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3"/>
  </p:notesMasterIdLst>
  <p:handoutMasterIdLst>
    <p:handoutMasterId r:id="rId4"/>
  </p:handoutMasterIdLst>
  <p:sldIdLst>
    <p:sldId id="256" r:id="rId5"/>
    <p:sldId id="261" r:id="rId6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野 和喜(kouno-kazuki.yp3)" initials="MSOffice" lastIdx="1" clrIdx="0">
    <p:extLst>
      <p:ext uri="{19B8F6BF-5375-455C-9EA6-DF929625EA0E}">
        <p15:presenceInfo xmlns:p15="http://schemas.microsoft.com/office/powerpoint/2012/main" userId="幸野 和喜(kouno-kazuki.yp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99FF66"/>
    <a:srgbClr val="CCFF66"/>
    <a:srgbClr val="FFCCFF"/>
    <a:srgbClr val="FF6699"/>
    <a:srgbClr val="FF9933"/>
    <a:srgbClr val="FFE5FF"/>
    <a:srgbClr val="FF99FF"/>
    <a:srgbClr val="FF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1"/>
    <p:restoredTop sz="96391" autoAdjust="0"/>
  </p:normalViewPr>
  <p:slideViewPr>
    <p:cSldViewPr snapToGrid="0">
      <p:cViewPr varScale="1">
        <p:scale>
          <a:sx n="47" d="100"/>
          <a:sy n="47" d="100"/>
        </p:scale>
        <p:origin x="-3030" y="-84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916" y="90"/>
      </p:cViewPr>
      <p:guideLst/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CD1FA690-4696-48A0-95B4-64BC7DEB213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92B2AE89-44DF-49EE-AF58-4E1F40689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6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33D2E81-9F2B-43F9-896E-1A26CFE6D2C4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1D49245-BE94-4A4A-968D-66FBE6551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1150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1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14965">
              <a:defRPr/>
            </a:pPr>
            <a:fld id="{11D49245-BE94-4A4A-968D-66FBE6551D8F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31496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701307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914401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C0B2-5757-404C-898E-0876B4DB99A4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383E-CEC4-4C92-94B1-5F300169BEC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337B-21AE-47C3-AF1A-0C63B12C4EC1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3717-AF63-4DD9-8CBD-28D0F873952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831851" y="4052718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3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6A8-54DD-4819-86C1-CED9BEB422C8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D5B4-CEAF-4910-9565-E7D5B55A744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839788" y="865487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81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81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0E7-813F-47C9-A9A9-C7F96DD9BDC0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69B2-F1D0-4A8D-A421-D2BA983A2677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21E0-26DF-4164-BF05-2A23A993FE0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8FAC-32D9-4E08-801C-EEB836F198F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B04-1CBA-4CF3-806F-9A0B3376BCA5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00156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838200" y="865487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9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3FA3-5D68-4A7E-B694-C7D3D7EBD3B9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10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2.xml" /><Relationship Id="rId4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テキスト ボックス 4"/>
          <p:cNvSpPr txBox="1"/>
          <p:nvPr/>
        </p:nvSpPr>
        <p:spPr>
          <a:xfrm>
            <a:off x="244205" y="446075"/>
            <a:ext cx="81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障害児福祉手当に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関するお知らせ</a:t>
            </a:r>
          </a:p>
        </p:txBody>
      </p:sp>
      <p:sp>
        <p:nvSpPr>
          <p:cNvPr id="1113" name="角丸四角形 6"/>
          <p:cNvSpPr/>
          <p:nvPr/>
        </p:nvSpPr>
        <p:spPr>
          <a:xfrm>
            <a:off x="131196" y="1067353"/>
            <a:ext cx="11896675" cy="2011370"/>
          </a:xfrm>
          <a:prstGeom prst="roundRec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4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眼の障害」</a:t>
            </a:r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基準を一部改正します</a:t>
            </a:r>
          </a:p>
        </p:txBody>
      </p:sp>
      <p:sp>
        <p:nvSpPr>
          <p:cNvPr id="1114" name="テキスト ボックス 7"/>
          <p:cNvSpPr txBox="1"/>
          <p:nvPr/>
        </p:nvSpPr>
        <p:spPr>
          <a:xfrm>
            <a:off x="20320" y="3407613"/>
            <a:ext cx="3743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改正のポイント</a:t>
            </a:r>
          </a:p>
        </p:txBody>
      </p:sp>
      <p:graphicFrame>
        <p:nvGraphicFramePr>
          <p:cNvPr id="1115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12108"/>
              </p:ext>
            </p:extLst>
          </p:nvPr>
        </p:nvGraphicFramePr>
        <p:xfrm>
          <a:off x="131197" y="4049559"/>
          <a:ext cx="11896675" cy="95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357">
                  <a:extLst>
                    <a:ext uri="{9D8B030D-6E8A-4147-A177-3AD203B41FA5}"/>
                  </a:extLst>
                </a:gridCol>
                <a:gridCol w="11163318">
                  <a:extLst>
                    <a:ext uri="{9D8B030D-6E8A-4147-A177-3AD203B41FA5}"/>
                  </a:extLst>
                </a:gridCol>
              </a:tblGrid>
              <a:tr h="950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32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6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992469"/>
              </p:ext>
            </p:extLst>
          </p:nvPr>
        </p:nvGraphicFramePr>
        <p:xfrm>
          <a:off x="131196" y="6416524"/>
          <a:ext cx="11896675" cy="95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694">
                  <a:extLst>
                    <a:ext uri="{9D8B030D-6E8A-4147-A177-3AD203B41FA5}"/>
                  </a:extLst>
                </a:gridCol>
                <a:gridCol w="11161981">
                  <a:extLst>
                    <a:ext uri="{9D8B030D-6E8A-4147-A177-3AD203B41FA5}"/>
                  </a:extLst>
                </a:gridCol>
              </a:tblGrid>
              <a:tr h="950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7" name="正方形/長方形 2"/>
          <p:cNvSpPr/>
          <p:nvPr/>
        </p:nvSpPr>
        <p:spPr>
          <a:xfrm>
            <a:off x="448458" y="5174606"/>
            <a:ext cx="11887200" cy="748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9170">
              <a:lnSpc>
                <a:spcPts val="4000"/>
              </a:lnSpc>
              <a:defRPr/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良い方の眼の視力に応じて適正に評価できるよう、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両眼の視力の和」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1219170">
              <a:lnSpc>
                <a:spcPts val="4000"/>
              </a:lnSpc>
              <a:defRPr/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良い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の眼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の視力」に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よる認定基準に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変更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1118" name="正方形/長方形 8"/>
          <p:cNvSpPr/>
          <p:nvPr/>
        </p:nvSpPr>
        <p:spPr>
          <a:xfrm>
            <a:off x="138301" y="7366881"/>
            <a:ext cx="11797454" cy="109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46088" indent="-446088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視野障害の認定基準には、ゴールドマン型視野計のほか、自動視野計に基づく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　　　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定基準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を規定します。</a:t>
            </a:r>
            <a:endParaRPr kumimoji="1"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19" name="正方形/長方形 5"/>
          <p:cNvSpPr/>
          <p:nvPr/>
        </p:nvSpPr>
        <p:spPr>
          <a:xfrm>
            <a:off x="138301" y="8935451"/>
            <a:ext cx="11903358" cy="3544051"/>
          </a:xfrm>
          <a:prstGeom prst="rect">
            <a:avLst/>
          </a:prstGeom>
          <a:solidFill>
            <a:srgbClr val="FFE5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361950" indent="-361950">
              <a:lnSpc>
                <a:spcPts val="4000"/>
              </a:lnSpc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認定請求について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新しい認定基準による請求は、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４年４月以降行えます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kumimoji="1" lang="en-US" altLang="ja-JP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月末日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までに請求された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場合で、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認定基準に該当すると認定された場合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４年５月分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からの手当が支給されます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2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✓今回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の改正によって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、これまで該当していた方が、該当しなくなることはありませ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ん。</a:t>
            </a:r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20" name="図 18"/>
          <p:cNvPicPr/>
          <p:nvPr/>
        </p:nvPicPr>
        <p:blipFill>
          <a:blip r:embed="rId1"/>
          <a:stretch>
            <a:fillRect/>
          </a:stretch>
        </p:blipFill>
        <p:spPr>
          <a:xfrm>
            <a:off x="1312423" y="14048072"/>
            <a:ext cx="3596819" cy="1175443"/>
          </a:xfrm>
          <a:prstGeom prst="rect">
            <a:avLst/>
          </a:prstGeom>
        </p:spPr>
      </p:pic>
      <p:sp>
        <p:nvSpPr>
          <p:cNvPr id="1121" name="角丸四角形 20"/>
          <p:cNvSpPr/>
          <p:nvPr/>
        </p:nvSpPr>
        <p:spPr>
          <a:xfrm>
            <a:off x="0" y="12377902"/>
            <a:ext cx="9240858" cy="727240"/>
          </a:xfrm>
          <a:prstGeom prst="roundRect">
            <a:avLst>
              <a:gd name="adj" fmla="val 12517"/>
            </a:avLst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54000" rIns="36000" bIns="18000" rtlCol="0" anchor="ctr"/>
          <a:lstStyle/>
          <a:p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、お住まいの市区町村までお願いします。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2" name="正方形/長方形 11"/>
          <p:cNvSpPr/>
          <p:nvPr/>
        </p:nvSpPr>
        <p:spPr>
          <a:xfrm>
            <a:off x="5784368" y="13982849"/>
            <a:ext cx="5651523" cy="124066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メイリオ"/>
                <a:ea typeface="メイリオ"/>
              </a:rPr>
              <a:t>静岡県健康福祉部障害福祉課</a:t>
            </a:r>
            <a:endParaRPr kumimoji="1" lang="ja-JP" altLang="en-US" sz="24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メイリオ"/>
                <a:ea typeface="メイリオ"/>
              </a:rPr>
              <a:t>〒420-8601　静岡市葵区追手町９－６</a:t>
            </a:r>
            <a:endParaRPr kumimoji="1" lang="ja-JP" altLang="en-US" sz="24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メイリオ"/>
                <a:ea typeface="メイリオ"/>
              </a:rPr>
              <a:t>電話番号　054-221-3354</a:t>
            </a:r>
            <a:endParaRPr kumimoji="1" lang="ja-JP" altLang="en-US" sz="2000" dirty="0"/>
          </a:p>
        </p:txBody>
      </p:sp>
      <p:sp>
        <p:nvSpPr>
          <p:cNvPr id="1123" name="テキスト ボックス 12"/>
          <p:cNvSpPr txBox="1"/>
          <p:nvPr/>
        </p:nvSpPr>
        <p:spPr>
          <a:xfrm>
            <a:off x="9997440" y="233230"/>
            <a:ext cx="19342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別紙３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14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5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16734"/>
              </p:ext>
            </p:extLst>
          </p:nvPr>
        </p:nvGraphicFramePr>
        <p:xfrm>
          <a:off x="112725" y="2763354"/>
          <a:ext cx="11972260" cy="48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394">
                  <a:extLst>
                    <a:ext uri="{9D8B030D-6E8A-4147-A177-3AD203B41FA5}"/>
                  </a:extLst>
                </a:gridCol>
                <a:gridCol w="10127866">
                  <a:extLst>
                    <a:ext uri="{9D8B030D-6E8A-4147-A177-3AD203B41FA5}"/>
                  </a:extLst>
                </a:gridCol>
              </a:tblGrid>
              <a:tr h="4370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/>
                </a:extLst>
              </a:tr>
              <a:tr h="169542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視力障害と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視野障害が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ある場合</a:t>
                      </a:r>
                      <a:r>
                        <a:rPr kumimoji="1" lang="en-US" altLang="ja-JP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以下のもの、又は視力の良い方の眼の視力が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かつ他方の眼の視力が手動弁以下のものであり、かつ、両眼による視野が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分の１以上欠損したもの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402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以下については「両眼による視野が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分の１以上欠損したもの」と同等とします。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706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・ゴールドマン型視野計による測定の結果、両眼中心視野角度が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9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・自動視野計による測定の結果、両眼開放視認点数が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9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・自動視野計による測定の結果、両眼中心視野視認点数が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</a:t>
                      </a:r>
                      <a:endParaRPr kumimoji="1" lang="en-US" altLang="ja-JP" sz="240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26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787135"/>
              </p:ext>
            </p:extLst>
          </p:nvPr>
        </p:nvGraphicFramePr>
        <p:xfrm>
          <a:off x="112725" y="1092705"/>
          <a:ext cx="11972260" cy="1358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394">
                  <a:extLst>
                    <a:ext uri="{9D8B030D-6E8A-4147-A177-3AD203B41FA5}"/>
                  </a:extLst>
                </a:gridCol>
                <a:gridCol w="10127866">
                  <a:extLst>
                    <a:ext uri="{9D8B030D-6E8A-4147-A177-3AD203B41FA5}"/>
                  </a:extLst>
                </a:gridCol>
              </a:tblGrid>
              <a:tr h="4370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/>
                </a:extLst>
              </a:tr>
              <a:tr h="8477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視力障害が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ある場合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0.02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7" name="正方形/長方形 8"/>
          <p:cNvSpPr/>
          <p:nvPr/>
        </p:nvSpPr>
        <p:spPr>
          <a:xfrm>
            <a:off x="84930" y="231958"/>
            <a:ext cx="3471070" cy="609932"/>
          </a:xfrm>
          <a:prstGeom prst="rec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改正後の認定基準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8" name="角丸四角形 26"/>
          <p:cNvSpPr/>
          <p:nvPr/>
        </p:nvSpPr>
        <p:spPr>
          <a:xfrm>
            <a:off x="84930" y="8215013"/>
            <a:ext cx="7525618" cy="63163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（参考）視力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障害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の認定基準の改正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</a:p>
        </p:txBody>
      </p:sp>
      <p:sp>
        <p:nvSpPr>
          <p:cNvPr id="1129" name="右矢印 30"/>
          <p:cNvSpPr/>
          <p:nvPr/>
        </p:nvSpPr>
        <p:spPr>
          <a:xfrm>
            <a:off x="5828023" y="10721470"/>
            <a:ext cx="567491" cy="1096787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0" name="角丸四角形 35"/>
          <p:cNvSpPr/>
          <p:nvPr/>
        </p:nvSpPr>
        <p:spPr>
          <a:xfrm>
            <a:off x="109226" y="9023052"/>
            <a:ext cx="1180470" cy="1020949"/>
          </a:xfrm>
          <a:prstGeom prst="roundRect">
            <a:avLst>
              <a:gd name="adj" fmla="val 11263"/>
            </a:avLst>
          </a:prstGeom>
          <a:solidFill>
            <a:srgbClr val="E6E0EC">
              <a:alpha val="50196"/>
            </a:srgbClr>
          </a:solidFill>
          <a:ln w="28575" cap="flat" cmpd="sng" algn="ctr">
            <a:solidFill>
              <a:srgbClr val="8064A2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改正前</a:t>
            </a:r>
            <a:endParaRPr kumimoji="1" lang="ja-JP" altLang="en-US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1" name="正方形/長方形 36"/>
          <p:cNvSpPr/>
          <p:nvPr/>
        </p:nvSpPr>
        <p:spPr>
          <a:xfrm>
            <a:off x="1463057" y="9063902"/>
            <a:ext cx="4168190" cy="12049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良い方の眼の視力は悪いが、両眼の視力の和が大きい場合、手当が支給されない（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紫囲い部分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132" name="角丸四角形 37"/>
          <p:cNvSpPr/>
          <p:nvPr/>
        </p:nvSpPr>
        <p:spPr>
          <a:xfrm>
            <a:off x="6229664" y="9022010"/>
            <a:ext cx="1248181" cy="979461"/>
          </a:xfrm>
          <a:prstGeom prst="roundRect">
            <a:avLst>
              <a:gd name="adj" fmla="val 11582"/>
            </a:avLst>
          </a:prstGeom>
          <a:solidFill>
            <a:srgbClr val="C0504D">
              <a:lumMod val="20000"/>
              <a:lumOff val="80000"/>
              <a:alpha val="50000"/>
            </a:srgbClr>
          </a:solidFill>
          <a:ln w="28575" cap="flat" cmpd="sng" algn="ctr">
            <a:solidFill>
              <a:srgbClr val="C0504D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</a:p>
        </p:txBody>
      </p:sp>
      <p:sp>
        <p:nvSpPr>
          <p:cNvPr id="1133" name="正方形/長方形 38"/>
          <p:cNvSpPr/>
          <p:nvPr/>
        </p:nvSpPr>
        <p:spPr>
          <a:xfrm>
            <a:off x="7610548" y="9088312"/>
            <a:ext cx="4573976" cy="8082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評価できるようになる（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赤囲い部分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134" name="テキスト ボックス 39"/>
          <p:cNvSpPr txBox="1"/>
          <p:nvPr/>
        </p:nvSpPr>
        <p:spPr>
          <a:xfrm>
            <a:off x="769181" y="10272204"/>
            <a:ext cx="553998" cy="24526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他方の眼の視力</a:t>
            </a:r>
            <a:endParaRPr kumimoji="1" lang="ja-JP" altLang="en-US" sz="2400" dirty="0"/>
          </a:p>
        </p:txBody>
      </p:sp>
      <p:sp>
        <p:nvSpPr>
          <p:cNvPr id="1135" name="テキスト ボックス 40"/>
          <p:cNvSpPr txBox="1"/>
          <p:nvPr/>
        </p:nvSpPr>
        <p:spPr>
          <a:xfrm>
            <a:off x="846597" y="14364863"/>
            <a:ext cx="4784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良い方の眼の視力</a:t>
            </a:r>
            <a:endParaRPr kumimoji="1" lang="ja-JP" altLang="en-US" sz="2400" dirty="0"/>
          </a:p>
        </p:txBody>
      </p:sp>
      <p:sp>
        <p:nvSpPr>
          <p:cNvPr id="1136" name="テキスト ボックス 41"/>
          <p:cNvSpPr txBox="1"/>
          <p:nvPr/>
        </p:nvSpPr>
        <p:spPr>
          <a:xfrm>
            <a:off x="6894394" y="10294987"/>
            <a:ext cx="553998" cy="33193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他方の眼の視力</a:t>
            </a:r>
            <a:endParaRPr kumimoji="1" lang="ja-JP" altLang="en-US" sz="2400" dirty="0"/>
          </a:p>
        </p:txBody>
      </p:sp>
      <p:sp>
        <p:nvSpPr>
          <p:cNvPr id="1137" name="テキスト ボックス 42"/>
          <p:cNvSpPr txBox="1"/>
          <p:nvPr/>
        </p:nvSpPr>
        <p:spPr>
          <a:xfrm>
            <a:off x="7158994" y="14348902"/>
            <a:ext cx="4784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良い方の眼の視力</a:t>
            </a:r>
            <a:endParaRPr kumimoji="1" lang="ja-JP" altLang="en-US" sz="2400" dirty="0"/>
          </a:p>
        </p:txBody>
      </p:sp>
      <p:pic>
        <p:nvPicPr>
          <p:cNvPr id="1138" name="図 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9635" y="10247164"/>
            <a:ext cx="4177876" cy="4120329"/>
          </a:xfrm>
          <a:prstGeom prst="rect">
            <a:avLst/>
          </a:prstGeom>
        </p:spPr>
      </p:pic>
      <p:pic>
        <p:nvPicPr>
          <p:cNvPr id="1139" name="図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5261" y="10282689"/>
            <a:ext cx="4139189" cy="4082174"/>
          </a:xfrm>
          <a:prstGeom prst="rect">
            <a:avLst/>
          </a:prstGeom>
        </p:spPr>
      </p:pic>
      <p:grpSp>
        <p:nvGrpSpPr>
          <p:cNvPr id="1140" name="グループ化 47"/>
          <p:cNvGrpSpPr/>
          <p:nvPr/>
        </p:nvGrpSpPr>
        <p:grpSpPr>
          <a:xfrm>
            <a:off x="769178" y="14942960"/>
            <a:ext cx="10649172" cy="542547"/>
            <a:chOff x="322277" y="5896323"/>
            <a:chExt cx="2530515" cy="342304"/>
          </a:xfrm>
        </p:grpSpPr>
        <p:sp>
          <p:nvSpPr>
            <p:cNvPr id="1141" name="テキスト ボックス 2"/>
            <p:cNvSpPr txBox="1"/>
            <p:nvPr/>
          </p:nvSpPr>
          <p:spPr>
            <a:xfrm>
              <a:off x="322277" y="5896323"/>
              <a:ext cx="2530515" cy="342304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wrap="square" tIns="108000" b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：視力障害がある場合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：視力障害と視野障害がある場合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　　　　</a:t>
              </a:r>
              <a:endPara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2" name="正方形/長方形 49"/>
            <p:cNvSpPr/>
            <p:nvPr/>
          </p:nvSpPr>
          <p:spPr>
            <a:xfrm>
              <a:off x="487160" y="5948350"/>
              <a:ext cx="205104" cy="23108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3" name="正方形/長方形 50"/>
            <p:cNvSpPr/>
            <p:nvPr/>
          </p:nvSpPr>
          <p:spPr>
            <a:xfrm>
              <a:off x="1619828" y="5968698"/>
              <a:ext cx="205104" cy="2235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44" name="テキスト ボックス 52"/>
          <p:cNvSpPr txBox="1"/>
          <p:nvPr/>
        </p:nvSpPr>
        <p:spPr>
          <a:xfrm>
            <a:off x="699461" y="15600220"/>
            <a:ext cx="1164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「視力障害と視野障害がある場合」とは、視力障害のほか、視野障害もある場合に該当となる基準です。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45" name="直線コネクタ 53"/>
          <p:cNvCxnSpPr/>
          <p:nvPr/>
        </p:nvCxnSpPr>
        <p:spPr>
          <a:xfrm flipV="1">
            <a:off x="4306059" y="10267455"/>
            <a:ext cx="569612" cy="3757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6" name="直線コネクタ 54"/>
          <p:cNvCxnSpPr/>
          <p:nvPr/>
        </p:nvCxnSpPr>
        <p:spPr>
          <a:xfrm flipV="1">
            <a:off x="10434382" y="10297303"/>
            <a:ext cx="569612" cy="3757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7" name="テキスト ボックス 55"/>
          <p:cNvSpPr txBox="1"/>
          <p:nvPr/>
        </p:nvSpPr>
        <p:spPr>
          <a:xfrm>
            <a:off x="84930" y="7684981"/>
            <a:ext cx="1164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「視力障害と視野障害がある場合」とは、視力障害のほか、視野障害もある場合に該当となる基準です。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96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4243</TotalTime>
  <Words>590</Words>
  <Application>JUST Focus</Application>
  <Paragraphs>53</Paragraph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4.1.6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幸野 和喜(kouno-kazuki.yp3)</dc:creator>
  <cp:lastModifiedBy>中村　留美子</cp:lastModifiedBy>
  <cp:lastPrinted>2021-12-17T10:53:51Z</cp:lastPrinted>
  <dcterms:created xsi:type="dcterms:W3CDTF">2021-06-08T02:38:07Z</dcterms:created>
  <dcterms:modified xsi:type="dcterms:W3CDTF">2022-03-30T01:35:16Z</dcterms:modified>
  <cp:revision>250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