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2"/>
  </p:sldMasterIdLst>
  <p:notesMasterIdLst>
    <p:notesMasterId r:id="rId3"/>
  </p:notesMasterIdLst>
  <p:handoutMasterIdLst>
    <p:handoutMasterId r:id="rId4"/>
  </p:handoutMasterIdLst>
  <p:sldIdLst>
    <p:sldId id="256" r:id="rId5"/>
    <p:sldId id="263" r:id="rId6"/>
  </p:sldIdLst>
  <p:sldSz cx="12192000" cy="16256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野 和喜(kouno-kazuki.yp3)" initials="MSOffice" lastIdx="1" clrIdx="0">
    <p:extLst>
      <p:ext uri="{19B8F6BF-5375-455C-9EA6-DF929625EA0E}">
        <p15:presenceInfo xmlns:p15="http://schemas.microsoft.com/office/powerpoint/2012/main" userId="幸野 和喜(kouno-kazuki.yp3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FF00"/>
    <a:srgbClr val="FFFF00"/>
    <a:srgbClr val="CCFF66"/>
    <a:srgbClr val="E6E6E6"/>
    <a:srgbClr val="9999FF"/>
    <a:srgbClr val="66CCFF"/>
    <a:srgbClr val="99FFCC"/>
    <a:srgbClr val="FF99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8"/>
    <p:restoredTop sz="96391" autoAdjust="0"/>
  </p:normalViewPr>
  <p:slideViewPr>
    <p:cSldViewPr snapToGrid="0">
      <p:cViewPr varScale="1">
        <p:scale>
          <a:sx n="47" d="100"/>
          <a:sy n="47" d="100"/>
        </p:scale>
        <p:origin x="-3018" y="-84"/>
      </p:cViewPr>
      <p:guideLst>
        <p:guide orient="horz" pos="512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2916" y="90"/>
      </p:cViewPr>
      <p:guideLst/>
    </p:cSldViewPr>
  </p:notes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ableStyles" Target="tableStyles.xml" /><Relationship Id="rId10" Type="http://schemas.openxmlformats.org/officeDocument/2006/relationships/commentAuthors" Target="commentAuthors.xml" 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678" cy="498559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1108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348" y="0"/>
            <a:ext cx="2950765" cy="498559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r">
              <a:defRPr sz="800"/>
            </a:lvl1pPr>
          </a:lstStyle>
          <a:p>
            <a:fld id="{CD1FA690-4696-48A0-95B4-64BC7DEB213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109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779"/>
            <a:ext cx="2949678" cy="498559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1110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348" y="9440779"/>
            <a:ext cx="2950765" cy="498559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r">
              <a:defRPr sz="800"/>
            </a:lvl1pPr>
          </a:lstStyle>
          <a:p>
            <a:fld id="{92B2AE89-44DF-49EE-AF58-4E1F40689E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461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2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933D2E81-9F2B-43F9-896E-1A26CFE6D2C4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83140"/>
            <a:ext cx="5445124" cy="3913187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4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11D49245-BE94-4A4A-968D-66FBE6551D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185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46300" y="1243013"/>
            <a:ext cx="2514600" cy="3354387"/>
          </a:xfrm>
        </p:spPr>
      </p:sp>
      <p:sp>
        <p:nvSpPr>
          <p:cNvPr id="1152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53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14965">
              <a:defRPr/>
            </a:pPr>
            <a:fld id="{11D49245-BE94-4A4A-968D-66FBE6551D8F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314965">
                <a:defRPr/>
              </a:pPr>
              <a:t>2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8740645"/>
      </p:ext>
    </p:extLst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914401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6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C0B2-5757-404C-898E-0876B4DB99A4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811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383E-CEC4-4C92-94B1-5F300169BEC6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74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3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3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7337B-21AE-47C3-AF1A-0C63B12C4EC1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43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3717-AF63-4DD9-8CBD-28D0F873952D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11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831851" y="4052718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3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F6A8-54DD-4819-86C1-CED9BEB422C8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1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9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9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D5B4-CEAF-4910-9565-E7D5B55A744D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58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839788" y="865487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839790" y="3984981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839790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81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0E7-813F-47C9-A9A9-C7F96DD9BDC0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206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69B2-F1D0-4A8D-A421-D2BA983A2677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431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21E0-26DF-4164-BF05-2A23A993FE06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50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839789" y="1083735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4876802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8FAC-32D9-4E08-801C-EEB836F198F6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705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839789" y="1083735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4876802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0B04-1CBA-4CF3-806F-9A0B3376BCA5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500156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838200" y="865487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9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10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23FA3-5D68-4A7E-B694-C7D3D7EBD3B9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10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10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37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image" Target="../media/image3.png" /><Relationship Id="rId3" Type="http://schemas.openxmlformats.org/officeDocument/2006/relationships/slideLayout" Target="../slideLayouts/slideLayout2.xml" /><Relationship Id="rId4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テキスト ボックス 4"/>
          <p:cNvSpPr txBox="1"/>
          <p:nvPr/>
        </p:nvSpPr>
        <p:spPr>
          <a:xfrm>
            <a:off x="215422" y="225480"/>
            <a:ext cx="8140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特別障害者手当に</a:t>
            </a:r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関するお知らせ</a:t>
            </a:r>
          </a:p>
        </p:txBody>
      </p:sp>
      <p:sp>
        <p:nvSpPr>
          <p:cNvPr id="1113" name="角丸四角形 6"/>
          <p:cNvSpPr/>
          <p:nvPr/>
        </p:nvSpPr>
        <p:spPr>
          <a:xfrm>
            <a:off x="118529" y="732775"/>
            <a:ext cx="11896675" cy="1618699"/>
          </a:xfrm>
          <a:prstGeom prst="roundRect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r>
              <a:rPr kumimoji="1" lang="ja-JP" altLang="en-US" sz="4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ja-JP" altLang="en-US" sz="4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４年４月</a:t>
            </a:r>
            <a:r>
              <a:rPr kumimoji="1" lang="ja-JP" altLang="en-US" sz="4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１日</a:t>
            </a:r>
            <a:r>
              <a:rPr kumimoji="1" lang="ja-JP" altLang="en-US" sz="4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endParaRPr kumimoji="1" lang="en-US" altLang="ja-JP" sz="4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4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眼の障害」</a:t>
            </a:r>
            <a:r>
              <a:rPr kumimoji="1" lang="ja-JP" altLang="en-US" sz="4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の認定</a:t>
            </a:r>
            <a:r>
              <a:rPr kumimoji="1" lang="ja-JP" altLang="en-US" sz="4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基準を一部改正します</a:t>
            </a:r>
          </a:p>
        </p:txBody>
      </p:sp>
      <p:sp>
        <p:nvSpPr>
          <p:cNvPr id="1114" name="テキスト ボックス 7"/>
          <p:cNvSpPr txBox="1"/>
          <p:nvPr/>
        </p:nvSpPr>
        <p:spPr>
          <a:xfrm>
            <a:off x="0" y="3476066"/>
            <a:ext cx="3743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改正のポイント</a:t>
            </a:r>
          </a:p>
        </p:txBody>
      </p:sp>
      <p:graphicFrame>
        <p:nvGraphicFramePr>
          <p:cNvPr id="1115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25831"/>
              </p:ext>
            </p:extLst>
          </p:nvPr>
        </p:nvGraphicFramePr>
        <p:xfrm>
          <a:off x="85363" y="4261032"/>
          <a:ext cx="11896675" cy="66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3357">
                  <a:extLst>
                    <a:ext uri="{9D8B030D-6E8A-4147-A177-3AD203B41FA5}"/>
                  </a:extLst>
                </a:gridCol>
                <a:gridCol w="11163318">
                  <a:extLst>
                    <a:ext uri="{9D8B030D-6E8A-4147-A177-3AD203B41FA5}"/>
                  </a:extLst>
                </a:gridCol>
              </a:tblGrid>
              <a:tr h="5935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aseline="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</a:t>
                      </a:r>
                      <a:endParaRPr kumimoji="1" lang="ja-JP" altLang="en-US" sz="3200" baseline="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44000" marB="36000" anchor="ctr">
                    <a:lnL w="5715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視力障害の認定基準を改正します。</a:t>
                      </a:r>
                      <a:endParaRPr kumimoji="1" lang="ja-JP" altLang="en-US" sz="3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44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16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577779"/>
              </p:ext>
            </p:extLst>
          </p:nvPr>
        </p:nvGraphicFramePr>
        <p:xfrm>
          <a:off x="85363" y="6310689"/>
          <a:ext cx="11896675" cy="63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694">
                  <a:extLst>
                    <a:ext uri="{9D8B030D-6E8A-4147-A177-3AD203B41FA5}"/>
                  </a:extLst>
                </a:gridCol>
                <a:gridCol w="11161981">
                  <a:extLst>
                    <a:ext uri="{9D8B030D-6E8A-4147-A177-3AD203B41FA5}"/>
                  </a:extLst>
                </a:gridCol>
              </a:tblGrid>
              <a:tr h="4852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5715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視野障害の認定基準を追加、改正します。</a:t>
                      </a:r>
                      <a:endParaRPr kumimoji="1" lang="ja-JP" altLang="en-US" sz="3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17" name="正方形/長方形 2"/>
          <p:cNvSpPr/>
          <p:nvPr/>
        </p:nvSpPr>
        <p:spPr>
          <a:xfrm>
            <a:off x="657861" y="5190096"/>
            <a:ext cx="11887200" cy="7481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1219170">
              <a:lnSpc>
                <a:spcPct val="110000"/>
              </a:lnSpc>
              <a:defRPr/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良い方の眼の視力に応じて適正に評価できるよう、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両眼の視力の和」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endParaRPr kumimoji="1" lang="en-US" altLang="ja-JP" sz="2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defTabSz="1219170">
              <a:lnSpc>
                <a:spcPct val="110000"/>
              </a:lnSpc>
              <a:defRPr/>
            </a:pP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「良い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方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の眼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の視力」に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よる認定基準に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変更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します。</a:t>
            </a:r>
          </a:p>
        </p:txBody>
      </p:sp>
      <p:sp>
        <p:nvSpPr>
          <p:cNvPr id="1118" name="正方形/長方形 8"/>
          <p:cNvSpPr/>
          <p:nvPr/>
        </p:nvSpPr>
        <p:spPr>
          <a:xfrm>
            <a:off x="192582" y="7204263"/>
            <a:ext cx="11797454" cy="30125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446088" indent="-446088"/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▶ 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視野障害の認定基準には、ゴールドマン型視野計のほか、自動視野計に基づく認定基準も規定します。</a:t>
            </a:r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 indent="-446088"/>
            <a:endParaRPr kumimoji="1"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 indent="-446088">
              <a:lnSpc>
                <a:spcPts val="3200"/>
              </a:lnSpc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▶ 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24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つの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障害で認定する場合の認定基準に視野障害を追加します。</a:t>
            </a:r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 indent="-446088"/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 indent="-446088">
              <a:lnSpc>
                <a:spcPts val="3200"/>
              </a:lnSpc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▶ 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24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つの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障害で認定する場合の認定基準のうち、視野障害の基準を改正します。</a:t>
            </a:r>
            <a:endParaRPr kumimoji="1" lang="en-US" altLang="ja-JP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 indent="-446088">
              <a:lnSpc>
                <a:spcPts val="3200"/>
              </a:lnSpc>
            </a:pPr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 indent="-446088">
              <a:lnSpc>
                <a:spcPts val="3200"/>
              </a:lnSpc>
            </a:pPr>
            <a:r>
              <a:rPr kumimoji="1" lang="en-US" altLang="ja-JP" sz="20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0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視覚</a:t>
            </a:r>
            <a:r>
              <a:rPr kumimoji="1" lang="ja-JP" altLang="en-US" sz="20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障害（視力障害及び視野障害）のみでは該当となりません。</a:t>
            </a:r>
          </a:p>
          <a:p>
            <a:pPr marL="446088" indent="-446088">
              <a:lnSpc>
                <a:spcPts val="3200"/>
              </a:lnSpc>
            </a:pPr>
            <a:endParaRPr kumimoji="1" lang="en-US" altLang="ja-JP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 indent="-446088">
              <a:lnSpc>
                <a:spcPts val="3200"/>
              </a:lnSpc>
            </a:pPr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24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19" name="正方形/長方形 5"/>
          <p:cNvSpPr/>
          <p:nvPr/>
        </p:nvSpPr>
        <p:spPr>
          <a:xfrm>
            <a:off x="166048" y="10405713"/>
            <a:ext cx="11903358" cy="34525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412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pPr>
              <a:lnSpc>
                <a:spcPts val="4000"/>
              </a:lnSpc>
            </a:pPr>
            <a:r>
              <a:rPr kumimoji="1" lang="en-US" altLang="ja-JP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認定請求について</a:t>
            </a:r>
            <a:r>
              <a:rPr kumimoji="1" lang="en-US" altLang="ja-JP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4000"/>
              </a:lnSpc>
            </a:pPr>
            <a:r>
              <a:rPr kumimoji="1" lang="en-US" altLang="ja-JP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</a:t>
            </a:r>
            <a:r>
              <a:rPr kumimoji="1"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新しい認定基準による請求は、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４年４月以降行えます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  <a:p>
            <a:pPr>
              <a:lnSpc>
                <a:spcPts val="4000"/>
              </a:lnSpc>
            </a:pPr>
            <a:r>
              <a:rPr kumimoji="1"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令和４年</a:t>
            </a:r>
            <a:r>
              <a:rPr kumimoji="1" lang="en-US" altLang="ja-JP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月末日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までに請求された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場合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で、</a:t>
            </a:r>
            <a:r>
              <a:rPr kumimoji="1"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認定基準に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該当すると認定された場 　　 　　</a:t>
            </a:r>
            <a:endParaRPr kumimoji="1" lang="en-US" altLang="ja-JP" sz="2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4000"/>
              </a:lnSpc>
            </a:pP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合は、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４年５月分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からの手当が支給されます。</a:t>
            </a:r>
          </a:p>
          <a:p>
            <a:pPr>
              <a:lnSpc>
                <a:spcPts val="4000"/>
              </a:lnSpc>
            </a:pPr>
            <a:r>
              <a:rPr kumimoji="1" lang="en-US" altLang="ja-JP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✔ 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今回の改正によって、これまで該当していた方が、該当しなくなることはありませ</a:t>
            </a:r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4000"/>
              </a:lnSpc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ん。</a:t>
            </a:r>
            <a:endParaRPr kumimoji="1" lang="ja-JP" altLang="en-US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120" name="図 18"/>
          <p:cNvPicPr/>
          <p:nvPr/>
        </p:nvPicPr>
        <p:blipFill>
          <a:blip r:embed="rId1"/>
          <a:stretch>
            <a:fillRect/>
          </a:stretch>
        </p:blipFill>
        <p:spPr>
          <a:xfrm>
            <a:off x="1553054" y="14791813"/>
            <a:ext cx="3596819" cy="1175443"/>
          </a:xfrm>
          <a:prstGeom prst="rect">
            <a:avLst/>
          </a:prstGeom>
        </p:spPr>
      </p:pic>
      <p:sp>
        <p:nvSpPr>
          <p:cNvPr id="1121" name="角丸四角形 20"/>
          <p:cNvSpPr/>
          <p:nvPr/>
        </p:nvSpPr>
        <p:spPr>
          <a:xfrm>
            <a:off x="118529" y="13838262"/>
            <a:ext cx="9240858" cy="727240"/>
          </a:xfrm>
          <a:prstGeom prst="roundRect">
            <a:avLst>
              <a:gd name="adj" fmla="val 12517"/>
            </a:avLst>
          </a:prstGeom>
          <a:noFill/>
          <a:ln w="285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8000" tIns="54000" rIns="36000" bIns="18000" rtlCol="0" anchor="ctr"/>
          <a:lstStyle/>
          <a:p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お問い合わせ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、お住まいの市区町村までお願いします。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2" name="テキスト ボックス 3"/>
          <p:cNvSpPr txBox="1"/>
          <p:nvPr/>
        </p:nvSpPr>
        <p:spPr>
          <a:xfrm>
            <a:off x="166048" y="2416728"/>
            <a:ext cx="1152033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特別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障害者手当は、障害年金１級の基準に相当する障害が重複している状態と同程度又は</a:t>
            </a:r>
            <a:endParaRPr kumimoji="1"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それ以上の障害を有する場合に該当する手当です。</a:t>
            </a:r>
            <a:endParaRPr kumimoji="1"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ja-JP" altLang="en-US" sz="20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3" name="正方形/長方形 12"/>
          <p:cNvSpPr/>
          <p:nvPr/>
        </p:nvSpPr>
        <p:spPr>
          <a:xfrm>
            <a:off x="6282543" y="14791814"/>
            <a:ext cx="4819753" cy="124066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>
                <a:solidFill>
                  <a:schemeClr val="tx1"/>
                </a:solidFill>
                <a:latin typeface="メイリオ"/>
                <a:ea typeface="メイリオ"/>
              </a:rPr>
              <a:t>静岡県健康福祉部障害福祉課</a:t>
            </a:r>
            <a:endParaRPr kumimoji="1" lang="ja-JP" altLang="en-US" sz="2400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  <a:latin typeface="メイリオ"/>
                <a:ea typeface="メイリオ"/>
              </a:rPr>
              <a:t>〒420-8601　静岡市葵区追手町９－６</a:t>
            </a:r>
            <a:endParaRPr kumimoji="1" lang="ja-JP" altLang="en-US" sz="2400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  <a:latin typeface="メイリオ"/>
                <a:ea typeface="メイリオ"/>
              </a:rPr>
              <a:t>電話番号　054-221-3354</a:t>
            </a:r>
            <a:endParaRPr kumimoji="1" lang="ja-JP" altLang="en-US" sz="2000" dirty="0"/>
          </a:p>
        </p:txBody>
      </p:sp>
      <p:sp>
        <p:nvSpPr>
          <p:cNvPr id="1124" name="テキスト ボックス 13"/>
          <p:cNvSpPr txBox="1"/>
          <p:nvPr/>
        </p:nvSpPr>
        <p:spPr>
          <a:xfrm>
            <a:off x="10135186" y="82746"/>
            <a:ext cx="193422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別紙４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56147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687682"/>
              </p:ext>
            </p:extLst>
          </p:nvPr>
        </p:nvGraphicFramePr>
        <p:xfrm>
          <a:off x="80950" y="1468308"/>
          <a:ext cx="1197226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522">
                  <a:extLst>
                    <a:ext uri="{9D8B030D-6E8A-4147-A177-3AD203B41FA5}"/>
                  </a:extLst>
                </a:gridCol>
                <a:gridCol w="10761738">
                  <a:extLst>
                    <a:ext uri="{9D8B030D-6E8A-4147-A177-3AD203B41FA5}"/>
                  </a:extLst>
                </a:gridCol>
              </a:tblGrid>
              <a:tr h="5201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基準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 害 の 状 態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520103">
                <a:tc rowSpan="4"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200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つの</a:t>
                      </a:r>
                      <a:r>
                        <a:rPr kumimoji="1" lang="ja-JP" altLang="en-US" sz="2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障害で認定する場合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</a:t>
                      </a:r>
                      <a:r>
                        <a:rPr kumimoji="1" lang="en-US" altLang="ja-JP" sz="20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0.03</a:t>
                      </a:r>
                      <a:r>
                        <a:rPr kumimoji="1" lang="ja-JP" altLang="en-US" sz="20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以下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520103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0.04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かつ他方の眼の視力が手動弁以下のもの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78641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ゴールドマン型視野計による測定の結果、両眼の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／４視標による周辺視野角度の和がそれぞれ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80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度以下かつ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／２視標による両眼中心視野角度が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89328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自動視野計による測定の結果、両眼開放視認点数が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点以下かつ両眼中心視野視認点数が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27" name="正方形/長方形 8"/>
          <p:cNvSpPr/>
          <p:nvPr/>
        </p:nvSpPr>
        <p:spPr>
          <a:xfrm>
            <a:off x="111166" y="57632"/>
            <a:ext cx="5795910" cy="589104"/>
          </a:xfrm>
          <a:prstGeom prst="rect">
            <a:avLst/>
          </a:prstGeom>
          <a:solidFill>
            <a:srgbClr val="FF66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08000" rIns="180000" bIns="36000" rtlCol="0" anchor="ctr"/>
          <a:lstStyle/>
          <a:p>
            <a:r>
              <a:rPr kumimoji="1" lang="en-US" altLang="ja-JP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2800" b="1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つの</a:t>
            </a: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障害で認定する場合の基準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8" name="テキスト ボックス 30"/>
          <p:cNvSpPr txBox="1"/>
          <p:nvPr/>
        </p:nvSpPr>
        <p:spPr>
          <a:xfrm>
            <a:off x="18149" y="5506827"/>
            <a:ext cx="1200556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３つの障害で認定する場合とは、例えば、視覚障害（視力障害及び視野障害）以外に身体又は精神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障害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が２つある場合です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。なお、視力障害と視野障害がある場合には、身体又は精神の障害が</a:t>
            </a:r>
            <a:r>
              <a:rPr kumimoji="1"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20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つあ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0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る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場合に該当となる可能性があります。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9" name="角丸四角形 31"/>
          <p:cNvSpPr/>
          <p:nvPr/>
        </p:nvSpPr>
        <p:spPr>
          <a:xfrm>
            <a:off x="141910" y="9816101"/>
            <a:ext cx="7614840" cy="557876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bIns="36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（参考）視力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障害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の認定基準の改正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について</a:t>
            </a:r>
          </a:p>
        </p:txBody>
      </p:sp>
      <p:grpSp>
        <p:nvGrpSpPr>
          <p:cNvPr id="1130" name="グループ化 32"/>
          <p:cNvGrpSpPr/>
          <p:nvPr/>
        </p:nvGrpSpPr>
        <p:grpSpPr>
          <a:xfrm>
            <a:off x="804286" y="15521225"/>
            <a:ext cx="11158470" cy="575007"/>
            <a:chOff x="283481" y="5883287"/>
            <a:chExt cx="2665583" cy="362784"/>
          </a:xfrm>
        </p:grpSpPr>
        <p:sp>
          <p:nvSpPr>
            <p:cNvPr id="1131" name="テキスト ボックス 2"/>
            <p:cNvSpPr txBox="1"/>
            <p:nvPr/>
          </p:nvSpPr>
          <p:spPr>
            <a:xfrm>
              <a:off x="283481" y="5883287"/>
              <a:ext cx="2665583" cy="362784"/>
            </a:xfrm>
            <a:prstGeom prst="rect">
              <a:avLst/>
            </a:prstGeom>
            <a:solidFill>
              <a:schemeClr val="lt1"/>
            </a:solidFill>
            <a:ln w="9525" cmpd="sng">
              <a:solidFill>
                <a:schemeClr val="lt1">
                  <a:shade val="50000"/>
                </a:schemeClr>
              </a:solidFill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dk1"/>
            </a:fontRef>
          </p:style>
          <p:txBody>
            <a:bodyPr wrap="square" tIns="108000" bIns="3600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77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　</a:t>
              </a:r>
              <a:r>
                <a:rPr kumimoji="1" lang="ja-JP" alt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kumimoji="1" lang="en-US" altLang="ja-JP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kumimoji="1" lang="ja-JP" altLang="en-US" sz="2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つの</a:t>
              </a:r>
              <a:r>
                <a:rPr kumimoji="1" lang="ja-JP" alt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障害で認定する場合</a:t>
              </a:r>
              <a:r>
                <a: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　　　</a:t>
              </a:r>
              <a:r>
                <a:rPr kumimoji="1" lang="ja-JP" alt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kumimoji="1" lang="en-US" altLang="ja-JP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kumimoji="1" lang="ja-JP" altLang="en-US" sz="2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つの</a:t>
              </a:r>
              <a:r>
                <a:rPr kumimoji="1" lang="ja-JP" alt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障害で認定する場合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　　　　　　　　</a:t>
              </a:r>
              <a:endPara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32" name="正方形/長方形 34"/>
            <p:cNvSpPr/>
            <p:nvPr/>
          </p:nvSpPr>
          <p:spPr>
            <a:xfrm>
              <a:off x="388007" y="5949140"/>
              <a:ext cx="205104" cy="23108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33" name="正方形/長方形 39"/>
            <p:cNvSpPr/>
            <p:nvPr/>
          </p:nvSpPr>
          <p:spPr>
            <a:xfrm>
              <a:off x="1572449" y="5958195"/>
              <a:ext cx="205104" cy="22355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134" name="右矢印 40"/>
          <p:cNvSpPr/>
          <p:nvPr/>
        </p:nvSpPr>
        <p:spPr>
          <a:xfrm>
            <a:off x="5949886" y="12327823"/>
            <a:ext cx="567491" cy="1096787"/>
          </a:xfrm>
          <a:prstGeom prst="rightArrow">
            <a:avLst/>
          </a:prstGeom>
          <a:solidFill>
            <a:sysClr val="window" lastClr="FFFFFF">
              <a:lumMod val="65000"/>
            </a:sysClr>
          </a:solidFill>
          <a:ln w="25400" cap="flat" cmpd="sng" algn="ctr">
            <a:solidFill>
              <a:sysClr val="window" lastClr="FFFFFF">
                <a:lumMod val="65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35" name="角丸四角形 41"/>
          <p:cNvSpPr/>
          <p:nvPr/>
        </p:nvSpPr>
        <p:spPr>
          <a:xfrm>
            <a:off x="186433" y="10512306"/>
            <a:ext cx="1180470" cy="1020949"/>
          </a:xfrm>
          <a:prstGeom prst="roundRect">
            <a:avLst>
              <a:gd name="adj" fmla="val 11263"/>
            </a:avLst>
          </a:prstGeom>
          <a:solidFill>
            <a:srgbClr val="E6E0EC">
              <a:alpha val="50196"/>
            </a:srgbClr>
          </a:solidFill>
          <a:ln w="28575" cap="flat" cmpd="sng" algn="ctr">
            <a:solidFill>
              <a:srgbClr val="8064A2"/>
            </a:solidFill>
            <a:prstDash val="solid"/>
          </a:ln>
          <a:effectLst/>
        </p:spPr>
        <p:txBody>
          <a:bodyPr vert="horz" lIns="72000" tIns="108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改正前</a:t>
            </a:r>
          </a:p>
        </p:txBody>
      </p:sp>
      <p:sp>
        <p:nvSpPr>
          <p:cNvPr id="1136" name="正方形/長方形 42"/>
          <p:cNvSpPr/>
          <p:nvPr/>
        </p:nvSpPr>
        <p:spPr>
          <a:xfrm>
            <a:off x="1540264" y="10553156"/>
            <a:ext cx="4168190" cy="120493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良い方の眼の視力は悪いが、両眼の視力の和が大きい場合、手当が支給されない（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紫囲い部分</a:t>
            </a: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1137" name="角丸四角形 44"/>
          <p:cNvSpPr/>
          <p:nvPr/>
        </p:nvSpPr>
        <p:spPr>
          <a:xfrm>
            <a:off x="6306871" y="10511264"/>
            <a:ext cx="1248181" cy="979461"/>
          </a:xfrm>
          <a:prstGeom prst="roundRect">
            <a:avLst>
              <a:gd name="adj" fmla="val 11582"/>
            </a:avLst>
          </a:prstGeom>
          <a:solidFill>
            <a:srgbClr val="C0504D">
              <a:lumMod val="20000"/>
              <a:lumOff val="80000"/>
              <a:alpha val="50000"/>
            </a:srgbClr>
          </a:solidFill>
          <a:ln w="28575" cap="flat" cmpd="sng" algn="ctr">
            <a:solidFill>
              <a:srgbClr val="C0504D"/>
            </a:solidFill>
            <a:prstDash val="solid"/>
          </a:ln>
          <a:effectLst/>
        </p:spPr>
        <p:txBody>
          <a:bodyPr vert="horz" lIns="72000" tIns="108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改正後</a:t>
            </a:r>
          </a:p>
        </p:txBody>
      </p:sp>
      <p:sp>
        <p:nvSpPr>
          <p:cNvPr id="1138" name="正方形/長方形 45"/>
          <p:cNvSpPr/>
          <p:nvPr/>
        </p:nvSpPr>
        <p:spPr>
          <a:xfrm>
            <a:off x="7725172" y="10701528"/>
            <a:ext cx="4573976" cy="80826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良い方の眼の視力に応じて適正に</a:t>
            </a:r>
            <a:endParaRPr kumimoji="1" lang="en-US" altLang="ja-JP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評価できるようになる（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赤囲い部分</a:t>
            </a: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pic>
        <p:nvPicPr>
          <p:cNvPr id="1139" name="図 4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12134" y="11628756"/>
            <a:ext cx="3496327" cy="3404689"/>
          </a:xfrm>
          <a:prstGeom prst="rect">
            <a:avLst/>
          </a:prstGeom>
        </p:spPr>
      </p:pic>
      <p:pic>
        <p:nvPicPr>
          <p:cNvPr id="1140" name="図 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4859" y="11565122"/>
            <a:ext cx="3532824" cy="3433107"/>
          </a:xfrm>
          <a:prstGeom prst="rect">
            <a:avLst/>
          </a:prstGeom>
        </p:spPr>
      </p:pic>
      <p:sp>
        <p:nvSpPr>
          <p:cNvPr id="1141" name="テキスト ボックス 48"/>
          <p:cNvSpPr txBox="1"/>
          <p:nvPr/>
        </p:nvSpPr>
        <p:spPr>
          <a:xfrm>
            <a:off x="1252416" y="11646048"/>
            <a:ext cx="492443" cy="22702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他方の眼の視力</a:t>
            </a:r>
            <a:endParaRPr kumimoji="1" lang="ja-JP" altLang="en-US" sz="2000" dirty="0"/>
          </a:p>
        </p:txBody>
      </p:sp>
      <p:sp>
        <p:nvSpPr>
          <p:cNvPr id="1142" name="テキスト ボックス 49"/>
          <p:cNvSpPr txBox="1"/>
          <p:nvPr/>
        </p:nvSpPr>
        <p:spPr>
          <a:xfrm>
            <a:off x="938629" y="14995827"/>
            <a:ext cx="47846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良い方の眼の視力</a:t>
            </a:r>
            <a:endParaRPr kumimoji="1" lang="ja-JP" altLang="en-US" sz="2000" dirty="0"/>
          </a:p>
        </p:txBody>
      </p:sp>
      <p:sp>
        <p:nvSpPr>
          <p:cNvPr id="1143" name="テキスト ボックス 50"/>
          <p:cNvSpPr txBox="1"/>
          <p:nvPr/>
        </p:nvSpPr>
        <p:spPr>
          <a:xfrm>
            <a:off x="7390110" y="11684798"/>
            <a:ext cx="492443" cy="331934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他方の眼の視力</a:t>
            </a:r>
            <a:endParaRPr kumimoji="1" lang="ja-JP" altLang="en-US" sz="2000" dirty="0"/>
          </a:p>
        </p:txBody>
      </p:sp>
      <p:sp>
        <p:nvSpPr>
          <p:cNvPr id="1144" name="テキスト ボックス 51"/>
          <p:cNvSpPr txBox="1"/>
          <p:nvPr/>
        </p:nvSpPr>
        <p:spPr>
          <a:xfrm>
            <a:off x="7058661" y="15046502"/>
            <a:ext cx="47846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良い方の眼の視力</a:t>
            </a:r>
            <a:endParaRPr kumimoji="1" lang="ja-JP" altLang="en-US" sz="2000" dirty="0"/>
          </a:p>
        </p:txBody>
      </p:sp>
      <p:cxnSp>
        <p:nvCxnSpPr>
          <p:cNvPr id="1145" name="直線コネクタ 21"/>
          <p:cNvCxnSpPr/>
          <p:nvPr/>
        </p:nvCxnSpPr>
        <p:spPr>
          <a:xfrm flipH="1">
            <a:off x="10768758" y="11634996"/>
            <a:ext cx="249822" cy="8537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6" name="直線コネクタ 22"/>
          <p:cNvCxnSpPr/>
          <p:nvPr/>
        </p:nvCxnSpPr>
        <p:spPr>
          <a:xfrm flipH="1">
            <a:off x="4612640" y="11578912"/>
            <a:ext cx="284480" cy="1"/>
          </a:xfrm>
          <a:prstGeom prst="line">
            <a:avLst/>
          </a:prstGeom>
          <a:ln w="412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47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769329"/>
              </p:ext>
            </p:extLst>
          </p:nvPr>
        </p:nvGraphicFramePr>
        <p:xfrm>
          <a:off x="179100" y="6663504"/>
          <a:ext cx="11972260" cy="3030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522">
                  <a:extLst>
                    <a:ext uri="{9D8B030D-6E8A-4147-A177-3AD203B41FA5}"/>
                  </a:extLst>
                </a:gridCol>
                <a:gridCol w="10761738">
                  <a:extLst>
                    <a:ext uri="{9D8B030D-6E8A-4147-A177-3AD203B41FA5}"/>
                  </a:extLst>
                </a:gridCol>
              </a:tblGrid>
              <a:tr h="5067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基準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 害 の 状 態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506703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３つの障害で認定する場合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0.07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50670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</a:t>
                      </a:r>
                      <a:r>
                        <a:rPr kumimoji="1" lang="ja-JP" altLang="en-US" sz="20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</a:t>
                      </a:r>
                      <a:r>
                        <a:rPr kumimoji="1" lang="en-US" altLang="ja-JP" sz="20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0.08</a:t>
                      </a:r>
                      <a:r>
                        <a:rPr kumimoji="1" lang="ja-JP" altLang="en-US" sz="20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かつ他方の眼の視力が手動弁以下のもの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50670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ゴールドマン型視野計による測定の結果、両眼の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／４視標による周辺視野角度の和がそれぞれ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80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度以下かつ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／２視標による両眼中心視野角度が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56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50670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自動視野計による測定の結果、両眼開放視認点数が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点以下かつ両眼中心視野視認点数が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40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48" name="テキスト ボックス 24"/>
          <p:cNvSpPr txBox="1"/>
          <p:nvPr/>
        </p:nvSpPr>
        <p:spPr>
          <a:xfrm>
            <a:off x="-2171" y="637031"/>
            <a:ext cx="12005567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２つ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の障害で認定する場合とは、例えば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、視覚障害（視力障害及び視野障害）以外に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身体又は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精神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の障害がある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場合です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。視力障害と視野障害のみでは該当となりません。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49" name="正方形/長方形 25"/>
          <p:cNvSpPr/>
          <p:nvPr/>
        </p:nvSpPr>
        <p:spPr>
          <a:xfrm>
            <a:off x="111166" y="4876497"/>
            <a:ext cx="5795910" cy="58910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08000" rIns="180000" bIns="36000" rtlCol="0" anchor="ctr"/>
          <a:lstStyle/>
          <a:p>
            <a:r>
              <a:rPr kumimoji="1" lang="en-US" altLang="ja-JP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2800" b="1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つの</a:t>
            </a: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障害で認定する場合の基準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711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TotalTime>4558</TotalTime>
  <Words>811</Words>
  <Application>JUST Focus</Application>
  <Paragraphs>64</Paragraph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4.1.6</AppVersion>
  <PresentationFormat>ユーザー設定</PresentationFormat>
  <Slides>2</Slides>
  <Notes>1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幸野 和喜(kouno-kazuki.yp3)</dc:creator>
  <cp:lastModifiedBy>中村　留美子</cp:lastModifiedBy>
  <cp:lastPrinted>2021-12-20T06:54:51Z</cp:lastPrinted>
  <dcterms:created xsi:type="dcterms:W3CDTF">2021-06-08T02:38:07Z</dcterms:created>
  <dcterms:modified xsi:type="dcterms:W3CDTF">2022-03-30T01:34:54Z</dcterms:modified>
  <cp:revision>254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