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60" r:id="rId3"/>
    <p:sldId id="387" r:id="rId4"/>
    <p:sldId id="289" r:id="rId5"/>
    <p:sldId id="286" r:id="rId6"/>
    <p:sldId id="287" r:id="rId7"/>
    <p:sldId id="288" r:id="rId8"/>
    <p:sldId id="388" r:id="rId9"/>
    <p:sldId id="266" r:id="rId10"/>
    <p:sldId id="379" r:id="rId11"/>
    <p:sldId id="380" r:id="rId12"/>
    <p:sldId id="269" r:id="rId13"/>
    <p:sldId id="348" r:id="rId14"/>
    <p:sldId id="361" r:id="rId15"/>
    <p:sldId id="381" r:id="rId16"/>
    <p:sldId id="382" r:id="rId17"/>
    <p:sldId id="343" r:id="rId18"/>
    <p:sldId id="267" r:id="rId1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CC9900"/>
    <a:srgbClr val="663300"/>
    <a:srgbClr val="008000"/>
    <a:srgbClr val="0000FF"/>
    <a:srgbClr val="FC89FF"/>
    <a:srgbClr val="4F81B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33" autoAdjust="0"/>
  </p:normalViewPr>
  <p:slideViewPr>
    <p:cSldViewPr snapToGrid="0">
      <p:cViewPr varScale="1">
        <p:scale>
          <a:sx n="48" d="100"/>
          <a:sy n="48" d="100"/>
        </p:scale>
        <p:origin x="-20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rayama\Desktop\&#12487;&#12540;&#12479;&#20998;&#26512;&#21332;&#21147;&#32773;&#2596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6%20&#32207;&#21512;&#20581;&#24247;&#29677;\&#12304;&#26449;&#12305;H25&#20581;&#35386;&#12487;&#12540;&#12479;&#22577;&#21578;\04%20&#32080;&#26524;\H25_&#21442;&#32771;&#65289;&#32080;&#26524;&#27010;&#35201;&#12398;&#12464;&#12521;&#125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6%20&#32207;&#21512;&#20581;&#24247;&#29677;\&#12304;&#26449;&#12305;H25&#20581;&#35386;&#12487;&#12540;&#12479;&#22577;&#21578;\04%20&#32080;&#26524;\H25_p165-&#12288;&#20840;&#20307;&#12495;&#12452;&#12522;&#12473;&#12463;&#12464;&#12521;&#12501;(&#12522;&#12531;&#12463;&#12391;&#12464;&#12521;&#12501;&#12434;&#20316;&#12387;&#12390;&#12356;&#12427;&#12398;&#12391;&#12289;&#34892;&#12434;&#22793;&#26356;&#12375;&#12394;&#12356;&#12391;&#65281;)O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s-wxl2a9\&#39376;&#22312;&#12501;&#12457;&#12523;&#12480;\&#20581;&#24247;&#12389;&#12367;&#12426;\26%20&#32207;&#21512;&#20581;&#24247;&#29677;\&#12304;&#26449;&#12305;H25&#20581;&#35386;&#12487;&#12540;&#12479;&#22577;&#21578;\04%20&#32080;&#26524;\H25_p165-&#12288;&#20840;&#20307;&#12495;&#12452;&#12522;&#12473;&#12463;&#12464;&#12521;&#12501;(&#12522;&#12531;&#12463;&#12391;&#12464;&#12521;&#12501;&#12434;&#20316;&#12387;&#12390;&#12356;&#12427;&#12398;&#12391;&#12289;&#34892;&#12434;&#22793;&#26356;&#12375;&#12394;&#12356;&#12391;&#65281;)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stacked"/>
        <c:ser>
          <c:idx val="0"/>
          <c:order val="0"/>
          <c:tx>
            <c:strRef>
              <c:f>Sheet1!$A$2</c:f>
              <c:strCache>
                <c:ptCount val="1"/>
                <c:pt idx="0">
                  <c:v>市町国保</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H20</c:v>
                </c:pt>
                <c:pt idx="1">
                  <c:v>H21</c:v>
                </c:pt>
                <c:pt idx="2">
                  <c:v>H22（第1版）</c:v>
                </c:pt>
                <c:pt idx="3">
                  <c:v>H22（第2版）</c:v>
                </c:pt>
                <c:pt idx="4">
                  <c:v>H23</c:v>
                </c:pt>
                <c:pt idx="5">
                  <c:v>H24</c:v>
                </c:pt>
                <c:pt idx="6">
                  <c:v>H25</c:v>
                </c:pt>
              </c:strCache>
            </c:strRef>
          </c:cat>
          <c:val>
            <c:numRef>
              <c:f>Sheet1!$B$2:$H$2</c:f>
              <c:numCache>
                <c:formatCode>#,##0_);[Red]\(#,##0\)</c:formatCode>
                <c:ptCount val="7"/>
                <c:pt idx="0">
                  <c:v>198490</c:v>
                </c:pt>
                <c:pt idx="1">
                  <c:v>216032</c:v>
                </c:pt>
                <c:pt idx="2">
                  <c:v>216260</c:v>
                </c:pt>
                <c:pt idx="3">
                  <c:v>216260</c:v>
                </c:pt>
                <c:pt idx="4">
                  <c:v>231735</c:v>
                </c:pt>
                <c:pt idx="5">
                  <c:v>243331</c:v>
                </c:pt>
                <c:pt idx="6">
                  <c:v>252242</c:v>
                </c:pt>
              </c:numCache>
            </c:numRef>
          </c:val>
        </c:ser>
        <c:ser>
          <c:idx val="1"/>
          <c:order val="1"/>
          <c:tx>
            <c:strRef>
              <c:f>Sheet1!$A$3</c:f>
              <c:strCache>
                <c:ptCount val="1"/>
                <c:pt idx="0">
                  <c:v>国保組合</c:v>
                </c:pt>
              </c:strCache>
            </c:strRef>
          </c:tx>
          <c:spPr>
            <a:solidFill>
              <a:schemeClr val="accent2"/>
            </a:solidFill>
            <a:ln>
              <a:noFill/>
            </a:ln>
            <a:effectLst/>
          </c:spPr>
          <c:dLbls>
            <c:dLbl>
              <c:idx val="0"/>
              <c:layout>
                <c:manualLayout>
                  <c:x val="-1.5984493782409521E-3"/>
                  <c:y val="2.6827207435572521E-2"/>
                </c:manualLayout>
              </c:layout>
              <c:dLblPos val="ctr"/>
              <c:showVal val="1"/>
              <c:extLst>
                <c:ext xmlns:c15="http://schemas.microsoft.com/office/drawing/2012/chart" uri="{CE6537A1-D6FC-4f65-9D91-7224C49458BB}"/>
              </c:extLst>
            </c:dLbl>
            <c:dLbl>
              <c:idx val="1"/>
              <c:layout>
                <c:manualLayout>
                  <c:x val="-2.9304566738895308E-17"/>
                  <c:y val="2.1461765948457986E-2"/>
                </c:manualLayout>
              </c:layout>
              <c:dLblPos val="ctr"/>
              <c:showVal val="1"/>
              <c:extLst>
                <c:ext xmlns:c15="http://schemas.microsoft.com/office/drawing/2012/chart" uri="{CE6537A1-D6FC-4f65-9D91-7224C49458BB}"/>
              </c:extLst>
            </c:dLbl>
            <c:dLbl>
              <c:idx val="2"/>
              <c:layout>
                <c:manualLayout>
                  <c:x val="0"/>
                  <c:y val="1.6096324461343483E-2"/>
                </c:manualLayout>
              </c:layout>
              <c:dLblPos val="ctr"/>
              <c:showVal val="1"/>
              <c:extLst>
                <c:ext xmlns:c15="http://schemas.microsoft.com/office/drawing/2012/chart" uri="{CE6537A1-D6FC-4f65-9D91-7224C49458BB}"/>
              </c:extLst>
            </c:dLbl>
            <c:dLbl>
              <c:idx val="3"/>
              <c:layout>
                <c:manualLayout>
                  <c:x val="5.8609133477790615E-17"/>
                  <c:y val="1.6096324461343483E-2"/>
                </c:manualLayout>
              </c:layout>
              <c:dLblPos val="ctr"/>
              <c:showVal val="1"/>
              <c:extLst>
                <c:ext xmlns:c15="http://schemas.microsoft.com/office/drawing/2012/chart" uri="{CE6537A1-D6FC-4f65-9D91-7224C49458BB}"/>
              </c:extLst>
            </c:dLbl>
            <c:dLbl>
              <c:idx val="4"/>
              <c:layout>
                <c:manualLayout>
                  <c:x val="0"/>
                  <c:y val="1.3413603717786243E-2"/>
                </c:manualLayout>
              </c:layout>
              <c:dLblPos val="ctr"/>
              <c:showVal val="1"/>
              <c:extLst>
                <c:ext xmlns:c15="http://schemas.microsoft.com/office/drawing/2012/chart" uri="{CE6537A1-D6FC-4f65-9D91-7224C49458BB}"/>
              </c:extLst>
            </c:dLbl>
            <c:dLbl>
              <c:idx val="5"/>
              <c:layout>
                <c:manualLayout>
                  <c:x val="-1.1721826695558177E-16"/>
                  <c:y val="1.3413603717786243E-2"/>
                </c:manualLayout>
              </c:layout>
              <c:dLblPos val="ctr"/>
              <c:showVal val="1"/>
              <c:extLst>
                <c:ext xmlns:c15="http://schemas.microsoft.com/office/drawing/2012/chart" uri="{CE6537A1-D6FC-4f65-9D91-7224C49458BB}"/>
              </c:extLst>
            </c:dLbl>
            <c:dLbl>
              <c:idx val="6"/>
              <c:layout>
                <c:manualLayout>
                  <c:x val="0"/>
                  <c:y val="1.6096324461343483E-2"/>
                </c:manualLayout>
              </c:layout>
              <c:dLblPos val="ctr"/>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H20</c:v>
                </c:pt>
                <c:pt idx="1">
                  <c:v>H21</c:v>
                </c:pt>
                <c:pt idx="2">
                  <c:v>H22（第1版）</c:v>
                </c:pt>
                <c:pt idx="3">
                  <c:v>H22（第2版）</c:v>
                </c:pt>
                <c:pt idx="4">
                  <c:v>H23</c:v>
                </c:pt>
                <c:pt idx="5">
                  <c:v>H24</c:v>
                </c:pt>
                <c:pt idx="6">
                  <c:v>H25</c:v>
                </c:pt>
              </c:strCache>
            </c:strRef>
          </c:cat>
          <c:val>
            <c:numRef>
              <c:f>Sheet1!$B$3:$H$3</c:f>
              <c:numCache>
                <c:formatCode>#,##0_);[Red]\(#,##0\)</c:formatCode>
                <c:ptCount val="7"/>
                <c:pt idx="0">
                  <c:v>6295</c:v>
                </c:pt>
                <c:pt idx="1">
                  <c:v>6596</c:v>
                </c:pt>
                <c:pt idx="2">
                  <c:v>6581</c:v>
                </c:pt>
                <c:pt idx="3">
                  <c:v>6581</c:v>
                </c:pt>
                <c:pt idx="4">
                  <c:v>6509</c:v>
                </c:pt>
                <c:pt idx="5">
                  <c:v>7370</c:v>
                </c:pt>
                <c:pt idx="6">
                  <c:v>7555</c:v>
                </c:pt>
              </c:numCache>
            </c:numRef>
          </c:val>
        </c:ser>
        <c:ser>
          <c:idx val="2"/>
          <c:order val="2"/>
          <c:tx>
            <c:strRef>
              <c:f>Sheet1!$A$4</c:f>
              <c:strCache>
                <c:ptCount val="1"/>
                <c:pt idx="0">
                  <c:v>共済組合</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H20</c:v>
                </c:pt>
                <c:pt idx="1">
                  <c:v>H21</c:v>
                </c:pt>
                <c:pt idx="2">
                  <c:v>H22（第1版）</c:v>
                </c:pt>
                <c:pt idx="3">
                  <c:v>H22（第2版）</c:v>
                </c:pt>
                <c:pt idx="4">
                  <c:v>H23</c:v>
                </c:pt>
                <c:pt idx="5">
                  <c:v>H24</c:v>
                </c:pt>
                <c:pt idx="6">
                  <c:v>H25</c:v>
                </c:pt>
              </c:strCache>
            </c:strRef>
          </c:cat>
          <c:val>
            <c:numRef>
              <c:f>Sheet1!$B$4:$H$4</c:f>
              <c:numCache>
                <c:formatCode>#,##0_);[Red]\(#,##0\)</c:formatCode>
                <c:ptCount val="7"/>
                <c:pt idx="1">
                  <c:v>44971</c:v>
                </c:pt>
                <c:pt idx="2">
                  <c:v>48700</c:v>
                </c:pt>
                <c:pt idx="3">
                  <c:v>48700</c:v>
                </c:pt>
                <c:pt idx="4">
                  <c:v>48647</c:v>
                </c:pt>
                <c:pt idx="5">
                  <c:v>49008</c:v>
                </c:pt>
                <c:pt idx="6">
                  <c:v>49490</c:v>
                </c:pt>
              </c:numCache>
            </c:numRef>
          </c:val>
        </c:ser>
        <c:ser>
          <c:idx val="3"/>
          <c:order val="3"/>
          <c:tx>
            <c:strRef>
              <c:f>Sheet1!$A$5</c:f>
              <c:strCache>
                <c:ptCount val="1"/>
                <c:pt idx="0">
                  <c:v>健保組合</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H20</c:v>
                </c:pt>
                <c:pt idx="1">
                  <c:v>H21</c:v>
                </c:pt>
                <c:pt idx="2">
                  <c:v>H22（第1版）</c:v>
                </c:pt>
                <c:pt idx="3">
                  <c:v>H22（第2版）</c:v>
                </c:pt>
                <c:pt idx="4">
                  <c:v>H23</c:v>
                </c:pt>
                <c:pt idx="5">
                  <c:v>H24</c:v>
                </c:pt>
                <c:pt idx="6">
                  <c:v>H25</c:v>
                </c:pt>
              </c:strCache>
            </c:strRef>
          </c:cat>
          <c:val>
            <c:numRef>
              <c:f>Sheet1!$B$5:$H$5</c:f>
              <c:numCache>
                <c:formatCode>General</c:formatCode>
                <c:ptCount val="7"/>
                <c:pt idx="2" formatCode="#,##0_);[Red]\(#,##0\)">
                  <c:v>87298</c:v>
                </c:pt>
                <c:pt idx="3" formatCode="#,##0_);[Red]\(#,##0\)">
                  <c:v>88488</c:v>
                </c:pt>
                <c:pt idx="4" formatCode="#,##0_);[Red]\(#,##0\)">
                  <c:v>100597</c:v>
                </c:pt>
                <c:pt idx="5" formatCode="#,##0_);[Red]\(#,##0\)">
                  <c:v>108038</c:v>
                </c:pt>
                <c:pt idx="6" formatCode="#,##0_);[Red]\(#,##0\)">
                  <c:v>127393</c:v>
                </c:pt>
              </c:numCache>
            </c:numRef>
          </c:val>
        </c:ser>
        <c:ser>
          <c:idx val="4"/>
          <c:order val="4"/>
          <c:tx>
            <c:strRef>
              <c:f>Sheet1!$A$6</c:f>
              <c:strCache>
                <c:ptCount val="1"/>
                <c:pt idx="0">
                  <c:v>協会けんぽ</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H20</c:v>
                </c:pt>
                <c:pt idx="1">
                  <c:v>H21</c:v>
                </c:pt>
                <c:pt idx="2">
                  <c:v>H22（第1版）</c:v>
                </c:pt>
                <c:pt idx="3">
                  <c:v>H22（第2版）</c:v>
                </c:pt>
                <c:pt idx="4">
                  <c:v>H23</c:v>
                </c:pt>
                <c:pt idx="5">
                  <c:v>H24</c:v>
                </c:pt>
                <c:pt idx="6">
                  <c:v>H25</c:v>
                </c:pt>
              </c:strCache>
            </c:strRef>
          </c:cat>
          <c:val>
            <c:numRef>
              <c:f>Sheet1!$B$6:$H$6</c:f>
              <c:numCache>
                <c:formatCode>General</c:formatCode>
                <c:ptCount val="7"/>
                <c:pt idx="3" formatCode="#,##0_);[Red]\(#,##0\)">
                  <c:v>135505</c:v>
                </c:pt>
                <c:pt idx="4" formatCode="#,##0_);[Red]\(#,##0\)">
                  <c:v>149645</c:v>
                </c:pt>
                <c:pt idx="5" formatCode="#,##0_);[Red]\(#,##0\)">
                  <c:v>160533</c:v>
                </c:pt>
                <c:pt idx="6" formatCode="#,##0_);[Red]\(#,##0\)">
                  <c:v>173715</c:v>
                </c:pt>
              </c:numCache>
            </c:numRef>
          </c:val>
        </c:ser>
        <c:dLbls>
          <c:showVal val="1"/>
        </c:dLbls>
        <c:gapWidth val="10"/>
        <c:overlap val="100"/>
        <c:axId val="29104000"/>
        <c:axId val="29105536"/>
      </c:barChart>
      <c:catAx>
        <c:axId val="291040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9105536"/>
        <c:crosses val="autoZero"/>
        <c:auto val="1"/>
        <c:lblAlgn val="ctr"/>
        <c:lblOffset val="100"/>
      </c:catAx>
      <c:valAx>
        <c:axId val="29105536"/>
        <c:scaling>
          <c:orientation val="minMax"/>
        </c:scaling>
        <c:axPos val="l"/>
        <c:majorGridlines>
          <c:spPr>
            <a:ln w="9525" cap="flat" cmpd="sng" algn="ctr">
              <a:solidFill>
                <a:schemeClr val="tx1">
                  <a:lumMod val="15000"/>
                  <a:lumOff val="85000"/>
                </a:schemeClr>
              </a:solidFill>
              <a:round/>
            </a:ln>
            <a:effectLst/>
          </c:spPr>
        </c:majorGridlines>
        <c:numFmt formatCode="#,##0_);[Red]\(#,##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9104000"/>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chart>
  <c:spPr>
    <a:noFill/>
    <a:ln>
      <a:noFill/>
    </a:ln>
    <a:effectLst/>
  </c:spPr>
  <c:txPr>
    <a:bodyPr/>
    <a:lstStyle/>
    <a:p>
      <a:pPr>
        <a:defRPr sz="12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style val="8"/>
  <c:chart>
    <c:plotArea>
      <c:layout/>
      <c:barChart>
        <c:barDir val="col"/>
        <c:grouping val="stacked"/>
        <c:ser>
          <c:idx val="0"/>
          <c:order val="0"/>
          <c:tx>
            <c:strRef>
              <c:f>図1!$A$23</c:f>
              <c:strCache>
                <c:ptCount val="1"/>
                <c:pt idx="0">
                  <c:v>市町国保</c:v>
                </c:pt>
              </c:strCache>
            </c:strRef>
          </c:tx>
          <c:spPr>
            <a:solidFill>
              <a:schemeClr val="accent5">
                <a:lumMod val="60000"/>
                <a:lumOff val="40000"/>
              </a:schemeClr>
            </a:solidFill>
          </c:spPr>
          <c:cat>
            <c:strRef>
              <c:f>図1!$B$22:$P$22</c:f>
              <c:strCache>
                <c:ptCount val="15"/>
                <c:pt idx="0">
                  <c:v>40～44</c:v>
                </c:pt>
                <c:pt idx="1">
                  <c:v>45～49</c:v>
                </c:pt>
                <c:pt idx="2">
                  <c:v>50～54</c:v>
                </c:pt>
                <c:pt idx="3">
                  <c:v>55～59</c:v>
                </c:pt>
                <c:pt idx="4">
                  <c:v>60～64</c:v>
                </c:pt>
                <c:pt idx="5">
                  <c:v>65～69</c:v>
                </c:pt>
                <c:pt idx="6">
                  <c:v>70～74</c:v>
                </c:pt>
                <c:pt idx="8">
                  <c:v>40～44</c:v>
                </c:pt>
                <c:pt idx="9">
                  <c:v>45～49</c:v>
                </c:pt>
                <c:pt idx="10">
                  <c:v>50～54</c:v>
                </c:pt>
                <c:pt idx="11">
                  <c:v>55～59</c:v>
                </c:pt>
                <c:pt idx="12">
                  <c:v>60～64</c:v>
                </c:pt>
                <c:pt idx="13">
                  <c:v>65～69</c:v>
                </c:pt>
                <c:pt idx="14">
                  <c:v>70～74</c:v>
                </c:pt>
              </c:strCache>
            </c:strRef>
          </c:cat>
          <c:val>
            <c:numRef>
              <c:f>図1!$B$23:$P$23</c:f>
              <c:numCache>
                <c:formatCode>General</c:formatCode>
                <c:ptCount val="15"/>
                <c:pt idx="0">
                  <c:v>4607</c:v>
                </c:pt>
                <c:pt idx="1">
                  <c:v>4371</c:v>
                </c:pt>
                <c:pt idx="2">
                  <c:v>4721</c:v>
                </c:pt>
                <c:pt idx="3">
                  <c:v>6372</c:v>
                </c:pt>
                <c:pt idx="4">
                  <c:v>17672</c:v>
                </c:pt>
                <c:pt idx="5">
                  <c:v>33317</c:v>
                </c:pt>
                <c:pt idx="6">
                  <c:v>37023</c:v>
                </c:pt>
                <c:pt idx="8">
                  <c:v>4931</c:v>
                </c:pt>
                <c:pt idx="9">
                  <c:v>4885</c:v>
                </c:pt>
                <c:pt idx="10">
                  <c:v>5962</c:v>
                </c:pt>
                <c:pt idx="11">
                  <c:v>10401</c:v>
                </c:pt>
                <c:pt idx="12">
                  <c:v>28685</c:v>
                </c:pt>
                <c:pt idx="13">
                  <c:v>43595</c:v>
                </c:pt>
                <c:pt idx="14">
                  <c:v>45700</c:v>
                </c:pt>
              </c:numCache>
            </c:numRef>
          </c:val>
        </c:ser>
        <c:ser>
          <c:idx val="1"/>
          <c:order val="1"/>
          <c:tx>
            <c:strRef>
              <c:f>図1!$A$24</c:f>
              <c:strCache>
                <c:ptCount val="1"/>
                <c:pt idx="0">
                  <c:v>国保組合</c:v>
                </c:pt>
              </c:strCache>
            </c:strRef>
          </c:tx>
          <c:spPr>
            <a:solidFill>
              <a:schemeClr val="accent5">
                <a:lumMod val="75000"/>
              </a:schemeClr>
            </a:solidFill>
            <a:ln>
              <a:solidFill>
                <a:schemeClr val="accent5">
                  <a:lumMod val="75000"/>
                </a:schemeClr>
              </a:solidFill>
            </a:ln>
          </c:spPr>
          <c:cat>
            <c:strRef>
              <c:f>図1!$B$22:$P$22</c:f>
              <c:strCache>
                <c:ptCount val="15"/>
                <c:pt idx="0">
                  <c:v>40～44</c:v>
                </c:pt>
                <c:pt idx="1">
                  <c:v>45～49</c:v>
                </c:pt>
                <c:pt idx="2">
                  <c:v>50～54</c:v>
                </c:pt>
                <c:pt idx="3">
                  <c:v>55～59</c:v>
                </c:pt>
                <c:pt idx="4">
                  <c:v>60～64</c:v>
                </c:pt>
                <c:pt idx="5">
                  <c:v>65～69</c:v>
                </c:pt>
                <c:pt idx="6">
                  <c:v>70～74</c:v>
                </c:pt>
                <c:pt idx="8">
                  <c:v>40～44</c:v>
                </c:pt>
                <c:pt idx="9">
                  <c:v>45～49</c:v>
                </c:pt>
                <c:pt idx="10">
                  <c:v>50～54</c:v>
                </c:pt>
                <c:pt idx="11">
                  <c:v>55～59</c:v>
                </c:pt>
                <c:pt idx="12">
                  <c:v>60～64</c:v>
                </c:pt>
                <c:pt idx="13">
                  <c:v>65～69</c:v>
                </c:pt>
                <c:pt idx="14">
                  <c:v>70～74</c:v>
                </c:pt>
              </c:strCache>
            </c:strRef>
          </c:cat>
          <c:val>
            <c:numRef>
              <c:f>図1!$B$24:$P$24</c:f>
              <c:numCache>
                <c:formatCode>General</c:formatCode>
                <c:ptCount val="15"/>
                <c:pt idx="0">
                  <c:v>337</c:v>
                </c:pt>
                <c:pt idx="1">
                  <c:v>368</c:v>
                </c:pt>
                <c:pt idx="2">
                  <c:v>480</c:v>
                </c:pt>
                <c:pt idx="3">
                  <c:v>537</c:v>
                </c:pt>
                <c:pt idx="4">
                  <c:v>664</c:v>
                </c:pt>
                <c:pt idx="5">
                  <c:v>516</c:v>
                </c:pt>
                <c:pt idx="6">
                  <c:v>312</c:v>
                </c:pt>
                <c:pt idx="8">
                  <c:v>781</c:v>
                </c:pt>
                <c:pt idx="9">
                  <c:v>847</c:v>
                </c:pt>
                <c:pt idx="10">
                  <c:v>782</c:v>
                </c:pt>
                <c:pt idx="11">
                  <c:v>662</c:v>
                </c:pt>
                <c:pt idx="12">
                  <c:v>586</c:v>
                </c:pt>
                <c:pt idx="13">
                  <c:v>429</c:v>
                </c:pt>
                <c:pt idx="14">
                  <c:v>254</c:v>
                </c:pt>
              </c:numCache>
            </c:numRef>
          </c:val>
        </c:ser>
        <c:ser>
          <c:idx val="2"/>
          <c:order val="2"/>
          <c:tx>
            <c:strRef>
              <c:f>図1!$A$25</c:f>
              <c:strCache>
                <c:ptCount val="1"/>
                <c:pt idx="0">
                  <c:v>共済組合</c:v>
                </c:pt>
              </c:strCache>
            </c:strRef>
          </c:tx>
          <c:cat>
            <c:strRef>
              <c:f>図1!$B$22:$P$22</c:f>
              <c:strCache>
                <c:ptCount val="15"/>
                <c:pt idx="0">
                  <c:v>40～44</c:v>
                </c:pt>
                <c:pt idx="1">
                  <c:v>45～49</c:v>
                </c:pt>
                <c:pt idx="2">
                  <c:v>50～54</c:v>
                </c:pt>
                <c:pt idx="3">
                  <c:v>55～59</c:v>
                </c:pt>
                <c:pt idx="4">
                  <c:v>60～64</c:v>
                </c:pt>
                <c:pt idx="5">
                  <c:v>65～69</c:v>
                </c:pt>
                <c:pt idx="6">
                  <c:v>70～74</c:v>
                </c:pt>
                <c:pt idx="8">
                  <c:v>40～44</c:v>
                </c:pt>
                <c:pt idx="9">
                  <c:v>45～49</c:v>
                </c:pt>
                <c:pt idx="10">
                  <c:v>50～54</c:v>
                </c:pt>
                <c:pt idx="11">
                  <c:v>55～59</c:v>
                </c:pt>
                <c:pt idx="12">
                  <c:v>60～64</c:v>
                </c:pt>
                <c:pt idx="13">
                  <c:v>65～69</c:v>
                </c:pt>
                <c:pt idx="14">
                  <c:v>70～74</c:v>
                </c:pt>
              </c:strCache>
            </c:strRef>
          </c:cat>
          <c:val>
            <c:numRef>
              <c:f>図1!$B$25:$P$25</c:f>
              <c:numCache>
                <c:formatCode>General</c:formatCode>
                <c:ptCount val="15"/>
                <c:pt idx="0">
                  <c:v>5607</c:v>
                </c:pt>
                <c:pt idx="1">
                  <c:v>6195</c:v>
                </c:pt>
                <c:pt idx="2">
                  <c:v>6944</c:v>
                </c:pt>
                <c:pt idx="3">
                  <c:v>7384</c:v>
                </c:pt>
                <c:pt idx="4">
                  <c:v>1954</c:v>
                </c:pt>
                <c:pt idx="5">
                  <c:v>86</c:v>
                </c:pt>
                <c:pt idx="6">
                  <c:v>53</c:v>
                </c:pt>
                <c:pt idx="8">
                  <c:v>5089</c:v>
                </c:pt>
                <c:pt idx="9">
                  <c:v>4900</c:v>
                </c:pt>
                <c:pt idx="10">
                  <c:v>4918</c:v>
                </c:pt>
                <c:pt idx="11">
                  <c:v>4741</c:v>
                </c:pt>
                <c:pt idx="12">
                  <c:v>1169</c:v>
                </c:pt>
                <c:pt idx="13">
                  <c:v>186</c:v>
                </c:pt>
                <c:pt idx="14">
                  <c:v>264</c:v>
                </c:pt>
              </c:numCache>
            </c:numRef>
          </c:val>
        </c:ser>
        <c:ser>
          <c:idx val="3"/>
          <c:order val="3"/>
          <c:tx>
            <c:strRef>
              <c:f>図1!$A$26</c:f>
              <c:strCache>
                <c:ptCount val="1"/>
                <c:pt idx="0">
                  <c:v>健保組合</c:v>
                </c:pt>
              </c:strCache>
            </c:strRef>
          </c:tx>
          <c:cat>
            <c:strRef>
              <c:f>図1!$B$22:$P$22</c:f>
              <c:strCache>
                <c:ptCount val="15"/>
                <c:pt idx="0">
                  <c:v>40～44</c:v>
                </c:pt>
                <c:pt idx="1">
                  <c:v>45～49</c:v>
                </c:pt>
                <c:pt idx="2">
                  <c:v>50～54</c:v>
                </c:pt>
                <c:pt idx="3">
                  <c:v>55～59</c:v>
                </c:pt>
                <c:pt idx="4">
                  <c:v>60～64</c:v>
                </c:pt>
                <c:pt idx="5">
                  <c:v>65～69</c:v>
                </c:pt>
                <c:pt idx="6">
                  <c:v>70～74</c:v>
                </c:pt>
                <c:pt idx="8">
                  <c:v>40～44</c:v>
                </c:pt>
                <c:pt idx="9">
                  <c:v>45～49</c:v>
                </c:pt>
                <c:pt idx="10">
                  <c:v>50～54</c:v>
                </c:pt>
                <c:pt idx="11">
                  <c:v>55～59</c:v>
                </c:pt>
                <c:pt idx="12">
                  <c:v>60～64</c:v>
                </c:pt>
                <c:pt idx="13">
                  <c:v>65～69</c:v>
                </c:pt>
                <c:pt idx="14">
                  <c:v>70～74</c:v>
                </c:pt>
              </c:strCache>
            </c:strRef>
          </c:cat>
          <c:val>
            <c:numRef>
              <c:f>図1!$B$26:$P$26</c:f>
              <c:numCache>
                <c:formatCode>General</c:formatCode>
                <c:ptCount val="15"/>
                <c:pt idx="0">
                  <c:v>20151</c:v>
                </c:pt>
                <c:pt idx="1">
                  <c:v>17568</c:v>
                </c:pt>
                <c:pt idx="2">
                  <c:v>15737</c:v>
                </c:pt>
                <c:pt idx="3">
                  <c:v>15170</c:v>
                </c:pt>
                <c:pt idx="4">
                  <c:v>9874</c:v>
                </c:pt>
                <c:pt idx="5">
                  <c:v>2493</c:v>
                </c:pt>
                <c:pt idx="6">
                  <c:v>556</c:v>
                </c:pt>
                <c:pt idx="8">
                  <c:v>11803</c:v>
                </c:pt>
                <c:pt idx="9">
                  <c:v>10410</c:v>
                </c:pt>
                <c:pt idx="10">
                  <c:v>9395</c:v>
                </c:pt>
                <c:pt idx="11">
                  <c:v>7791</c:v>
                </c:pt>
                <c:pt idx="12">
                  <c:v>4527</c:v>
                </c:pt>
                <c:pt idx="13">
                  <c:v>1320</c:v>
                </c:pt>
                <c:pt idx="14">
                  <c:v>598</c:v>
                </c:pt>
              </c:numCache>
            </c:numRef>
          </c:val>
        </c:ser>
        <c:ser>
          <c:idx val="4"/>
          <c:order val="4"/>
          <c:tx>
            <c:strRef>
              <c:f>図1!$A$27</c:f>
              <c:strCache>
                <c:ptCount val="1"/>
                <c:pt idx="0">
                  <c:v>協会けんぽ</c:v>
                </c:pt>
              </c:strCache>
            </c:strRef>
          </c:tx>
          <c:cat>
            <c:strRef>
              <c:f>図1!$B$22:$P$22</c:f>
              <c:strCache>
                <c:ptCount val="15"/>
                <c:pt idx="0">
                  <c:v>40～44</c:v>
                </c:pt>
                <c:pt idx="1">
                  <c:v>45～49</c:v>
                </c:pt>
                <c:pt idx="2">
                  <c:v>50～54</c:v>
                </c:pt>
                <c:pt idx="3">
                  <c:v>55～59</c:v>
                </c:pt>
                <c:pt idx="4">
                  <c:v>60～64</c:v>
                </c:pt>
                <c:pt idx="5">
                  <c:v>65～69</c:v>
                </c:pt>
                <c:pt idx="6">
                  <c:v>70～74</c:v>
                </c:pt>
                <c:pt idx="8">
                  <c:v>40～44</c:v>
                </c:pt>
                <c:pt idx="9">
                  <c:v>45～49</c:v>
                </c:pt>
                <c:pt idx="10">
                  <c:v>50～54</c:v>
                </c:pt>
                <c:pt idx="11">
                  <c:v>55～59</c:v>
                </c:pt>
                <c:pt idx="12">
                  <c:v>60～64</c:v>
                </c:pt>
                <c:pt idx="13">
                  <c:v>65～69</c:v>
                </c:pt>
                <c:pt idx="14">
                  <c:v>70～74</c:v>
                </c:pt>
              </c:strCache>
            </c:strRef>
          </c:cat>
          <c:val>
            <c:numRef>
              <c:f>図1!$B$27:$P$27</c:f>
              <c:numCache>
                <c:formatCode>General</c:formatCode>
                <c:ptCount val="15"/>
                <c:pt idx="0">
                  <c:v>23419</c:v>
                </c:pt>
                <c:pt idx="1">
                  <c:v>18793</c:v>
                </c:pt>
                <c:pt idx="2">
                  <c:v>16564</c:v>
                </c:pt>
                <c:pt idx="3">
                  <c:v>15726</c:v>
                </c:pt>
                <c:pt idx="4">
                  <c:v>15215</c:v>
                </c:pt>
                <c:pt idx="5">
                  <c:v>6317</c:v>
                </c:pt>
                <c:pt idx="6">
                  <c:v>1978</c:v>
                </c:pt>
                <c:pt idx="8">
                  <c:v>15023</c:v>
                </c:pt>
                <c:pt idx="9">
                  <c:v>14713</c:v>
                </c:pt>
                <c:pt idx="10">
                  <c:v>14875</c:v>
                </c:pt>
                <c:pt idx="11">
                  <c:v>13646</c:v>
                </c:pt>
                <c:pt idx="12">
                  <c:v>11232</c:v>
                </c:pt>
                <c:pt idx="13">
                  <c:v>4516</c:v>
                </c:pt>
                <c:pt idx="14">
                  <c:v>1698</c:v>
                </c:pt>
              </c:numCache>
            </c:numRef>
          </c:val>
        </c:ser>
        <c:gapWidth val="30"/>
        <c:overlap val="100"/>
        <c:axId val="29201152"/>
        <c:axId val="29202688"/>
      </c:barChart>
      <c:catAx>
        <c:axId val="29201152"/>
        <c:scaling>
          <c:orientation val="minMax"/>
        </c:scaling>
        <c:axPos val="b"/>
        <c:numFmt formatCode="General" sourceLinked="1"/>
        <c:tickLblPos val="nextTo"/>
        <c:crossAx val="29202688"/>
        <c:crosses val="autoZero"/>
        <c:auto val="1"/>
        <c:lblAlgn val="ctr"/>
        <c:lblOffset val="100"/>
      </c:catAx>
      <c:valAx>
        <c:axId val="29202688"/>
        <c:scaling>
          <c:orientation val="minMax"/>
        </c:scaling>
        <c:axPos val="l"/>
        <c:majorGridlines/>
        <c:numFmt formatCode="#,##0_);\(#,##0\)" sourceLinked="0"/>
        <c:tickLblPos val="nextTo"/>
        <c:txPr>
          <a:bodyPr/>
          <a:lstStyle/>
          <a:p>
            <a:pPr>
              <a:defRPr sz="1200"/>
            </a:pPr>
            <a:endParaRPr lang="ja-JP"/>
          </a:p>
        </c:txPr>
        <c:crossAx val="29201152"/>
        <c:crosses val="autoZero"/>
        <c:crossBetween val="between"/>
      </c:valAx>
    </c:plotArea>
    <c:legend>
      <c:legendPos val="r"/>
      <c:layout>
        <c:manualLayout>
          <c:xMode val="edge"/>
          <c:yMode val="edge"/>
          <c:x val="0.88129308047929444"/>
          <c:y val="0.50843509715027868"/>
          <c:w val="0.1092511983618175"/>
          <c:h val="0.41666666666666774"/>
        </c:manualLayout>
      </c:layout>
      <c:txPr>
        <a:bodyPr/>
        <a:lstStyle/>
        <a:p>
          <a:pPr>
            <a:defRPr sz="1200"/>
          </a:pPr>
          <a:endParaRPr lang="ja-JP"/>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800"/>
            </a:pPr>
            <a:r>
              <a:rPr lang="ja-JP" altLang="en-US" sz="1800" b="0" dirty="0" smtClean="0"/>
              <a:t>男性</a:t>
            </a:r>
            <a:endParaRPr lang="en-US" altLang="ja-JP" sz="1800" b="0" dirty="0"/>
          </a:p>
        </c:rich>
      </c:tx>
      <c:spPr>
        <a:noFill/>
        <a:ln w="25400">
          <a:noFill/>
        </a:ln>
      </c:spPr>
    </c:title>
    <c:plotArea>
      <c:layout>
        <c:manualLayout>
          <c:layoutTarget val="inner"/>
          <c:xMode val="edge"/>
          <c:yMode val="edge"/>
          <c:x val="0.12847737406318185"/>
          <c:y val="0.19340902699662543"/>
          <c:w val="0.8273459191095186"/>
          <c:h val="0.66805938320210811"/>
        </c:manualLayout>
      </c:layout>
      <c:barChart>
        <c:barDir val="col"/>
        <c:grouping val="stacked"/>
        <c:ser>
          <c:idx val="0"/>
          <c:order val="0"/>
          <c:tx>
            <c:strRef>
              <c:f>グラフ用データ!$A$19</c:f>
              <c:strCache>
                <c:ptCount val="1"/>
                <c:pt idx="0">
                  <c:v>服薬無</c:v>
                </c:pt>
              </c:strCache>
            </c:strRef>
          </c:tx>
          <c:spPr>
            <a:solidFill>
              <a:schemeClr val="tx1">
                <a:lumMod val="50000"/>
                <a:lumOff val="50000"/>
              </a:schemeClr>
            </a:solidFill>
            <a:ln>
              <a:solidFill>
                <a:schemeClr val="tx1"/>
              </a:solidFill>
            </a:ln>
          </c:spPr>
          <c:dLbls>
            <c:spPr>
              <a:solidFill>
                <a:sysClr val="window" lastClr="FFFFFF">
                  <a:alpha val="45000"/>
                </a:sysClr>
              </a:solidFill>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グラフ用データ!$B$18:$I$18</c:f>
              <c:strCache>
                <c:ptCount val="8"/>
                <c:pt idx="0">
                  <c:v>40-44</c:v>
                </c:pt>
                <c:pt idx="1">
                  <c:v>45-49</c:v>
                </c:pt>
                <c:pt idx="2">
                  <c:v>50-54</c:v>
                </c:pt>
                <c:pt idx="3">
                  <c:v>55-59</c:v>
                </c:pt>
                <c:pt idx="4">
                  <c:v>60-64</c:v>
                </c:pt>
                <c:pt idx="5">
                  <c:v>65-69</c:v>
                </c:pt>
                <c:pt idx="6">
                  <c:v>70-74</c:v>
                </c:pt>
                <c:pt idx="7">
                  <c:v>合計</c:v>
                </c:pt>
              </c:strCache>
            </c:strRef>
          </c:cat>
          <c:val>
            <c:numRef>
              <c:f>グラフ用データ!$B$19:$I$19</c:f>
              <c:numCache>
                <c:formatCode>0.0_ </c:formatCode>
                <c:ptCount val="8"/>
                <c:pt idx="0">
                  <c:v>2.2191016426156245</c:v>
                </c:pt>
                <c:pt idx="1">
                  <c:v>3.2985156679494252</c:v>
                </c:pt>
                <c:pt idx="2">
                  <c:v>4.3491956350545689</c:v>
                </c:pt>
                <c:pt idx="3">
                  <c:v>5.634239178542976</c:v>
                </c:pt>
                <c:pt idx="4">
                  <c:v>5.7824103660283317</c:v>
                </c:pt>
                <c:pt idx="5">
                  <c:v>5.7342133595468798</c:v>
                </c:pt>
                <c:pt idx="6">
                  <c:v>5.0303121398867683</c:v>
                </c:pt>
                <c:pt idx="7">
                  <c:v>4.4886561298269037</c:v>
                </c:pt>
              </c:numCache>
            </c:numRef>
          </c:val>
        </c:ser>
        <c:ser>
          <c:idx val="1"/>
          <c:order val="1"/>
          <c:tx>
            <c:strRef>
              <c:f>グラフ用データ!$A$20</c:f>
              <c:strCache>
                <c:ptCount val="1"/>
                <c:pt idx="0">
                  <c:v>服薬有</c:v>
                </c:pt>
              </c:strCache>
            </c:strRef>
          </c:tx>
          <c:spPr>
            <a:solidFill>
              <a:schemeClr val="bg1">
                <a:lumMod val="85000"/>
              </a:schemeClr>
            </a:solidFill>
            <a:ln>
              <a:solidFill>
                <a:schemeClr val="tx1"/>
              </a:solidFill>
            </a:ln>
          </c:spPr>
          <c:dLbls>
            <c:spPr>
              <a:solidFill>
                <a:sysClr val="window" lastClr="FFFFFF">
                  <a:alpha val="50000"/>
                </a:sysClr>
              </a:solidFill>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グラフ用データ!$B$18:$I$18</c:f>
              <c:strCache>
                <c:ptCount val="8"/>
                <c:pt idx="0">
                  <c:v>40-44</c:v>
                </c:pt>
                <c:pt idx="1">
                  <c:v>45-49</c:v>
                </c:pt>
                <c:pt idx="2">
                  <c:v>50-54</c:v>
                </c:pt>
                <c:pt idx="3">
                  <c:v>55-59</c:v>
                </c:pt>
                <c:pt idx="4">
                  <c:v>60-64</c:v>
                </c:pt>
                <c:pt idx="5">
                  <c:v>65-69</c:v>
                </c:pt>
                <c:pt idx="6">
                  <c:v>70-74</c:v>
                </c:pt>
                <c:pt idx="7">
                  <c:v>合計</c:v>
                </c:pt>
              </c:strCache>
            </c:strRef>
          </c:cat>
          <c:val>
            <c:numRef>
              <c:f>グラフ用データ!$B$20:$I$20</c:f>
              <c:numCache>
                <c:formatCode>0.0_ </c:formatCode>
                <c:ptCount val="8"/>
                <c:pt idx="0">
                  <c:v>1.1234086583765999</c:v>
                </c:pt>
                <c:pt idx="1">
                  <c:v>2.2645578720345116</c:v>
                </c:pt>
                <c:pt idx="2">
                  <c:v>3.5482056474294081</c:v>
                </c:pt>
                <c:pt idx="3">
                  <c:v>5.1916437992387436</c:v>
                </c:pt>
                <c:pt idx="4">
                  <c:v>6.0093876021948534</c:v>
                </c:pt>
                <c:pt idx="5">
                  <c:v>6.4878528296587481</c:v>
                </c:pt>
                <c:pt idx="6">
                  <c:v>6.5358985921138419</c:v>
                </c:pt>
                <c:pt idx="7">
                  <c:v>4.2968492905967706</c:v>
                </c:pt>
              </c:numCache>
            </c:numRef>
          </c:val>
        </c:ser>
        <c:dLbls>
          <c:showVal val="1"/>
        </c:dLbls>
        <c:gapWidth val="50"/>
        <c:overlap val="100"/>
        <c:axId val="31507968"/>
        <c:axId val="31509888"/>
      </c:barChart>
      <c:catAx>
        <c:axId val="31507968"/>
        <c:scaling>
          <c:orientation val="minMax"/>
        </c:scaling>
        <c:axPos val="b"/>
        <c:title>
          <c:tx>
            <c:rich>
              <a:bodyPr/>
              <a:lstStyle/>
              <a:p>
                <a:pPr>
                  <a:defRPr sz="1400"/>
                </a:pPr>
                <a:r>
                  <a:rPr lang="ja-JP" altLang="en-US" sz="1400" b="0"/>
                  <a:t>年齢</a:t>
                </a:r>
              </a:p>
            </c:rich>
          </c:tx>
          <c:spPr>
            <a:noFill/>
            <a:ln w="25400">
              <a:noFill/>
            </a:ln>
          </c:spPr>
        </c:title>
        <c:numFmt formatCode="General" sourceLinked="1"/>
        <c:tickLblPos val="nextTo"/>
        <c:txPr>
          <a:bodyPr/>
          <a:lstStyle/>
          <a:p>
            <a:pPr>
              <a:defRPr sz="1400"/>
            </a:pPr>
            <a:endParaRPr lang="ja-JP"/>
          </a:p>
        </c:txPr>
        <c:crossAx val="31509888"/>
        <c:crosses val="autoZero"/>
        <c:auto val="1"/>
        <c:lblAlgn val="ctr"/>
        <c:lblOffset val="100"/>
      </c:catAx>
      <c:valAx>
        <c:axId val="31509888"/>
        <c:scaling>
          <c:orientation val="minMax"/>
        </c:scaling>
        <c:axPos val="l"/>
        <c:majorGridlines/>
        <c:title>
          <c:tx>
            <c:rich>
              <a:bodyPr rot="0" vert="wordArtVertRtl"/>
              <a:lstStyle/>
              <a:p>
                <a:pPr>
                  <a:defRPr sz="1400" b="1"/>
                </a:pPr>
                <a:r>
                  <a:rPr lang="ja-JP" altLang="en-US" sz="1400" b="1"/>
                  <a:t>％</a:t>
                </a:r>
              </a:p>
            </c:rich>
          </c:tx>
          <c:layout>
            <c:manualLayout>
              <c:xMode val="edge"/>
              <c:yMode val="edge"/>
              <c:x val="4.0160642570281097E-2"/>
              <c:y val="0.11598026809148855"/>
            </c:manualLayout>
          </c:layout>
          <c:spPr>
            <a:noFill/>
            <a:ln w="25400">
              <a:noFill/>
            </a:ln>
          </c:spPr>
        </c:title>
        <c:numFmt formatCode="#,##0_);\(#,##0\)" sourceLinked="0"/>
        <c:tickLblPos val="nextTo"/>
        <c:txPr>
          <a:bodyPr/>
          <a:lstStyle/>
          <a:p>
            <a:pPr>
              <a:defRPr sz="1400"/>
            </a:pPr>
            <a:endParaRPr lang="ja-JP"/>
          </a:p>
        </c:txPr>
        <c:crossAx val="31507968"/>
        <c:crosses val="autoZero"/>
        <c:crossBetween val="between"/>
      </c:valAx>
    </c:plotArea>
    <c:legend>
      <c:legendPos val="t"/>
      <c:txPr>
        <a:bodyPr/>
        <a:lstStyle/>
        <a:p>
          <a:pPr>
            <a:defRPr sz="1800"/>
          </a:pPr>
          <a:endParaRPr lang="ja-JP"/>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800"/>
            </a:pPr>
            <a:r>
              <a:rPr lang="ja-JP" altLang="en-US" sz="1800" b="0" dirty="0" smtClean="0"/>
              <a:t>女性</a:t>
            </a:r>
            <a:endParaRPr lang="en-US" altLang="ja-JP" sz="1800" b="0" dirty="0"/>
          </a:p>
        </c:rich>
      </c:tx>
      <c:spPr>
        <a:noFill/>
        <a:ln w="25400">
          <a:noFill/>
        </a:ln>
      </c:spPr>
    </c:title>
    <c:plotArea>
      <c:layout>
        <c:manualLayout>
          <c:layoutTarget val="inner"/>
          <c:xMode val="edge"/>
          <c:yMode val="edge"/>
          <c:x val="0.12847737406318185"/>
          <c:y val="0.19340902699662543"/>
          <c:w val="0.82734591910951882"/>
          <c:h val="0.66805938320210834"/>
        </c:manualLayout>
      </c:layout>
      <c:barChart>
        <c:barDir val="col"/>
        <c:grouping val="stacked"/>
        <c:ser>
          <c:idx val="0"/>
          <c:order val="0"/>
          <c:tx>
            <c:strRef>
              <c:f>グラフ用データ!$A$25</c:f>
              <c:strCache>
                <c:ptCount val="1"/>
                <c:pt idx="0">
                  <c:v>服薬無</c:v>
                </c:pt>
              </c:strCache>
            </c:strRef>
          </c:tx>
          <c:spPr>
            <a:solidFill>
              <a:schemeClr val="bg1">
                <a:lumMod val="50000"/>
              </a:schemeClr>
            </a:solidFill>
            <a:ln>
              <a:solidFill>
                <a:schemeClr val="tx1"/>
              </a:solidFill>
            </a:ln>
          </c:spPr>
          <c:dLbls>
            <c:spPr>
              <a:noFill/>
              <a:ln w="25400">
                <a:noFill/>
              </a:ln>
            </c:spPr>
            <c:txPr>
              <a:bodyPr/>
              <a:lstStyle/>
              <a:p>
                <a:pPr>
                  <a:defRPr sz="1800">
                    <a:solidFill>
                      <a:sysClr val="windowText" lastClr="000000"/>
                    </a:solidFill>
                  </a:defRPr>
                </a:pPr>
                <a:endParaRPr lang="ja-JP"/>
              </a:p>
            </c:txPr>
            <c:dLblPos val="ctr"/>
            <c:showVal val="1"/>
            <c:extLst>
              <c:ext xmlns:c15="http://schemas.microsoft.com/office/drawing/2012/chart" uri="{CE6537A1-D6FC-4f65-9D91-7224C49458BB}">
                <c15:showLeaderLines val="0"/>
              </c:ext>
            </c:extLst>
          </c:dLbls>
          <c:cat>
            <c:strRef>
              <c:f>グラフ用データ!$B$24:$I$24</c:f>
              <c:strCache>
                <c:ptCount val="8"/>
                <c:pt idx="0">
                  <c:v>40-44</c:v>
                </c:pt>
                <c:pt idx="1">
                  <c:v>45-49</c:v>
                </c:pt>
                <c:pt idx="2">
                  <c:v>50-54</c:v>
                </c:pt>
                <c:pt idx="3">
                  <c:v>55-59</c:v>
                </c:pt>
                <c:pt idx="4">
                  <c:v>60-64</c:v>
                </c:pt>
                <c:pt idx="5">
                  <c:v>65-69</c:v>
                </c:pt>
                <c:pt idx="6">
                  <c:v>70-74</c:v>
                </c:pt>
                <c:pt idx="7">
                  <c:v>合計</c:v>
                </c:pt>
              </c:strCache>
            </c:strRef>
          </c:cat>
          <c:val>
            <c:numRef>
              <c:f>グラフ用データ!$B$25:$I$25</c:f>
              <c:numCache>
                <c:formatCode>0.0_ </c:formatCode>
                <c:ptCount val="8"/>
                <c:pt idx="0">
                  <c:v>0.61126318866771157</c:v>
                </c:pt>
                <c:pt idx="1">
                  <c:v>0.83344986715144764</c:v>
                </c:pt>
                <c:pt idx="2">
                  <c:v>1.4110378224931117</c:v>
                </c:pt>
                <c:pt idx="3">
                  <c:v>1.7292768722644374</c:v>
                </c:pt>
                <c:pt idx="4">
                  <c:v>2.2273209376826406</c:v>
                </c:pt>
                <c:pt idx="5">
                  <c:v>2.7394796786955999</c:v>
                </c:pt>
                <c:pt idx="6">
                  <c:v>2.7373541658078082</c:v>
                </c:pt>
                <c:pt idx="7">
                  <c:v>1.8560792000357005</c:v>
                </c:pt>
              </c:numCache>
            </c:numRef>
          </c:val>
        </c:ser>
        <c:ser>
          <c:idx val="1"/>
          <c:order val="1"/>
          <c:tx>
            <c:strRef>
              <c:f>グラフ用データ!$A$26</c:f>
              <c:strCache>
                <c:ptCount val="1"/>
                <c:pt idx="0">
                  <c:v>服薬有</c:v>
                </c:pt>
              </c:strCache>
            </c:strRef>
          </c:tx>
          <c:spPr>
            <a:solidFill>
              <a:schemeClr val="bg1">
                <a:lumMod val="85000"/>
              </a:schemeClr>
            </a:solidFill>
            <a:ln>
              <a:solidFill>
                <a:schemeClr val="tx1"/>
              </a:solidFill>
            </a:ln>
          </c:spPr>
          <c:dLbls>
            <c:dLbl>
              <c:idx val="0"/>
              <c:layout>
                <c:manualLayout>
                  <c:x val="0"/>
                  <c:y val="-1.4382609499883471E-2"/>
                </c:manualLayout>
              </c:layout>
              <c:dLblPos val="ctr"/>
              <c:showVal val="1"/>
              <c:extLst>
                <c:ext xmlns:c15="http://schemas.microsoft.com/office/drawing/2012/chart" uri="{CE6537A1-D6FC-4f65-9D91-7224C49458BB}"/>
              </c:extLst>
            </c:dLbl>
            <c:dLbl>
              <c:idx val="1"/>
              <c:layout>
                <c:manualLayout>
                  <c:x val="0"/>
                  <c:y val="-4.794203166627823E-3"/>
                </c:manualLayout>
              </c:layout>
              <c:dLblPos val="ctr"/>
              <c:showVal val="1"/>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800"/>
                </a:pPr>
                <a:endParaRPr lang="ja-JP"/>
              </a:p>
            </c:txPr>
            <c:dLblPos val="ctr"/>
            <c:showVal val="1"/>
            <c:extLst>
              <c:ext xmlns:c15="http://schemas.microsoft.com/office/drawing/2012/chart" uri="{CE6537A1-D6FC-4f65-9D91-7224C49458BB}">
                <c15:showLeaderLines val="0"/>
              </c:ext>
            </c:extLst>
          </c:dLbls>
          <c:cat>
            <c:strRef>
              <c:f>グラフ用データ!$B$24:$I$24</c:f>
              <c:strCache>
                <c:ptCount val="8"/>
                <c:pt idx="0">
                  <c:v>40-44</c:v>
                </c:pt>
                <c:pt idx="1">
                  <c:v>45-49</c:v>
                </c:pt>
                <c:pt idx="2">
                  <c:v>50-54</c:v>
                </c:pt>
                <c:pt idx="3">
                  <c:v>55-59</c:v>
                </c:pt>
                <c:pt idx="4">
                  <c:v>60-64</c:v>
                </c:pt>
                <c:pt idx="5">
                  <c:v>65-69</c:v>
                </c:pt>
                <c:pt idx="6">
                  <c:v>70-74</c:v>
                </c:pt>
                <c:pt idx="7">
                  <c:v>合計</c:v>
                </c:pt>
              </c:strCache>
            </c:strRef>
          </c:cat>
          <c:val>
            <c:numRef>
              <c:f>グラフ用データ!$B$26:$I$26</c:f>
              <c:numCache>
                <c:formatCode>0.0_ </c:formatCode>
                <c:ptCount val="8"/>
                <c:pt idx="0">
                  <c:v>0.35346958301219888</c:v>
                </c:pt>
                <c:pt idx="1">
                  <c:v>0.58173682002517135</c:v>
                </c:pt>
                <c:pt idx="2">
                  <c:v>1.0770643733823158</c:v>
                </c:pt>
                <c:pt idx="3">
                  <c:v>1.8071480357670306</c:v>
                </c:pt>
                <c:pt idx="4">
                  <c:v>2.4026494079958378</c:v>
                </c:pt>
                <c:pt idx="5">
                  <c:v>3.1071414298845061</c:v>
                </c:pt>
                <c:pt idx="6">
                  <c:v>3.6917178546398981</c:v>
                </c:pt>
                <c:pt idx="7">
                  <c:v>2.0105522238966334</c:v>
                </c:pt>
              </c:numCache>
            </c:numRef>
          </c:val>
        </c:ser>
        <c:dLbls>
          <c:showVal val="1"/>
        </c:dLbls>
        <c:gapWidth val="50"/>
        <c:overlap val="100"/>
        <c:axId val="32986240"/>
        <c:axId val="32988160"/>
      </c:barChart>
      <c:catAx>
        <c:axId val="32986240"/>
        <c:scaling>
          <c:orientation val="minMax"/>
        </c:scaling>
        <c:axPos val="b"/>
        <c:title>
          <c:tx>
            <c:rich>
              <a:bodyPr/>
              <a:lstStyle/>
              <a:p>
                <a:pPr>
                  <a:defRPr sz="1400"/>
                </a:pPr>
                <a:r>
                  <a:rPr lang="ja-JP" altLang="en-US" sz="1400" b="0"/>
                  <a:t>年齢</a:t>
                </a:r>
              </a:p>
            </c:rich>
          </c:tx>
          <c:spPr>
            <a:noFill/>
            <a:ln w="25400">
              <a:noFill/>
            </a:ln>
          </c:spPr>
        </c:title>
        <c:numFmt formatCode="General" sourceLinked="1"/>
        <c:tickLblPos val="nextTo"/>
        <c:txPr>
          <a:bodyPr/>
          <a:lstStyle/>
          <a:p>
            <a:pPr>
              <a:defRPr sz="1400"/>
            </a:pPr>
            <a:endParaRPr lang="ja-JP"/>
          </a:p>
        </c:txPr>
        <c:crossAx val="32988160"/>
        <c:crosses val="autoZero"/>
        <c:auto val="1"/>
        <c:lblAlgn val="ctr"/>
        <c:lblOffset val="100"/>
      </c:catAx>
      <c:valAx>
        <c:axId val="32988160"/>
        <c:scaling>
          <c:orientation val="minMax"/>
          <c:max val="16"/>
        </c:scaling>
        <c:axPos val="l"/>
        <c:majorGridlines/>
        <c:title>
          <c:tx>
            <c:rich>
              <a:bodyPr rot="0" vert="wordArtVertRtl"/>
              <a:lstStyle/>
              <a:p>
                <a:pPr>
                  <a:defRPr sz="1400" b="1"/>
                </a:pPr>
                <a:r>
                  <a:rPr lang="ja-JP" altLang="en-US" sz="1400" b="1"/>
                  <a:t>％</a:t>
                </a:r>
              </a:p>
            </c:rich>
          </c:tx>
          <c:layout>
            <c:manualLayout>
              <c:xMode val="edge"/>
              <c:yMode val="edge"/>
              <c:x val="4.0160642570281097E-2"/>
              <c:y val="0.11598026809148855"/>
            </c:manualLayout>
          </c:layout>
          <c:spPr>
            <a:noFill/>
            <a:ln w="25400">
              <a:noFill/>
            </a:ln>
          </c:spPr>
        </c:title>
        <c:numFmt formatCode="#,##0_);\(#,##0\)" sourceLinked="0"/>
        <c:tickLblPos val="nextTo"/>
        <c:txPr>
          <a:bodyPr/>
          <a:lstStyle/>
          <a:p>
            <a:pPr>
              <a:defRPr sz="1400"/>
            </a:pPr>
            <a:endParaRPr lang="ja-JP"/>
          </a:p>
        </c:txPr>
        <c:crossAx val="32986240"/>
        <c:crosses val="autoZero"/>
        <c:crossBetween val="between"/>
      </c:valAx>
    </c:plotArea>
    <c:legend>
      <c:legendPos val="t"/>
      <c:txPr>
        <a:bodyPr/>
        <a:lstStyle/>
        <a:p>
          <a:pPr>
            <a:defRPr sz="1800"/>
          </a:pPr>
          <a:endParaRPr lang="ja-JP"/>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13" tIns="45707" rIns="91413"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13" tIns="45707" rIns="91413" bIns="45707" rtlCol="0"/>
          <a:lstStyle>
            <a:lvl1pPr algn="r" fontAlgn="auto">
              <a:spcBef>
                <a:spcPts val="0"/>
              </a:spcBef>
              <a:spcAft>
                <a:spcPts val="0"/>
              </a:spcAft>
              <a:defRPr sz="1200">
                <a:latin typeface="+mn-lt"/>
                <a:ea typeface="+mn-ea"/>
              </a:defRPr>
            </a:lvl1pPr>
          </a:lstStyle>
          <a:p>
            <a:pPr>
              <a:defRPr/>
            </a:pPr>
            <a:fld id="{1E83C2E7-403E-4C60-94C5-0C41029F4984}" type="datetimeFigureOut">
              <a:rPr lang="ja-JP" altLang="en-US"/>
              <a:pPr>
                <a:defRPr/>
              </a:pPr>
              <a:t>2016/11/24</a:t>
            </a:fld>
            <a:endParaRPr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13" tIns="45707" rIns="91413"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13" tIns="45707" rIns="91413" bIns="45707" rtlCol="0" anchor="b"/>
          <a:lstStyle>
            <a:lvl1pPr algn="r" fontAlgn="auto">
              <a:spcBef>
                <a:spcPts val="0"/>
              </a:spcBef>
              <a:spcAft>
                <a:spcPts val="0"/>
              </a:spcAft>
              <a:defRPr sz="1200">
                <a:latin typeface="+mn-lt"/>
                <a:ea typeface="+mn-ea"/>
              </a:defRPr>
            </a:lvl1pPr>
          </a:lstStyle>
          <a:p>
            <a:pPr>
              <a:defRPr/>
            </a:pPr>
            <a:fld id="{5BFF5E5B-BAFB-414D-BF80-39111BDC4D7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13" tIns="45707" rIns="91413"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13" tIns="45707" rIns="91413" bIns="45707" rtlCol="0"/>
          <a:lstStyle>
            <a:lvl1pPr algn="r" fontAlgn="auto">
              <a:spcBef>
                <a:spcPts val="0"/>
              </a:spcBef>
              <a:spcAft>
                <a:spcPts val="0"/>
              </a:spcAft>
              <a:defRPr sz="1200">
                <a:latin typeface="+mn-lt"/>
                <a:ea typeface="+mn-ea"/>
              </a:defRPr>
            </a:lvl1pPr>
          </a:lstStyle>
          <a:p>
            <a:pPr>
              <a:defRPr/>
            </a:pPr>
            <a:fld id="{9335E77F-015D-49C6-9145-ED04E6A138C2}" type="datetimeFigureOut">
              <a:rPr lang="ja-JP" altLang="en-US"/>
              <a:pPr>
                <a:defRPr/>
              </a:pPr>
              <a:t>2016/11/24</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3" tIns="45707" rIns="91413" bIns="45707" rtlCol="0" anchor="ctr"/>
          <a:lstStyle/>
          <a:p>
            <a:pPr lvl="0"/>
            <a:endParaRPr lang="ja-JP" altLang="en-US" noProof="0"/>
          </a:p>
        </p:txBody>
      </p:sp>
      <p:sp>
        <p:nvSpPr>
          <p:cNvPr id="5" name="ノート プレースホルダー 4"/>
          <p:cNvSpPr>
            <a:spLocks noGrp="1"/>
          </p:cNvSpPr>
          <p:nvPr>
            <p:ph type="body" sz="quarter" idx="3"/>
          </p:nvPr>
        </p:nvSpPr>
        <p:spPr>
          <a:xfrm>
            <a:off x="674688" y="4748213"/>
            <a:ext cx="5387975" cy="3884612"/>
          </a:xfrm>
          <a:prstGeom prst="rect">
            <a:avLst/>
          </a:prstGeom>
        </p:spPr>
        <p:txBody>
          <a:bodyPr vert="horz" lIns="91413" tIns="45707" rIns="91413" bIns="45707"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2600"/>
            <a:ext cx="2919413" cy="493713"/>
          </a:xfrm>
          <a:prstGeom prst="rect">
            <a:avLst/>
          </a:prstGeom>
        </p:spPr>
        <p:txBody>
          <a:bodyPr vert="horz" lIns="91413" tIns="45707" rIns="91413"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2600"/>
            <a:ext cx="2919412" cy="493713"/>
          </a:xfrm>
          <a:prstGeom prst="rect">
            <a:avLst/>
          </a:prstGeom>
        </p:spPr>
        <p:txBody>
          <a:bodyPr vert="horz" lIns="91413" tIns="45707" rIns="91413" bIns="45707" rtlCol="0" anchor="b"/>
          <a:lstStyle>
            <a:lvl1pPr algn="r" fontAlgn="auto">
              <a:spcBef>
                <a:spcPts val="0"/>
              </a:spcBef>
              <a:spcAft>
                <a:spcPts val="0"/>
              </a:spcAft>
              <a:defRPr sz="1200">
                <a:latin typeface="+mn-lt"/>
                <a:ea typeface="+mn-ea"/>
              </a:defRPr>
            </a:lvl1pPr>
          </a:lstStyle>
          <a:p>
            <a:pPr>
              <a:defRPr/>
            </a:pPr>
            <a:fld id="{20740133-A326-450C-955D-E0D79C0B7D5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63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EF2DF-D234-4E4D-8F4F-1D3DBE361792}" type="slidenum">
              <a:rPr lang="ja-JP" altLang="en-US"/>
              <a:pPr fontAlgn="base">
                <a:spcBef>
                  <a:spcPct val="0"/>
                </a:spcBef>
                <a:spcAft>
                  <a:spcPct val="0"/>
                </a:spcAft>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メタボに関しては、厚生労働省で腹囲基準の見直しが検討されていました。腹囲基準は残す、ということになりましたが、今回、試行的に腹囲基準を除いた場合のメタボ該当者の割合について、マップ化を行いました。その結果、腹囲基準ありでは該当者が多くなかった市町のうち、いくつかの市町で有意に高いという結果となり、腹囲が大きくなくても危険因子を複数持っている、いわゆる隠れメタボが多い市町の存在が明らかになりました。</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○女性では焼津市、牧之原市、吉田町、川根本町、熱海市に、隠れメタボが多い可能性があることが分かりました。</a:t>
            </a:r>
          </a:p>
        </p:txBody>
      </p:sp>
      <p:sp>
        <p:nvSpPr>
          <p:cNvPr id="4" name="スライド番号プレースホルダー 3"/>
          <p:cNvSpPr>
            <a:spLocks noGrp="1"/>
          </p:cNvSpPr>
          <p:nvPr>
            <p:ph type="sldNum" sz="quarter" idx="5"/>
          </p:nvPr>
        </p:nvSpPr>
        <p:spPr/>
        <p:txBody>
          <a:bodyPr/>
          <a:lstStyle/>
          <a:p>
            <a:pPr>
              <a:defRPr/>
            </a:pPr>
            <a:fld id="{6B4609D5-AC3A-43C2-B595-009152FDCA84}"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続きまして、糖尿病有病者の割合についてです。男女ともに、伊豆市、伊豆の国市、熱海市、御殿場市、小山町、袋井市で該当者が多い状況です。とくに女性は県西部で多い傾向があります。</a:t>
            </a:r>
          </a:p>
        </p:txBody>
      </p:sp>
      <p:sp>
        <p:nvSpPr>
          <p:cNvPr id="3277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8E9AF-96F7-4F63-8FBB-C9A85D9C6AFA}"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糖尿病予備群はかなりはっきりと県西部に多い傾向が出ています。</a:t>
            </a:r>
          </a:p>
        </p:txBody>
      </p:sp>
      <p:sp>
        <p:nvSpPr>
          <p:cNvPr id="3481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1E800-8DBB-428F-A34F-A5A9478A3197}"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血糖ハイリスク者と服薬の有り無しの関係を調べたところ、ハイリスク者のうち半数は服薬なしであることが分かりました。</a:t>
            </a:r>
          </a:p>
          <a:p>
            <a:pPr eaLnBrk="1" hangingPunct="1"/>
            <a:r>
              <a:rPr lang="ja-JP" altLang="en-US" smtClean="0"/>
              <a:t>とくに</a:t>
            </a:r>
            <a:r>
              <a:rPr lang="en-US" altLang="ja-JP" smtClean="0"/>
              <a:t>40</a:t>
            </a:r>
            <a:r>
              <a:rPr lang="ja-JP" altLang="en-US" smtClean="0"/>
              <a:t>から</a:t>
            </a:r>
            <a:r>
              <a:rPr lang="en-US" altLang="ja-JP" smtClean="0"/>
              <a:t>50</a:t>
            </a:r>
            <a:r>
              <a:rPr lang="ja-JP" altLang="en-US" smtClean="0"/>
              <a:t>代で服薬なしの割合が多い傾向が見られます。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○市町別の血糖ハイリスク者割合と血糖ハイリスクかつ服薬なしの該当割合をマップ化しました。</a:t>
            </a:r>
          </a:p>
          <a:p>
            <a:pPr eaLnBrk="1" hangingPunct="1">
              <a:spcBef>
                <a:spcPct val="0"/>
              </a:spcBef>
            </a:pPr>
            <a:r>
              <a:rPr lang="ja-JP" altLang="en-US" smtClean="0"/>
              <a:t>○男性では、熱海市、沼津市、富士宮市、清水区、袋井市で、服薬なしの血糖ハイリスク者の割合が高いという状況です。</a:t>
            </a:r>
          </a:p>
        </p:txBody>
      </p:sp>
      <p:sp>
        <p:nvSpPr>
          <p:cNvPr id="3686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2F3039-E943-45A8-8370-CB3F31390ED5}"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81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○女性では、熱海市、清水区、川根本町、袋井市、湖西市、天竜区で服薬なしの血糖ハイリスク者が多い状況です。</a:t>
            </a:r>
          </a:p>
          <a:p>
            <a:pPr eaLnBrk="1" hangingPunct="1">
              <a:spcBef>
                <a:spcPct val="0"/>
              </a:spcBef>
            </a:pPr>
            <a:r>
              <a:rPr lang="ja-JP" altLang="en-US" smtClean="0"/>
              <a:t>○服薬なしという人に、医療機関の受診を促し、服薬するよう働きかけることが必要です。</a:t>
            </a:r>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39A38-5AD0-4BBF-AED5-BD30C19E5DCA}"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○糖尿病以外についてのマップについても、簡単に紹介します。</a:t>
            </a:r>
          </a:p>
          <a:p>
            <a:pPr eaLnBrk="1" hangingPunct="1">
              <a:spcBef>
                <a:spcPct val="0"/>
              </a:spcBef>
            </a:pPr>
            <a:r>
              <a:rPr lang="ja-JP" altLang="en-US" smtClean="0"/>
              <a:t>○肥満者の割合は、東部と静岡市で男女ともに多い傾向にあります。</a:t>
            </a:r>
          </a:p>
        </p:txBody>
      </p:sp>
      <p:sp>
        <p:nvSpPr>
          <p:cNvPr id="409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59785-2941-41AB-8B75-73075C087F33}"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22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○高血圧有病者の割合は、県東部から中部の一部にかけて多い、という状況です。</a:t>
            </a:r>
          </a:p>
        </p:txBody>
      </p:sp>
      <p:sp>
        <p:nvSpPr>
          <p:cNvPr id="430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8706F-5005-41E8-B952-C8B34745B24C}"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厚生労働省から提供されたデータによると、平成</a:t>
            </a:r>
            <a:r>
              <a:rPr lang="en-US" altLang="ja-JP" smtClean="0"/>
              <a:t>22</a:t>
            </a:r>
            <a:r>
              <a:rPr lang="ja-JP" altLang="en-US" smtClean="0"/>
              <a:t>年度から平成</a:t>
            </a:r>
            <a:r>
              <a:rPr lang="en-US" altLang="ja-JP" smtClean="0"/>
              <a:t>25</a:t>
            </a:r>
            <a:r>
              <a:rPr lang="ja-JP" altLang="en-US" smtClean="0"/>
              <a:t>年度にかけて、静岡県は４年連続メタボ該当者の割合が最も少ない県となっています。</a:t>
            </a:r>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5E043-2813-480C-B344-15FE8DF332A7}"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D12C6-89E1-4784-97A2-D60238B9083A}"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年代別の受診率は、男女ともに、いずれの年代においても全国に比べてやや高い状況ですが、</a:t>
            </a:r>
            <a:endParaRPr lang="en-US" altLang="ja-JP" smtClean="0"/>
          </a:p>
          <a:p>
            <a:pPr eaLnBrk="1" hangingPunct="1">
              <a:spcBef>
                <a:spcPct val="0"/>
              </a:spcBef>
            </a:pPr>
            <a:r>
              <a:rPr lang="ja-JP" altLang="en-US" smtClean="0"/>
              <a:t>高齢者や被扶養者において受診率の改善の余地があると考えられます。</a:t>
            </a:r>
          </a:p>
        </p:txBody>
      </p:sp>
      <p:sp>
        <p:nvSpPr>
          <p:cNvPr id="2048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D9496-F992-4D46-B708-B02B00D23E9B}"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400" smtClean="0">
                <a:latin typeface="ＭＳ Ｐ明朝" pitchFamily="18" charset="-128"/>
              </a:rPr>
              <a:t>○本県では、平成</a:t>
            </a:r>
            <a:r>
              <a:rPr lang="en-US" altLang="ja-JP" sz="1400" smtClean="0">
                <a:latin typeface="ＭＳ Ｐ明朝" pitchFamily="18" charset="-128"/>
              </a:rPr>
              <a:t>20</a:t>
            </a:r>
            <a:r>
              <a:rPr lang="ja-JP" altLang="en-US" sz="1400" smtClean="0">
                <a:latin typeface="ＭＳ Ｐ明朝" pitchFamily="18" charset="-128"/>
              </a:rPr>
              <a:t>年度の特定健診データから、全国に先駆けて独自に県内医療保険者からデータを収集し、市町や保険者が健康づくり施策に活用できるよう、分析結果の地図化等、健康課題の見える化に取り組んでいます。</a:t>
            </a:r>
          </a:p>
          <a:p>
            <a:pPr eaLnBrk="1" hangingPunct="1">
              <a:spcBef>
                <a:spcPct val="0"/>
              </a:spcBef>
            </a:pPr>
            <a:r>
              <a:rPr lang="ja-JP" altLang="en-US" sz="1400" smtClean="0">
                <a:latin typeface="ＭＳ Ｐ明朝" pitchFamily="18" charset="-128"/>
              </a:rPr>
              <a:t>　平成</a:t>
            </a:r>
            <a:r>
              <a:rPr lang="en-US" altLang="ja-JP" sz="1400" smtClean="0">
                <a:latin typeface="ＭＳ Ｐ明朝" pitchFamily="18" charset="-128"/>
              </a:rPr>
              <a:t>25</a:t>
            </a:r>
            <a:r>
              <a:rPr lang="ja-JP" altLang="en-US" sz="1400" smtClean="0">
                <a:latin typeface="ＭＳ Ｐ明朝" pitchFamily="18" charset="-128"/>
              </a:rPr>
              <a:t>年度データは、約</a:t>
            </a:r>
            <a:r>
              <a:rPr lang="en-US" altLang="ja-JP" sz="1400" smtClean="0">
                <a:latin typeface="ＭＳ Ｐ明朝" pitchFamily="18" charset="-128"/>
              </a:rPr>
              <a:t>61</a:t>
            </a:r>
            <a:r>
              <a:rPr lang="ja-JP" altLang="en-US" sz="1400" smtClean="0">
                <a:latin typeface="ＭＳ Ｐ明朝" pitchFamily="18" charset="-128"/>
              </a:rPr>
              <a:t>万人分のデータを収集・分析することができました。</a:t>
            </a:r>
          </a:p>
        </p:txBody>
      </p:sp>
      <p:sp>
        <p:nvSpPr>
          <p:cNvPr id="25603" name="スライド番号プレースホルダ 3"/>
          <p:cNvSpPr txBox="1">
            <a:spLocks noGrp="1"/>
          </p:cNvSpPr>
          <p:nvPr/>
        </p:nvSpPr>
        <p:spPr bwMode="auto">
          <a:xfrm>
            <a:off x="3746500" y="10110788"/>
            <a:ext cx="2867025" cy="533400"/>
          </a:xfrm>
          <a:prstGeom prst="rect">
            <a:avLst/>
          </a:prstGeom>
          <a:noFill/>
          <a:ln w="9525">
            <a:noFill/>
            <a:miter lim="800000"/>
            <a:headEnd/>
            <a:tailEnd/>
          </a:ln>
        </p:spPr>
        <p:txBody>
          <a:bodyPr lIns="87294" tIns="43646" rIns="87294" bIns="43646" anchor="b"/>
          <a:lstStyle/>
          <a:p>
            <a:pPr algn="r" defTabSz="869950"/>
            <a:fld id="{7E2A0471-523A-4101-9185-DCC36EBAFDBA}" type="slidenum">
              <a:rPr lang="en-US" altLang="ja-JP" sz="1100">
                <a:latin typeface="Calibri" pitchFamily="34" charset="0"/>
              </a:rPr>
              <a:pPr algn="r" defTabSz="869950"/>
              <a:t>5</a:t>
            </a:fld>
            <a:endParaRPr lang="en-US" altLang="ja-JP" sz="11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noTextEdit="1"/>
          </p:cNvSpPr>
          <p:nvPr>
            <p:ph type="sldImg"/>
          </p:nvPr>
        </p:nvSpPr>
        <p:spPr bwMode="auto">
          <a:xfrm>
            <a:off x="655638" y="798513"/>
            <a:ext cx="5321300" cy="3992562"/>
          </a:xfrm>
          <a:noFill/>
          <a:ln>
            <a:solidFill>
              <a:srgbClr val="000000"/>
            </a:solidFill>
            <a:miter lim="800000"/>
            <a:headEnd/>
            <a:tailEnd/>
          </a:ln>
        </p:spPr>
      </p:sp>
      <p:sp>
        <p:nvSpPr>
          <p:cNvPr id="27650" name="ノート プレースホルダ 2"/>
          <p:cNvSpPr>
            <a:spLocks noGrp="1"/>
          </p:cNvSpPr>
          <p:nvPr>
            <p:ph type="body" idx="1"/>
          </p:nvPr>
        </p:nvSpPr>
        <p:spPr bwMode="auto">
          <a:xfrm>
            <a:off x="660400" y="5057775"/>
            <a:ext cx="5295900" cy="4789488"/>
          </a:xfrm>
          <a:noFill/>
        </p:spPr>
        <p:txBody>
          <a:bodyPr wrap="square" lIns="87097" tIns="43550" rIns="87097" bIns="43550" numCol="1" anchor="t" anchorCtr="0" compatLnSpc="1">
            <a:prstTxWarp prst="textNoShape">
              <a:avLst/>
            </a:prstTxWarp>
          </a:bodyPr>
          <a:lstStyle/>
          <a:p>
            <a:pPr eaLnBrk="1" hangingPunct="1">
              <a:spcBef>
                <a:spcPct val="0"/>
              </a:spcBef>
            </a:pPr>
            <a:r>
              <a:rPr lang="ja-JP" altLang="en-US" sz="1400" smtClean="0"/>
              <a:t>○データの分析対象の推移を、保険者別に示します。</a:t>
            </a:r>
          </a:p>
          <a:p>
            <a:pPr eaLnBrk="1" hangingPunct="1">
              <a:spcBef>
                <a:spcPct val="0"/>
              </a:spcBef>
            </a:pPr>
            <a:endParaRPr lang="ja-JP" altLang="en-US" sz="1400" smtClean="0"/>
          </a:p>
          <a:p>
            <a:pPr eaLnBrk="1" hangingPunct="1">
              <a:spcBef>
                <a:spcPct val="0"/>
              </a:spcBef>
            </a:pPr>
            <a:r>
              <a:rPr lang="ja-JP" altLang="en-US" sz="1400" smtClean="0"/>
              <a:t>○</a:t>
            </a:r>
            <a:r>
              <a:rPr lang="ja-JP" altLang="en-US" sz="1400" smtClean="0">
                <a:latin typeface="ＭＳ Ｐ明朝" pitchFamily="18" charset="-128"/>
              </a:rPr>
              <a:t>データ提供については、当初は市町国保、国保組合のみでしたが、共済組合、健保組合、協会けんぽの協力により、平成</a:t>
            </a:r>
            <a:r>
              <a:rPr lang="en-US" altLang="ja-JP" sz="1400" smtClean="0">
                <a:latin typeface="ＭＳ Ｐ明朝" pitchFamily="18" charset="-128"/>
              </a:rPr>
              <a:t>25</a:t>
            </a:r>
            <a:r>
              <a:rPr lang="ja-JP" altLang="en-US" sz="1400" smtClean="0">
                <a:latin typeface="ＭＳ Ｐ明朝" pitchFamily="18" charset="-128"/>
              </a:rPr>
              <a:t>年度のデータの合計数は</a:t>
            </a:r>
            <a:r>
              <a:rPr lang="en-US" altLang="ja-JP" sz="1400" smtClean="0">
                <a:latin typeface="ＭＳ Ｐ明朝" pitchFamily="18" charset="-128"/>
              </a:rPr>
              <a:t>61</a:t>
            </a:r>
            <a:r>
              <a:rPr lang="ja-JP" altLang="en-US" sz="1400" smtClean="0">
                <a:latin typeface="ＭＳ Ｐ明朝" pitchFamily="18" charset="-128"/>
              </a:rPr>
              <a:t>万人となりました。</a:t>
            </a:r>
          </a:p>
          <a:p>
            <a:pPr eaLnBrk="1" hangingPunct="1">
              <a:spcBef>
                <a:spcPct val="0"/>
              </a:spcBef>
            </a:pPr>
            <a:endParaRPr lang="ja-JP" altLang="en-US" smtClean="0"/>
          </a:p>
          <a:p>
            <a:pPr eaLnBrk="1" hangingPunct="1">
              <a:spcBef>
                <a:spcPct val="0"/>
              </a:spcBef>
            </a:pPr>
            <a:endParaRPr lang="ja-JP" altLang="en-US" smtClean="0"/>
          </a:p>
          <a:p>
            <a:pPr eaLnBrk="1" hangingPunct="1">
              <a:spcBef>
                <a:spcPct val="0"/>
              </a:spcBef>
            </a:pPr>
            <a:endParaRPr lang="ja-JP" altLang="en-US" smtClean="0"/>
          </a:p>
        </p:txBody>
      </p:sp>
      <p:sp>
        <p:nvSpPr>
          <p:cNvPr id="27651" name="スライド番号プレースホルダ 5"/>
          <p:cNvSpPr txBox="1">
            <a:spLocks noGrp="1"/>
          </p:cNvSpPr>
          <p:nvPr/>
        </p:nvSpPr>
        <p:spPr bwMode="auto">
          <a:xfrm>
            <a:off x="3746500" y="10110788"/>
            <a:ext cx="2867025" cy="533400"/>
          </a:xfrm>
          <a:prstGeom prst="rect">
            <a:avLst/>
          </a:prstGeom>
          <a:noFill/>
          <a:ln w="9525">
            <a:noFill/>
            <a:miter lim="800000"/>
            <a:headEnd/>
            <a:tailEnd/>
          </a:ln>
        </p:spPr>
        <p:txBody>
          <a:bodyPr lIns="87097" tIns="43550" rIns="87097" bIns="43550" anchor="b"/>
          <a:lstStyle/>
          <a:p>
            <a:pPr algn="r" defTabSz="841375"/>
            <a:fld id="{803004A8-619F-46E1-BAB3-D4D9DF098754}" type="slidenum">
              <a:rPr lang="ja-JP" altLang="en-US" sz="1100">
                <a:latin typeface="Calibri" pitchFamily="34" charset="0"/>
              </a:rPr>
              <a:pPr algn="r" defTabSz="841375"/>
              <a:t>6</a:t>
            </a:fld>
            <a:endParaRPr lang="en-US" altLang="ja-JP" sz="11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xfrm>
            <a:off x="655638" y="798513"/>
            <a:ext cx="5321300" cy="3992562"/>
          </a:xfrm>
          <a:noFill/>
          <a:ln>
            <a:solidFill>
              <a:srgbClr val="000000"/>
            </a:solidFill>
            <a:miter lim="800000"/>
            <a:headEnd/>
            <a:tailEnd/>
          </a:ln>
        </p:spPr>
      </p:sp>
      <p:sp>
        <p:nvSpPr>
          <p:cNvPr id="29698" name="ノート プレースホルダ 2"/>
          <p:cNvSpPr>
            <a:spLocks noGrp="1"/>
          </p:cNvSpPr>
          <p:nvPr>
            <p:ph type="body" idx="1"/>
          </p:nvPr>
        </p:nvSpPr>
        <p:spPr bwMode="auto">
          <a:xfrm>
            <a:off x="660400" y="5057775"/>
            <a:ext cx="5295900" cy="4789488"/>
          </a:xfrm>
          <a:noFill/>
        </p:spPr>
        <p:txBody>
          <a:bodyPr wrap="square" numCol="1" anchor="t" anchorCtr="0" compatLnSpc="1">
            <a:prstTxWarp prst="textNoShape">
              <a:avLst/>
            </a:prstTxWarp>
          </a:bodyPr>
          <a:lstStyle/>
          <a:p>
            <a:pPr eaLnBrk="1" hangingPunct="1">
              <a:spcBef>
                <a:spcPct val="0"/>
              </a:spcBef>
            </a:pPr>
            <a:r>
              <a:rPr lang="ja-JP" altLang="en-US" sz="1400" smtClean="0">
                <a:latin typeface="ＭＳ Ｐ明朝" pitchFamily="18" charset="-128"/>
              </a:rPr>
              <a:t>○</a:t>
            </a:r>
            <a:r>
              <a:rPr lang="en-US" altLang="ja-JP" sz="1400" smtClean="0">
                <a:latin typeface="ＭＳ Ｐ明朝" pitchFamily="18" charset="-128"/>
              </a:rPr>
              <a:t>61</a:t>
            </a:r>
            <a:r>
              <a:rPr lang="ja-JP" altLang="en-US" sz="1400" smtClean="0">
                <a:latin typeface="ＭＳ Ｐ明朝" pitchFamily="18" charset="-128"/>
              </a:rPr>
              <a:t>万人の分析対象の性別、年代別の状況を示します。男性は約</a:t>
            </a:r>
            <a:r>
              <a:rPr lang="en-US" altLang="ja-JP" sz="1400" smtClean="0">
                <a:latin typeface="ＭＳ Ｐ明朝" pitchFamily="18" charset="-128"/>
              </a:rPr>
              <a:t>32</a:t>
            </a:r>
            <a:r>
              <a:rPr lang="ja-JP" altLang="en-US" sz="1400" smtClean="0">
                <a:latin typeface="ＭＳ Ｐ明朝" pitchFamily="18" charset="-128"/>
              </a:rPr>
              <a:t>万人、女性は約</a:t>
            </a:r>
            <a:r>
              <a:rPr lang="en-US" altLang="ja-JP" sz="1400" smtClean="0">
                <a:latin typeface="ＭＳ Ｐ明朝" pitchFamily="18" charset="-128"/>
              </a:rPr>
              <a:t>29</a:t>
            </a:r>
            <a:r>
              <a:rPr lang="ja-JP" altLang="en-US" sz="1400" smtClean="0">
                <a:latin typeface="ＭＳ Ｐ明朝" pitchFamily="18" charset="-128"/>
              </a:rPr>
              <a:t>万人です。</a:t>
            </a:r>
          </a:p>
          <a:p>
            <a:pPr eaLnBrk="1" hangingPunct="1">
              <a:spcBef>
                <a:spcPct val="0"/>
              </a:spcBef>
            </a:pPr>
            <a:endParaRPr lang="ja-JP" altLang="en-US" sz="1400" smtClean="0">
              <a:latin typeface="ＭＳ Ｐ明朝" pitchFamily="18" charset="-128"/>
            </a:endParaRPr>
          </a:p>
          <a:p>
            <a:pPr eaLnBrk="1" hangingPunct="1">
              <a:spcBef>
                <a:spcPct val="0"/>
              </a:spcBef>
            </a:pPr>
            <a:r>
              <a:rPr lang="ja-JP" altLang="en-US" sz="1400" smtClean="0">
                <a:latin typeface="ＭＳ Ｐ明朝" pitchFamily="18" charset="-128"/>
              </a:rPr>
              <a:t>○協会けんぽや健保組合からのデータ提供により、男女ともに、市町国保では補えない事業所や企業といった、働き盛り世代のデータについて、大きく補完することができ、分析結果の信頼度を高めることができました。</a:t>
            </a:r>
            <a:endParaRPr lang="en-US" altLang="ja-JP" sz="1400" smtClean="0">
              <a:latin typeface="ＭＳ Ｐ明朝" pitchFamily="18" charset="-128"/>
            </a:endParaRPr>
          </a:p>
          <a:p>
            <a:pPr eaLnBrk="1" hangingPunct="1">
              <a:spcBef>
                <a:spcPct val="0"/>
              </a:spcBef>
            </a:pPr>
            <a:endParaRPr lang="ja-JP" altLang="en-US" sz="1400" smtClean="0">
              <a:latin typeface="ＭＳ Ｐ明朝" pitchFamily="18" charset="-128"/>
            </a:endParaRPr>
          </a:p>
          <a:p>
            <a:pPr eaLnBrk="1" hangingPunct="1">
              <a:spcBef>
                <a:spcPct val="0"/>
              </a:spcBef>
            </a:pPr>
            <a:endParaRPr lang="ja-JP" altLang="en-US" smtClean="0"/>
          </a:p>
          <a:p>
            <a:pPr eaLnBrk="1" hangingPunct="1">
              <a:spcBef>
                <a:spcPct val="0"/>
              </a:spcBef>
            </a:pPr>
            <a:endParaRPr lang="ja-JP" altLang="en-US" smtClean="0"/>
          </a:p>
        </p:txBody>
      </p:sp>
      <p:sp>
        <p:nvSpPr>
          <p:cNvPr id="29699" name="スライド番号プレースホルダ 3"/>
          <p:cNvSpPr txBox="1">
            <a:spLocks noGrp="1"/>
          </p:cNvSpPr>
          <p:nvPr/>
        </p:nvSpPr>
        <p:spPr bwMode="auto">
          <a:xfrm>
            <a:off x="3748088" y="10112375"/>
            <a:ext cx="2867025" cy="533400"/>
          </a:xfrm>
          <a:prstGeom prst="rect">
            <a:avLst/>
          </a:prstGeom>
          <a:noFill/>
          <a:ln w="9525">
            <a:noFill/>
            <a:miter lim="800000"/>
            <a:headEnd/>
            <a:tailEnd/>
          </a:ln>
        </p:spPr>
        <p:txBody>
          <a:bodyPr lIns="87294" tIns="43646" rIns="87294" bIns="43646" anchor="b"/>
          <a:lstStyle/>
          <a:p>
            <a:pPr algn="r" defTabSz="869950"/>
            <a:fld id="{CEBB0F43-A6FC-415D-9E4E-F7040B859F59}" type="slidenum">
              <a:rPr lang="en-US" altLang="ja-JP" sz="1100">
                <a:latin typeface="Calibri" pitchFamily="34" charset="0"/>
              </a:rPr>
              <a:pPr algn="r" defTabSz="869950"/>
              <a:t>7</a:t>
            </a:fld>
            <a:endParaRPr lang="en-US" altLang="ja-JP" sz="11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bwMode="auto">
          <a:xfrm>
            <a:off x="996950" y="768350"/>
            <a:ext cx="5116513" cy="3836988"/>
          </a:xfrm>
          <a:noFill/>
          <a:ln>
            <a:solidFill>
              <a:srgbClr val="000000"/>
            </a:solidFill>
            <a:miter lim="800000"/>
            <a:headEnd/>
            <a:tailEnd/>
          </a:ln>
        </p:spPr>
      </p:sp>
      <p:sp>
        <p:nvSpPr>
          <p:cNvPr id="31746" name="ノート プレースホルダ 2"/>
          <p:cNvSpPr>
            <a:spLocks noGrp="1"/>
          </p:cNvSpPr>
          <p:nvPr>
            <p:ph type="body" idx="1"/>
          </p:nvPr>
        </p:nvSpPr>
        <p:spPr bwMode="auto">
          <a:xfrm>
            <a:off x="708025" y="4860925"/>
            <a:ext cx="5683250" cy="4605338"/>
          </a:xfrm>
          <a:noFill/>
        </p:spPr>
        <p:txBody>
          <a:bodyPr wrap="square" numCol="1" anchor="t" anchorCtr="0" compatLnSpc="1">
            <a:prstTxWarp prst="textNoShape">
              <a:avLst/>
            </a:prstTxWarp>
          </a:bodyPr>
          <a:lstStyle/>
          <a:p>
            <a:r>
              <a:rPr lang="ja-JP" altLang="en-US" smtClean="0"/>
              <a:t>○市町別分析を行うにあたり、住所地情報により、分類しました。その際、県外の住所は除外し、約</a:t>
            </a:r>
            <a:r>
              <a:rPr lang="en-US" altLang="ja-JP" smtClean="0"/>
              <a:t>55</a:t>
            </a:r>
            <a:r>
              <a:rPr lang="ja-JP" altLang="en-US" smtClean="0"/>
              <a:t>万人分のデータを使い、分析を行いました。</a:t>
            </a:r>
            <a:endParaRPr lang="en-US" altLang="ja-JP" smtClean="0"/>
          </a:p>
          <a:p>
            <a:r>
              <a:rPr lang="ja-JP" altLang="en-US" smtClean="0"/>
              <a:t>○なお、一部の医療保険者のデータについては住所地の代わりに、事業所の所在地の住所情報が含まれていますが、区別することが不可能なため、近隣に居住する従業員のデータと想定し、分類を行っています。</a:t>
            </a:r>
          </a:p>
          <a:p>
            <a:pPr eaLnBrk="1" hangingPunct="1"/>
            <a:endParaRPr lang="en-US" altLang="ja-JP" smtClean="0"/>
          </a:p>
        </p:txBody>
      </p:sp>
      <p:sp>
        <p:nvSpPr>
          <p:cNvPr id="6" name="スライド番号プレースホルダ 5"/>
          <p:cNvSpPr>
            <a:spLocks noGrp="1"/>
          </p:cNvSpPr>
          <p:nvPr>
            <p:ph type="sldNum" sz="quarter" idx="5"/>
          </p:nvPr>
        </p:nvSpPr>
        <p:spPr>
          <a:xfrm>
            <a:off x="4021138" y="9721850"/>
            <a:ext cx="3076575" cy="511175"/>
          </a:xfrm>
        </p:spPr>
        <p:txBody>
          <a:bodyPr/>
          <a:lstStyle/>
          <a:p>
            <a:pPr>
              <a:defRPr/>
            </a:pPr>
            <a:fld id="{7AC6044F-8E60-4471-A08A-A28236272FA9}" type="slidenum">
              <a:rPr lang="ja-JP" altLang="en-US"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○平成</a:t>
            </a:r>
            <a:r>
              <a:rPr lang="en-US" altLang="ja-JP" smtClean="0"/>
              <a:t>25</a:t>
            </a:r>
            <a:r>
              <a:rPr lang="ja-JP" altLang="en-US" smtClean="0"/>
              <a:t>年度の特定健診データを分析した結果を御報告します。</a:t>
            </a:r>
          </a:p>
          <a:p>
            <a:pPr eaLnBrk="1" hangingPunct="1">
              <a:spcBef>
                <a:spcPct val="0"/>
              </a:spcBef>
            </a:pPr>
            <a:r>
              <a:rPr lang="ja-JP" altLang="en-US" smtClean="0"/>
              <a:t>○こちらのマップは、各市町間の年齢構成の違いを考慮した上で、メタボ該当者割合が県全体の割合に比べて多いか少ないかを表したものです。濃いオレンジ色が県全体に比べて統計的に有意に多い市町、薄いオレンジ色が有意ではないが県全体に比べて多い市町、薄い青色が有意ではないが県全体に比べて少ない市町、濃い青色が県全体に比べて有意に少ない市町を表しています。この色分けのもととなる数値を標準化該当比といいます。</a:t>
            </a:r>
          </a:p>
          <a:p>
            <a:pPr eaLnBrk="1" hangingPunct="1">
              <a:spcBef>
                <a:spcPct val="0"/>
              </a:spcBef>
            </a:pPr>
            <a:r>
              <a:rPr lang="ja-JP" altLang="en-US" smtClean="0"/>
              <a:t>○県東部と静岡市でメタボ該当割合が高いことが分かりました。</a:t>
            </a:r>
          </a:p>
        </p:txBody>
      </p:sp>
      <p:sp>
        <p:nvSpPr>
          <p:cNvPr id="2867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27644F-BE96-4BCF-A471-605265DE8CEA}"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CDAE9F29-C54F-4DE6-84B3-80A9CF4EB8D6}"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42805ED-D18B-4A0F-AFC5-E447F9510D7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BB4D8E40-647B-4651-9D78-EE3AE19BB287}"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462FA9B-3BE0-4B75-82AF-D56A8A97066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A385339D-9187-4552-970A-A87A3FBCB389}"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D64E25B-EB50-4447-8DE1-88A1141BC1F4}"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1F4BA6F9-B125-40E4-B286-D9EE266C83C9}"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549A340-4F99-4937-B553-2F81D0571DCD}"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94017A12-0DBB-438A-BBA8-91BF42F18B31}" type="datetimeFigureOut">
              <a:rPr lang="ja-JP" altLang="en-US"/>
              <a:pPr>
                <a:defRPr/>
              </a:pPr>
              <a:t>2016/11/24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BFD5A832-06E2-4D2D-A73D-0691A538A6E1}"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DC71A7A2-B2CB-4F48-BE43-04122784CE2E}"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B3CE3A9-C196-4F3F-AF2A-B5927907D00A}"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B3501C13-F1CE-4CAF-8D11-74C20AC9D5F8}" type="datetimeFigureOut">
              <a:rPr lang="ja-JP" altLang="en-US"/>
              <a:pPr>
                <a:defRPr/>
              </a:pPr>
              <a:t>2016/11/24</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1BF58FDD-307C-44C4-9D75-36FFBEA54657}"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9FD5C86F-CC80-44F5-9B33-5692CF144224}" type="datetimeFigureOut">
              <a:rPr lang="ja-JP" altLang="en-US"/>
              <a:pPr>
                <a:defRPr/>
              </a:pPr>
              <a:t>2016/11/24</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CA433FBB-7D66-42F4-A043-7E93EAA9C7FC}"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9ED728-CDF2-4FCE-BBA2-663046A8C9D3}" type="datetimeFigureOut">
              <a:rPr lang="ja-JP" altLang="en-US"/>
              <a:pPr>
                <a:defRPr/>
              </a:pPr>
              <a:t>2016/11/24</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4B076570-07DC-49B2-B82B-1AD48BAD80DF}"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226FEAE8-FDF5-4126-93C4-8E26251F317E}"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91D7E60B-57D7-4653-9CB6-C7E892B4EE6E}"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7C54E9F7-0915-4072-A9D6-B84F4A8926F4}" type="datetimeFigureOut">
              <a:rPr lang="ja-JP" altLang="en-US"/>
              <a:pPr>
                <a:defRPr/>
              </a:pPr>
              <a:t>2016/11/24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37A2885A-DAB0-4CE2-8B92-C731A0C93A2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4CB8475-2A4E-4A12-BE12-962D5FFF2859}" type="datetimeFigureOut">
              <a:rPr lang="ja-JP" altLang="en-US"/>
              <a:pPr>
                <a:defRPr/>
              </a:pPr>
              <a:t>2016/11/24</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21BD086-2C6F-4F22-A071-C9DCA7425BB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p:nvPr>
        </p:nvSpPr>
        <p:spPr/>
        <p:txBody>
          <a:bodyPr/>
          <a:lstStyle/>
          <a:p>
            <a:pPr eaLnBrk="1" hangingPunct="1"/>
            <a:endParaRPr lang="ja-JP" altLang="en-US" smtClean="0"/>
          </a:p>
        </p:txBody>
      </p:sp>
      <p:sp>
        <p:nvSpPr>
          <p:cNvPr id="15362" name="サブタイトル 2"/>
          <p:cNvSpPr>
            <a:spLocks noGrp="1"/>
          </p:cNvSpPr>
          <p:nvPr>
            <p:ph type="subTitle" idx="1"/>
          </p:nvPr>
        </p:nvSpPr>
        <p:spPr/>
        <p:txBody>
          <a:bodyPr/>
          <a:lstStyle/>
          <a:p>
            <a:pPr eaLnBrk="1" hangingPunct="1"/>
            <a:endParaRPr lang="ja-JP" altLang="en-US" smtClean="0"/>
          </a:p>
        </p:txBody>
      </p:sp>
      <p:pic>
        <p:nvPicPr>
          <p:cNvPr id="15363" name="Picture 2" descr="fuji_spr03_h"/>
          <p:cNvPicPr>
            <a:picLocks noChangeAspect="1" noChangeArrowheads="1"/>
          </p:cNvPicPr>
          <p:nvPr/>
        </p:nvPicPr>
        <p:blipFill>
          <a:blip r:embed="rId3"/>
          <a:srcRect/>
          <a:stretch>
            <a:fillRect/>
          </a:stretch>
        </p:blipFill>
        <p:spPr bwMode="auto">
          <a:xfrm>
            <a:off x="0" y="-428625"/>
            <a:ext cx="9144000" cy="7286625"/>
          </a:xfrm>
          <a:prstGeom prst="rect">
            <a:avLst/>
          </a:prstGeom>
          <a:noFill/>
          <a:ln w="9525">
            <a:noFill/>
            <a:miter lim="800000"/>
            <a:headEnd/>
            <a:tailEnd/>
          </a:ln>
        </p:spPr>
      </p:pic>
      <p:sp>
        <p:nvSpPr>
          <p:cNvPr id="15364" name="Text Box 5"/>
          <p:cNvSpPr txBox="1">
            <a:spLocks noChangeArrowheads="1"/>
          </p:cNvSpPr>
          <p:nvPr/>
        </p:nvSpPr>
        <p:spPr bwMode="auto">
          <a:xfrm>
            <a:off x="7545388" y="6619875"/>
            <a:ext cx="1598612" cy="230188"/>
          </a:xfrm>
          <a:prstGeom prst="rect">
            <a:avLst/>
          </a:prstGeom>
          <a:solidFill>
            <a:srgbClr val="5DF555"/>
          </a:solidFill>
          <a:ln w="9525">
            <a:solidFill>
              <a:srgbClr val="000000"/>
            </a:solidFill>
            <a:miter lim="800000"/>
            <a:headEnd/>
            <a:tailEnd/>
          </a:ln>
        </p:spPr>
        <p:txBody>
          <a:bodyPr>
            <a:spAutoFit/>
          </a:bodyPr>
          <a:lstStyle/>
          <a:p>
            <a:pPr algn="ctr">
              <a:spcBef>
                <a:spcPct val="50000"/>
              </a:spcBef>
            </a:pPr>
            <a:r>
              <a:rPr lang="ja-JP" altLang="en-US" sz="900">
                <a:solidFill>
                  <a:srgbClr val="4D4D4D"/>
                </a:solidFill>
                <a:latin typeface="Calibri" pitchFamily="34" charset="0"/>
              </a:rPr>
              <a:t>写真提供　静岡県観光協会</a:t>
            </a:r>
          </a:p>
        </p:txBody>
      </p:sp>
      <p:sp>
        <p:nvSpPr>
          <p:cNvPr id="15365" name="タイトル 1"/>
          <p:cNvSpPr>
            <a:spLocks/>
          </p:cNvSpPr>
          <p:nvPr/>
        </p:nvSpPr>
        <p:spPr bwMode="auto">
          <a:xfrm>
            <a:off x="228600" y="622300"/>
            <a:ext cx="8686800" cy="1196975"/>
          </a:xfrm>
          <a:prstGeom prst="rect">
            <a:avLst/>
          </a:prstGeom>
          <a:solidFill>
            <a:srgbClr val="FFCC66"/>
          </a:solidFill>
          <a:ln w="76200" cmpd="thinThick">
            <a:solidFill>
              <a:srgbClr val="993300"/>
            </a:solidFill>
            <a:miter lim="800000"/>
            <a:headEnd/>
            <a:tailEnd/>
          </a:ln>
        </p:spPr>
        <p:txBody>
          <a:bodyPr anchor="ctr"/>
          <a:lstStyle/>
          <a:p>
            <a:pPr algn="ctr" eaLnBrk="0" hangingPunct="0"/>
            <a:r>
              <a:rPr kumimoji="0" lang="ja-JP" altLang="en-US" sz="3000" b="1">
                <a:latin typeface="Garamond" pitchFamily="18" charset="0"/>
                <a:ea typeface="メイリオ" pitchFamily="50" charset="-128"/>
                <a:cs typeface="メイリオ" pitchFamily="50" charset="-128"/>
              </a:rPr>
              <a:t>静岡県の健康課題</a:t>
            </a:r>
          </a:p>
          <a:p>
            <a:pPr algn="ctr" eaLnBrk="0" hangingPunct="0"/>
            <a:r>
              <a:rPr kumimoji="0" lang="ja-JP" altLang="en-US" sz="2600">
                <a:latin typeface="Garamond" pitchFamily="18" charset="0"/>
                <a:ea typeface="メイリオ" pitchFamily="50" charset="-128"/>
                <a:cs typeface="メイリオ" pitchFamily="50" charset="-128"/>
              </a:rPr>
              <a:t>～特定健診データ分析結果から～</a:t>
            </a:r>
          </a:p>
        </p:txBody>
      </p:sp>
      <p:sp>
        <p:nvSpPr>
          <p:cNvPr id="15366" name="Text Box 144"/>
          <p:cNvSpPr txBox="1">
            <a:spLocks noChangeArrowheads="1"/>
          </p:cNvSpPr>
          <p:nvPr/>
        </p:nvSpPr>
        <p:spPr bwMode="auto">
          <a:xfrm>
            <a:off x="7235825" y="0"/>
            <a:ext cx="1593850" cy="376238"/>
          </a:xfrm>
          <a:prstGeom prst="rect">
            <a:avLst/>
          </a:prstGeom>
          <a:solidFill>
            <a:schemeClr val="bg1"/>
          </a:solidFill>
          <a:ln w="9525">
            <a:solidFill>
              <a:schemeClr val="tx1"/>
            </a:solidFill>
            <a:miter lim="800000"/>
            <a:headEnd/>
            <a:tailEnd/>
          </a:ln>
        </p:spPr>
        <p:txBody>
          <a:bodyPr>
            <a:spAutoFit/>
          </a:bodyPr>
          <a:lstStyle/>
          <a:p>
            <a:pPr algn="ctr"/>
            <a:r>
              <a:rPr lang="ja-JP" altLang="en-US"/>
              <a:t>資料４</a:t>
            </a:r>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図 94"/>
          <p:cNvPicPr>
            <a:picLocks noChangeAspect="1"/>
          </p:cNvPicPr>
          <p:nvPr/>
        </p:nvPicPr>
        <p:blipFill>
          <a:blip r:embed="rId3"/>
          <a:srcRect/>
          <a:stretch>
            <a:fillRect/>
          </a:stretch>
        </p:blipFill>
        <p:spPr bwMode="auto">
          <a:xfrm>
            <a:off x="1588" y="1533525"/>
            <a:ext cx="4659312" cy="3562350"/>
          </a:xfrm>
          <a:prstGeom prst="rect">
            <a:avLst/>
          </a:prstGeom>
          <a:noFill/>
          <a:ln w="9525">
            <a:noFill/>
            <a:miter lim="800000"/>
            <a:headEnd/>
            <a:tailEnd/>
          </a:ln>
        </p:spPr>
      </p:pic>
      <p:pic>
        <p:nvPicPr>
          <p:cNvPr id="34818" name="図 95"/>
          <p:cNvPicPr>
            <a:picLocks noChangeAspect="1"/>
          </p:cNvPicPr>
          <p:nvPr/>
        </p:nvPicPr>
        <p:blipFill>
          <a:blip r:embed="rId4"/>
          <a:srcRect/>
          <a:stretch>
            <a:fillRect/>
          </a:stretch>
        </p:blipFill>
        <p:spPr bwMode="auto">
          <a:xfrm>
            <a:off x="4464050" y="1533525"/>
            <a:ext cx="4659313" cy="3562350"/>
          </a:xfrm>
          <a:prstGeom prst="rect">
            <a:avLst/>
          </a:prstGeom>
          <a:noFill/>
          <a:ln w="9525">
            <a:noFill/>
            <a:miter lim="800000"/>
            <a:headEnd/>
            <a:tailEnd/>
          </a:ln>
        </p:spPr>
      </p:pic>
      <p:sp>
        <p:nvSpPr>
          <p:cNvPr id="34819" name="Text Box 93"/>
          <p:cNvSpPr txBox="1">
            <a:spLocks noChangeArrowheads="1"/>
          </p:cNvSpPr>
          <p:nvPr/>
        </p:nvSpPr>
        <p:spPr bwMode="auto">
          <a:xfrm>
            <a:off x="90488" y="112713"/>
            <a:ext cx="2320925" cy="784225"/>
          </a:xfrm>
          <a:prstGeom prst="rect">
            <a:avLst/>
          </a:prstGeom>
          <a:noFill/>
          <a:ln w="9525">
            <a:solidFill>
              <a:schemeClr val="tx1"/>
            </a:solidFill>
            <a:miter lim="800000"/>
            <a:headEnd/>
            <a:tailEnd/>
          </a:ln>
        </p:spPr>
        <p:txBody>
          <a:bodyPr>
            <a:spAutoFit/>
          </a:bodyPr>
          <a:lstStyle/>
          <a:p>
            <a:pPr>
              <a:spcBef>
                <a:spcPct val="50000"/>
              </a:spcBef>
            </a:pPr>
            <a:r>
              <a:rPr lang="en-US" altLang="ja-JP">
                <a:latin typeface="Calibri" pitchFamily="34" charset="0"/>
              </a:rPr>
              <a:t>H25</a:t>
            </a:r>
            <a:r>
              <a:rPr lang="ja-JP" altLang="en-US">
                <a:latin typeface="Calibri" pitchFamily="34" charset="0"/>
              </a:rPr>
              <a:t>特定健診　</a:t>
            </a:r>
            <a:r>
              <a:rPr lang="en-US" altLang="ja-JP">
                <a:latin typeface="Calibri" pitchFamily="34" charset="0"/>
              </a:rPr>
              <a:t>【</a:t>
            </a:r>
            <a:r>
              <a:rPr lang="ja-JP" altLang="en-US">
                <a:latin typeface="Calibri" pitchFamily="34" charset="0"/>
              </a:rPr>
              <a:t>全県</a:t>
            </a:r>
            <a:r>
              <a:rPr lang="en-US" altLang="ja-JP">
                <a:latin typeface="Calibri" pitchFamily="34" charset="0"/>
              </a:rPr>
              <a:t>】</a:t>
            </a:r>
            <a:endParaRPr lang="ja-JP" altLang="en-US">
              <a:latin typeface="Calibri" pitchFamily="34" charset="0"/>
            </a:endParaRPr>
          </a:p>
          <a:p>
            <a:pPr>
              <a:spcBef>
                <a:spcPct val="50000"/>
              </a:spcBef>
            </a:pPr>
            <a:r>
              <a:rPr lang="ja-JP" altLang="en-US">
                <a:latin typeface="Calibri" pitchFamily="34" charset="0"/>
              </a:rPr>
              <a:t>メタボ該当者（男性）</a:t>
            </a:r>
          </a:p>
        </p:txBody>
      </p:sp>
      <p:sp>
        <p:nvSpPr>
          <p:cNvPr id="34820" name="テキスト ボックス 5"/>
          <p:cNvSpPr txBox="1">
            <a:spLocks noChangeArrowheads="1"/>
          </p:cNvSpPr>
          <p:nvPr/>
        </p:nvSpPr>
        <p:spPr bwMode="auto">
          <a:xfrm>
            <a:off x="1922463" y="5267325"/>
            <a:ext cx="1497012" cy="369888"/>
          </a:xfrm>
          <a:prstGeom prst="rect">
            <a:avLst/>
          </a:prstGeom>
          <a:noFill/>
          <a:ln w="9525">
            <a:solidFill>
              <a:schemeClr val="tx1"/>
            </a:solidFill>
            <a:miter lim="800000"/>
            <a:headEnd/>
            <a:tailEnd/>
          </a:ln>
        </p:spPr>
        <p:txBody>
          <a:bodyPr wrap="none">
            <a:spAutoFit/>
          </a:bodyPr>
          <a:lstStyle/>
          <a:p>
            <a:r>
              <a:rPr lang="ja-JP" altLang="en-US">
                <a:latin typeface="Calibri" pitchFamily="34" charset="0"/>
              </a:rPr>
              <a:t>腹囲基準あり</a:t>
            </a:r>
          </a:p>
        </p:txBody>
      </p:sp>
      <p:sp>
        <p:nvSpPr>
          <p:cNvPr id="34821" name="テキスト ボックス 6"/>
          <p:cNvSpPr txBox="1">
            <a:spLocks noChangeArrowheads="1"/>
          </p:cNvSpPr>
          <p:nvPr/>
        </p:nvSpPr>
        <p:spPr bwMode="auto">
          <a:xfrm>
            <a:off x="6365875" y="5267325"/>
            <a:ext cx="1492250" cy="369888"/>
          </a:xfrm>
          <a:prstGeom prst="rect">
            <a:avLst/>
          </a:prstGeom>
          <a:noFill/>
          <a:ln w="9525">
            <a:solidFill>
              <a:srgbClr val="FF0000"/>
            </a:solidFill>
            <a:miter lim="800000"/>
            <a:headEnd/>
            <a:tailEnd/>
          </a:ln>
        </p:spPr>
        <p:txBody>
          <a:bodyPr wrap="none">
            <a:spAutoFit/>
          </a:bodyPr>
          <a:lstStyle/>
          <a:p>
            <a:r>
              <a:rPr lang="ja-JP" altLang="en-US">
                <a:solidFill>
                  <a:srgbClr val="FF0000"/>
                </a:solidFill>
                <a:latin typeface="Calibri" pitchFamily="34" charset="0"/>
              </a:rPr>
              <a:t>腹囲基準なし</a:t>
            </a:r>
          </a:p>
        </p:txBody>
      </p:sp>
      <p:sp>
        <p:nvSpPr>
          <p:cNvPr id="2" name="円/楕円 1"/>
          <p:cNvSpPr/>
          <p:nvPr/>
        </p:nvSpPr>
        <p:spPr>
          <a:xfrm>
            <a:off x="5580063" y="2493963"/>
            <a:ext cx="1214437" cy="1360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円/楕円 8"/>
          <p:cNvSpPr/>
          <p:nvPr/>
        </p:nvSpPr>
        <p:spPr>
          <a:xfrm rot="1565448">
            <a:off x="6167438" y="4065588"/>
            <a:ext cx="841375" cy="1062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824" name="テキスト ボックス 2"/>
          <p:cNvSpPr txBox="1">
            <a:spLocks noChangeArrowheads="1"/>
          </p:cNvSpPr>
          <p:nvPr/>
        </p:nvSpPr>
        <p:spPr bwMode="auto">
          <a:xfrm>
            <a:off x="1588" y="5889625"/>
            <a:ext cx="9091612" cy="946150"/>
          </a:xfrm>
          <a:prstGeom prst="rect">
            <a:avLst/>
          </a:prstGeom>
          <a:noFill/>
          <a:ln w="9525">
            <a:noFill/>
            <a:miter lim="800000"/>
            <a:headEnd/>
            <a:tailEnd/>
          </a:ln>
        </p:spPr>
        <p:txBody>
          <a:bodyPr wrap="none">
            <a:spAutoFit/>
          </a:bodyPr>
          <a:lstStyle/>
          <a:p>
            <a:r>
              <a:rPr lang="ja-JP" altLang="en-US" sz="2400">
                <a:latin typeface="Calibri" pitchFamily="34" charset="0"/>
              </a:rPr>
              <a:t>★</a:t>
            </a:r>
            <a:r>
              <a:rPr lang="ja-JP" altLang="en-US" sz="2800">
                <a:latin typeface="Calibri" pitchFamily="34" charset="0"/>
              </a:rPr>
              <a:t>牧之原市、吉田町、川根本町</a:t>
            </a:r>
            <a:r>
              <a:rPr lang="ja-JP" altLang="en-US" sz="2400">
                <a:latin typeface="Calibri" pitchFamily="34" charset="0"/>
              </a:rPr>
              <a:t>には、</a:t>
            </a:r>
            <a:endParaRPr lang="en-US" altLang="ja-JP" sz="2400">
              <a:latin typeface="Calibri" pitchFamily="34" charset="0"/>
            </a:endParaRPr>
          </a:p>
          <a:p>
            <a:r>
              <a:rPr lang="ja-JP" altLang="en-US" sz="2800">
                <a:latin typeface="Calibri" pitchFamily="34" charset="0"/>
              </a:rPr>
              <a:t>　　　　　　　　　　　　　　　　男性の</a:t>
            </a:r>
            <a:r>
              <a:rPr lang="ja-JP" altLang="en-US" sz="2800">
                <a:solidFill>
                  <a:srgbClr val="FF0000"/>
                </a:solidFill>
                <a:latin typeface="Calibri" pitchFamily="34" charset="0"/>
              </a:rPr>
              <a:t>隠れメタボが多い</a:t>
            </a:r>
            <a:r>
              <a:rPr lang="ja-JP" altLang="en-US" sz="2400">
                <a:latin typeface="Calibri" pitchFamily="34" charset="0"/>
              </a:rPr>
              <a:t>可能性あり</a:t>
            </a:r>
            <a:endParaRPr lang="en-US" altLang="ja-JP" sz="2400">
              <a:latin typeface="Calibri" pitchFamily="34" charset="0"/>
            </a:endParaRPr>
          </a:p>
        </p:txBody>
      </p:sp>
      <p:graphicFrame>
        <p:nvGraphicFramePr>
          <p:cNvPr id="10" name="表 9"/>
          <p:cNvGraphicFramePr>
            <a:graphicFrameLocks noGrp="1"/>
          </p:cNvGraphicFramePr>
          <p:nvPr/>
        </p:nvGraphicFramePr>
        <p:xfrm>
          <a:off x="3357563" y="112713"/>
          <a:ext cx="5659437" cy="1377950"/>
        </p:xfrm>
        <a:graphic>
          <a:graphicData uri="http://schemas.openxmlformats.org/drawingml/2006/table">
            <a:tbl>
              <a:tblPr firstRow="1" firstCol="1" bandRow="1">
                <a:tableStyleId>{5C22544A-7EE6-4342-B048-85BDC9FD1C3A}</a:tableStyleId>
              </a:tblPr>
              <a:tblGrid>
                <a:gridCol w="1568139"/>
                <a:gridCol w="4091462"/>
              </a:tblGrid>
              <a:tr h="1377643">
                <a:tc>
                  <a:txBody>
                    <a:bodyPr/>
                    <a:lstStyle/>
                    <a:p>
                      <a:pPr algn="just">
                        <a:spcAft>
                          <a:spcPts val="0"/>
                        </a:spcAft>
                      </a:pPr>
                      <a:r>
                        <a:rPr lang="ja-JP" sz="1100" b="0" kern="100" dirty="0">
                          <a:solidFill>
                            <a:schemeClr val="tx1"/>
                          </a:solidFill>
                          <a:effectLst/>
                        </a:rPr>
                        <a:t>メタボリックシンドローム該当者</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just">
                        <a:spcAft>
                          <a:spcPts val="0"/>
                        </a:spcAft>
                      </a:pPr>
                      <a:r>
                        <a:rPr lang="ja-JP" sz="1100" b="0" u="sng" kern="100" dirty="0">
                          <a:solidFill>
                            <a:schemeClr val="tx1"/>
                          </a:solidFill>
                          <a:effectLst/>
                        </a:rPr>
                        <a:t>腹囲男性</a:t>
                      </a:r>
                      <a:r>
                        <a:rPr lang="en-US" sz="1100" b="0" u="sng" kern="100" dirty="0">
                          <a:solidFill>
                            <a:schemeClr val="tx1"/>
                          </a:solidFill>
                          <a:effectLst/>
                        </a:rPr>
                        <a:t>85cm</a:t>
                      </a:r>
                      <a:r>
                        <a:rPr lang="ja-JP" sz="1100" b="0" u="sng" kern="100" dirty="0">
                          <a:solidFill>
                            <a:schemeClr val="tx1"/>
                          </a:solidFill>
                          <a:effectLst/>
                        </a:rPr>
                        <a:t>以上、女性</a:t>
                      </a:r>
                      <a:r>
                        <a:rPr lang="en-US" sz="1100" b="0" u="sng" kern="100" dirty="0">
                          <a:solidFill>
                            <a:schemeClr val="tx1"/>
                          </a:solidFill>
                          <a:effectLst/>
                        </a:rPr>
                        <a:t>90cm</a:t>
                      </a:r>
                      <a:r>
                        <a:rPr lang="ja-JP" sz="1100" b="0" u="sng" kern="100" dirty="0">
                          <a:solidFill>
                            <a:schemeClr val="tx1"/>
                          </a:solidFill>
                          <a:effectLst/>
                        </a:rPr>
                        <a:t>以上かつ</a:t>
                      </a:r>
                      <a:r>
                        <a:rPr lang="en-US" sz="1100" b="0" u="sng" kern="100" dirty="0">
                          <a:solidFill>
                            <a:schemeClr val="tx1"/>
                          </a:solidFill>
                          <a:effectLst/>
                        </a:rPr>
                        <a:t>2</a:t>
                      </a:r>
                      <a:r>
                        <a:rPr lang="ja-JP" sz="1100" b="0" u="sng" kern="100" dirty="0">
                          <a:solidFill>
                            <a:schemeClr val="tx1"/>
                          </a:solidFill>
                          <a:effectLst/>
                        </a:rPr>
                        <a:t>つ以上に該当</a:t>
                      </a:r>
                      <a:endParaRPr lang="ja-JP" sz="1050" b="0" u="sng" kern="100" dirty="0">
                        <a:solidFill>
                          <a:schemeClr val="tx1"/>
                        </a:solidFill>
                        <a:effectLst/>
                      </a:endParaRPr>
                    </a:p>
                    <a:p>
                      <a:pPr marL="116205" indent="-116205" algn="just">
                        <a:spcAft>
                          <a:spcPts val="0"/>
                        </a:spcAft>
                      </a:pPr>
                      <a:r>
                        <a:rPr lang="ja-JP" sz="1100" b="0" kern="100" dirty="0">
                          <a:solidFill>
                            <a:schemeClr val="tx1"/>
                          </a:solidFill>
                          <a:effectLst/>
                        </a:rPr>
                        <a:t>①中性脂肪</a:t>
                      </a:r>
                      <a:r>
                        <a:rPr lang="en-US" sz="1100" b="0" kern="100" dirty="0">
                          <a:solidFill>
                            <a:schemeClr val="tx1"/>
                          </a:solidFill>
                          <a:effectLst/>
                        </a:rPr>
                        <a:t>150mg/dl</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a:t>
                      </a:r>
                      <a:r>
                        <a:rPr lang="en-US" sz="1100" b="0" kern="100" dirty="0">
                          <a:solidFill>
                            <a:schemeClr val="tx1"/>
                          </a:solidFill>
                          <a:effectLst/>
                        </a:rPr>
                        <a:t>HDL</a:t>
                      </a:r>
                      <a:r>
                        <a:rPr lang="ja-JP" sz="1100" b="0" kern="100" dirty="0">
                          <a:solidFill>
                            <a:schemeClr val="tx1"/>
                          </a:solidFill>
                          <a:effectLst/>
                        </a:rPr>
                        <a:t>コレステロール</a:t>
                      </a:r>
                      <a:r>
                        <a:rPr lang="en-US" sz="1100" b="0" kern="100" dirty="0">
                          <a:solidFill>
                            <a:schemeClr val="tx1"/>
                          </a:solidFill>
                          <a:effectLst/>
                        </a:rPr>
                        <a:t>40mg/dl</a:t>
                      </a:r>
                      <a:r>
                        <a:rPr lang="ja-JP" sz="1100" b="0" kern="100" dirty="0">
                          <a:solidFill>
                            <a:schemeClr val="tx1"/>
                          </a:solidFill>
                          <a:effectLst/>
                        </a:rPr>
                        <a:t>未満、</a:t>
                      </a:r>
                      <a:endParaRPr lang="ja-JP" sz="1050" b="0" kern="100" dirty="0">
                        <a:solidFill>
                          <a:schemeClr val="tx1"/>
                        </a:solidFill>
                        <a:effectLst/>
                      </a:endParaRPr>
                    </a:p>
                    <a:p>
                      <a:pPr marL="110490" algn="just">
                        <a:spcAft>
                          <a:spcPts val="0"/>
                        </a:spcAft>
                      </a:pPr>
                      <a:r>
                        <a:rPr lang="ja-JP" sz="1100" b="0" kern="100" dirty="0">
                          <a:solidFill>
                            <a:schemeClr val="tx1"/>
                          </a:solidFill>
                          <a:effectLst/>
                        </a:rPr>
                        <a:t>もしくはコレステロールを下げる薬服用</a:t>
                      </a:r>
                      <a:endParaRPr lang="ja-JP" sz="1050" b="0" kern="100" dirty="0">
                        <a:solidFill>
                          <a:schemeClr val="tx1"/>
                        </a:solidFill>
                        <a:effectLst/>
                      </a:endParaRPr>
                    </a:p>
                    <a:p>
                      <a:pPr algn="just">
                        <a:spcAft>
                          <a:spcPts val="0"/>
                        </a:spcAft>
                      </a:pPr>
                      <a:r>
                        <a:rPr lang="ja-JP" sz="1100" b="0" kern="100" dirty="0">
                          <a:solidFill>
                            <a:schemeClr val="tx1"/>
                          </a:solidFill>
                          <a:effectLst/>
                        </a:rPr>
                        <a:t>②収縮期血圧</a:t>
                      </a:r>
                      <a:r>
                        <a:rPr lang="en-US" sz="1100" b="0" kern="100" dirty="0">
                          <a:solidFill>
                            <a:schemeClr val="tx1"/>
                          </a:solidFill>
                          <a:effectLst/>
                        </a:rPr>
                        <a:t>130mmHg</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は拡張期血圧</a:t>
                      </a:r>
                      <a:r>
                        <a:rPr lang="en-US" sz="1100" b="0" kern="100" dirty="0">
                          <a:solidFill>
                            <a:schemeClr val="tx1"/>
                          </a:solidFill>
                          <a:effectLst/>
                        </a:rPr>
                        <a:t>85mmHg</a:t>
                      </a:r>
                      <a:r>
                        <a:rPr lang="ja-JP" sz="1100" b="0" kern="100" dirty="0">
                          <a:solidFill>
                            <a:schemeClr val="tx1"/>
                          </a:solidFill>
                          <a:effectLst/>
                        </a:rPr>
                        <a:t>以上、</a:t>
                      </a:r>
                      <a:endParaRPr lang="ja-JP" sz="1050" b="0" kern="100" dirty="0">
                        <a:solidFill>
                          <a:schemeClr val="tx1"/>
                        </a:solidFill>
                        <a:effectLst/>
                      </a:endParaRPr>
                    </a:p>
                    <a:p>
                      <a:pPr indent="139700" algn="just">
                        <a:spcAft>
                          <a:spcPts val="0"/>
                        </a:spcAft>
                      </a:pPr>
                      <a:r>
                        <a:rPr lang="ja-JP" sz="1100" b="0" kern="100" dirty="0">
                          <a:solidFill>
                            <a:schemeClr val="tx1"/>
                          </a:solidFill>
                          <a:effectLst/>
                        </a:rPr>
                        <a:t>もしくは血圧を下げる薬服用</a:t>
                      </a:r>
                      <a:endParaRPr lang="ja-JP" sz="1050" b="0" kern="100" dirty="0">
                        <a:solidFill>
                          <a:schemeClr val="tx1"/>
                        </a:solidFill>
                        <a:effectLst/>
                      </a:endParaRPr>
                    </a:p>
                    <a:p>
                      <a:pPr algn="just">
                        <a:spcAft>
                          <a:spcPts val="0"/>
                        </a:spcAft>
                      </a:pPr>
                      <a:r>
                        <a:rPr lang="ja-JP" sz="1100" b="0" kern="100" dirty="0">
                          <a:solidFill>
                            <a:schemeClr val="tx1"/>
                          </a:solidFill>
                          <a:effectLst/>
                        </a:rPr>
                        <a:t>③空腹時血糖</a:t>
                      </a:r>
                      <a:r>
                        <a:rPr lang="en-US" sz="1100" b="0" kern="100" dirty="0">
                          <a:solidFill>
                            <a:schemeClr val="tx1"/>
                          </a:solidFill>
                          <a:effectLst/>
                        </a:rPr>
                        <a:t>110mg/dl</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a:t>
                      </a:r>
                      <a:r>
                        <a:rPr lang="en-US" sz="1100" b="0" kern="100" dirty="0">
                          <a:solidFill>
                            <a:schemeClr val="tx1"/>
                          </a:solidFill>
                          <a:effectLst/>
                        </a:rPr>
                        <a:t>HbA1c5.5</a:t>
                      </a:r>
                      <a:r>
                        <a:rPr lang="ja-JP" sz="1100" b="0" kern="100" dirty="0">
                          <a:solidFill>
                            <a:schemeClr val="tx1"/>
                          </a:solidFill>
                          <a:effectLst/>
                        </a:rPr>
                        <a:t>以上、</a:t>
                      </a:r>
                      <a:endParaRPr lang="ja-JP" sz="1050" b="0" kern="100" dirty="0">
                        <a:solidFill>
                          <a:schemeClr val="tx1"/>
                        </a:solidFill>
                        <a:effectLst/>
                      </a:endParaRPr>
                    </a:p>
                    <a:p>
                      <a:pPr indent="139700" algn="just">
                        <a:spcAft>
                          <a:spcPts val="0"/>
                        </a:spcAft>
                      </a:pPr>
                      <a:r>
                        <a:rPr lang="ja-JP" sz="1100" b="0" kern="100" dirty="0">
                          <a:solidFill>
                            <a:schemeClr val="tx1"/>
                          </a:solidFill>
                          <a:effectLst/>
                        </a:rPr>
                        <a:t>もしくはインスリン注射または血糖を下げる薬服用</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図 1"/>
          <p:cNvPicPr>
            <a:picLocks noChangeAspect="1"/>
          </p:cNvPicPr>
          <p:nvPr/>
        </p:nvPicPr>
        <p:blipFill>
          <a:blip r:embed="rId3"/>
          <a:srcRect/>
          <a:stretch>
            <a:fillRect/>
          </a:stretch>
        </p:blipFill>
        <p:spPr bwMode="auto">
          <a:xfrm>
            <a:off x="0" y="1600200"/>
            <a:ext cx="4656138" cy="3560763"/>
          </a:xfrm>
          <a:prstGeom prst="rect">
            <a:avLst/>
          </a:prstGeom>
          <a:noFill/>
          <a:ln w="9525">
            <a:noFill/>
            <a:miter lim="800000"/>
            <a:headEnd/>
            <a:tailEnd/>
          </a:ln>
        </p:spPr>
      </p:pic>
      <p:pic>
        <p:nvPicPr>
          <p:cNvPr id="36866" name="図 2"/>
          <p:cNvPicPr>
            <a:picLocks noChangeAspect="1"/>
          </p:cNvPicPr>
          <p:nvPr/>
        </p:nvPicPr>
        <p:blipFill>
          <a:blip r:embed="rId4"/>
          <a:srcRect/>
          <a:stretch>
            <a:fillRect/>
          </a:stretch>
        </p:blipFill>
        <p:spPr bwMode="auto">
          <a:xfrm>
            <a:off x="4487863" y="1600200"/>
            <a:ext cx="4656137" cy="3560763"/>
          </a:xfrm>
          <a:prstGeom prst="rect">
            <a:avLst/>
          </a:prstGeom>
          <a:noFill/>
          <a:ln w="9525">
            <a:noFill/>
            <a:miter lim="800000"/>
            <a:headEnd/>
            <a:tailEnd/>
          </a:ln>
        </p:spPr>
      </p:pic>
      <p:sp>
        <p:nvSpPr>
          <p:cNvPr id="36867" name="テキスト ボックス 4"/>
          <p:cNvSpPr txBox="1">
            <a:spLocks noChangeArrowheads="1"/>
          </p:cNvSpPr>
          <p:nvPr/>
        </p:nvSpPr>
        <p:spPr bwMode="auto">
          <a:xfrm>
            <a:off x="1922463" y="5267325"/>
            <a:ext cx="1497012" cy="369888"/>
          </a:xfrm>
          <a:prstGeom prst="rect">
            <a:avLst/>
          </a:prstGeom>
          <a:noFill/>
          <a:ln w="9525">
            <a:solidFill>
              <a:schemeClr val="tx1"/>
            </a:solidFill>
            <a:miter lim="800000"/>
            <a:headEnd/>
            <a:tailEnd/>
          </a:ln>
        </p:spPr>
        <p:txBody>
          <a:bodyPr wrap="none">
            <a:spAutoFit/>
          </a:bodyPr>
          <a:lstStyle/>
          <a:p>
            <a:r>
              <a:rPr lang="ja-JP" altLang="en-US">
                <a:latin typeface="Calibri" pitchFamily="34" charset="0"/>
              </a:rPr>
              <a:t>腹囲基準あり</a:t>
            </a:r>
          </a:p>
        </p:txBody>
      </p:sp>
      <p:sp>
        <p:nvSpPr>
          <p:cNvPr id="36868" name="テキスト ボックス 5"/>
          <p:cNvSpPr txBox="1">
            <a:spLocks noChangeArrowheads="1"/>
          </p:cNvSpPr>
          <p:nvPr/>
        </p:nvSpPr>
        <p:spPr bwMode="auto">
          <a:xfrm>
            <a:off x="6365875" y="5267325"/>
            <a:ext cx="1492250" cy="369888"/>
          </a:xfrm>
          <a:prstGeom prst="rect">
            <a:avLst/>
          </a:prstGeom>
          <a:noFill/>
          <a:ln w="9525">
            <a:solidFill>
              <a:srgbClr val="FF0000"/>
            </a:solidFill>
            <a:miter lim="800000"/>
            <a:headEnd/>
            <a:tailEnd/>
          </a:ln>
        </p:spPr>
        <p:txBody>
          <a:bodyPr wrap="none">
            <a:spAutoFit/>
          </a:bodyPr>
          <a:lstStyle/>
          <a:p>
            <a:r>
              <a:rPr lang="ja-JP" altLang="en-US">
                <a:solidFill>
                  <a:srgbClr val="FF0000"/>
                </a:solidFill>
                <a:latin typeface="Calibri" pitchFamily="34" charset="0"/>
              </a:rPr>
              <a:t>腹囲基準なし</a:t>
            </a:r>
          </a:p>
        </p:txBody>
      </p:sp>
      <p:sp>
        <p:nvSpPr>
          <p:cNvPr id="36869" name="テキスト ボックス 7"/>
          <p:cNvSpPr txBox="1">
            <a:spLocks noChangeArrowheads="1"/>
          </p:cNvSpPr>
          <p:nvPr/>
        </p:nvSpPr>
        <p:spPr bwMode="auto">
          <a:xfrm>
            <a:off x="1588" y="5889625"/>
            <a:ext cx="9418637" cy="954088"/>
          </a:xfrm>
          <a:prstGeom prst="rect">
            <a:avLst/>
          </a:prstGeom>
          <a:noFill/>
          <a:ln w="9525">
            <a:noFill/>
            <a:miter lim="800000"/>
            <a:headEnd/>
            <a:tailEnd/>
          </a:ln>
        </p:spPr>
        <p:txBody>
          <a:bodyPr wrap="none">
            <a:spAutoFit/>
          </a:bodyPr>
          <a:lstStyle/>
          <a:p>
            <a:r>
              <a:rPr lang="ja-JP" altLang="en-US" sz="2400">
                <a:latin typeface="Calibri" pitchFamily="34" charset="0"/>
              </a:rPr>
              <a:t>★</a:t>
            </a:r>
            <a:r>
              <a:rPr lang="ja-JP" altLang="en-US" sz="2800">
                <a:latin typeface="Calibri" pitchFamily="34" charset="0"/>
              </a:rPr>
              <a:t>焼津市、牧之原市、吉田町、川根本町、熱海市</a:t>
            </a:r>
            <a:r>
              <a:rPr lang="ja-JP" altLang="en-US" sz="2400">
                <a:latin typeface="Calibri" pitchFamily="34" charset="0"/>
              </a:rPr>
              <a:t>には、</a:t>
            </a:r>
            <a:endParaRPr lang="en-US" altLang="ja-JP" sz="2400">
              <a:latin typeface="Calibri" pitchFamily="34" charset="0"/>
            </a:endParaRPr>
          </a:p>
          <a:p>
            <a:r>
              <a:rPr lang="ja-JP" altLang="en-US" sz="2800">
                <a:latin typeface="Calibri" pitchFamily="34" charset="0"/>
              </a:rPr>
              <a:t>　　　　　　　　　　　　　　　　女性の</a:t>
            </a:r>
            <a:r>
              <a:rPr lang="ja-JP" altLang="en-US" sz="2800">
                <a:solidFill>
                  <a:srgbClr val="FF0000"/>
                </a:solidFill>
                <a:latin typeface="Calibri" pitchFamily="34" charset="0"/>
              </a:rPr>
              <a:t>隠れメタボが多い</a:t>
            </a:r>
            <a:r>
              <a:rPr lang="ja-JP" altLang="en-US" sz="2400">
                <a:latin typeface="Calibri" pitchFamily="34" charset="0"/>
              </a:rPr>
              <a:t>可能性あり</a:t>
            </a:r>
            <a:endParaRPr lang="en-US" altLang="ja-JP" sz="2400">
              <a:latin typeface="Calibri" pitchFamily="34" charset="0"/>
            </a:endParaRPr>
          </a:p>
        </p:txBody>
      </p:sp>
      <p:sp>
        <p:nvSpPr>
          <p:cNvPr id="9" name="円/楕円 8"/>
          <p:cNvSpPr/>
          <p:nvPr/>
        </p:nvSpPr>
        <p:spPr>
          <a:xfrm>
            <a:off x="5580063" y="2493963"/>
            <a:ext cx="1214437" cy="1360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円/楕円 9"/>
          <p:cNvSpPr/>
          <p:nvPr/>
        </p:nvSpPr>
        <p:spPr>
          <a:xfrm rot="1565448">
            <a:off x="6245225" y="3730625"/>
            <a:ext cx="841375" cy="1414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円/楕円 10"/>
          <p:cNvSpPr/>
          <p:nvPr/>
        </p:nvSpPr>
        <p:spPr>
          <a:xfrm>
            <a:off x="8675688" y="3119438"/>
            <a:ext cx="403225" cy="735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873" name="Text Box 93"/>
          <p:cNvSpPr txBox="1">
            <a:spLocks noChangeArrowheads="1"/>
          </p:cNvSpPr>
          <p:nvPr/>
        </p:nvSpPr>
        <p:spPr bwMode="auto">
          <a:xfrm>
            <a:off x="111125" y="96838"/>
            <a:ext cx="2320925" cy="784225"/>
          </a:xfrm>
          <a:prstGeom prst="rect">
            <a:avLst/>
          </a:prstGeom>
          <a:noFill/>
          <a:ln w="9525">
            <a:solidFill>
              <a:schemeClr val="tx1"/>
            </a:solidFill>
            <a:miter lim="800000"/>
            <a:headEnd/>
            <a:tailEnd/>
          </a:ln>
        </p:spPr>
        <p:txBody>
          <a:bodyPr>
            <a:spAutoFit/>
          </a:bodyPr>
          <a:lstStyle/>
          <a:p>
            <a:pPr>
              <a:spcBef>
                <a:spcPct val="50000"/>
              </a:spcBef>
            </a:pPr>
            <a:r>
              <a:rPr lang="en-US" altLang="ja-JP">
                <a:latin typeface="Calibri" pitchFamily="34" charset="0"/>
              </a:rPr>
              <a:t>H25</a:t>
            </a:r>
            <a:r>
              <a:rPr lang="ja-JP" altLang="en-US">
                <a:latin typeface="Calibri" pitchFamily="34" charset="0"/>
              </a:rPr>
              <a:t>特定健診　</a:t>
            </a:r>
            <a:r>
              <a:rPr lang="en-US" altLang="ja-JP">
                <a:latin typeface="Calibri" pitchFamily="34" charset="0"/>
              </a:rPr>
              <a:t>【</a:t>
            </a:r>
            <a:r>
              <a:rPr lang="ja-JP" altLang="en-US">
                <a:latin typeface="Calibri" pitchFamily="34" charset="0"/>
              </a:rPr>
              <a:t>全県</a:t>
            </a:r>
            <a:r>
              <a:rPr lang="en-US" altLang="ja-JP">
                <a:latin typeface="Calibri" pitchFamily="34" charset="0"/>
              </a:rPr>
              <a:t>】</a:t>
            </a:r>
            <a:endParaRPr lang="ja-JP" altLang="en-US">
              <a:latin typeface="Calibri" pitchFamily="34" charset="0"/>
            </a:endParaRPr>
          </a:p>
          <a:p>
            <a:pPr>
              <a:spcBef>
                <a:spcPct val="50000"/>
              </a:spcBef>
            </a:pPr>
            <a:r>
              <a:rPr lang="ja-JP" altLang="en-US">
                <a:latin typeface="Calibri" pitchFamily="34" charset="0"/>
              </a:rPr>
              <a:t>メタボ該当者（女性）</a:t>
            </a:r>
          </a:p>
        </p:txBody>
      </p:sp>
      <p:graphicFrame>
        <p:nvGraphicFramePr>
          <p:cNvPr id="13" name="表 12"/>
          <p:cNvGraphicFramePr>
            <a:graphicFrameLocks noGrp="1"/>
          </p:cNvGraphicFramePr>
          <p:nvPr/>
        </p:nvGraphicFramePr>
        <p:xfrm>
          <a:off x="3357563" y="96838"/>
          <a:ext cx="5659437" cy="1377950"/>
        </p:xfrm>
        <a:graphic>
          <a:graphicData uri="http://schemas.openxmlformats.org/drawingml/2006/table">
            <a:tbl>
              <a:tblPr firstRow="1" firstCol="1" bandRow="1">
                <a:tableStyleId>{5C22544A-7EE6-4342-B048-85BDC9FD1C3A}</a:tableStyleId>
              </a:tblPr>
              <a:tblGrid>
                <a:gridCol w="1568139"/>
                <a:gridCol w="4091462"/>
              </a:tblGrid>
              <a:tr h="1377643">
                <a:tc>
                  <a:txBody>
                    <a:bodyPr/>
                    <a:lstStyle/>
                    <a:p>
                      <a:pPr algn="just">
                        <a:spcAft>
                          <a:spcPts val="0"/>
                        </a:spcAft>
                      </a:pPr>
                      <a:r>
                        <a:rPr lang="ja-JP" sz="1100" b="0" kern="100" dirty="0">
                          <a:solidFill>
                            <a:schemeClr val="tx1"/>
                          </a:solidFill>
                          <a:effectLst/>
                        </a:rPr>
                        <a:t>メタボリックシンドローム該当者</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just">
                        <a:spcAft>
                          <a:spcPts val="0"/>
                        </a:spcAft>
                      </a:pPr>
                      <a:r>
                        <a:rPr lang="ja-JP" sz="1100" b="0" u="sng" kern="100" dirty="0">
                          <a:solidFill>
                            <a:schemeClr val="tx1"/>
                          </a:solidFill>
                          <a:effectLst/>
                        </a:rPr>
                        <a:t>腹囲男性</a:t>
                      </a:r>
                      <a:r>
                        <a:rPr lang="en-US" sz="1100" b="0" u="sng" kern="100" dirty="0">
                          <a:solidFill>
                            <a:schemeClr val="tx1"/>
                          </a:solidFill>
                          <a:effectLst/>
                        </a:rPr>
                        <a:t>85cm</a:t>
                      </a:r>
                      <a:r>
                        <a:rPr lang="ja-JP" sz="1100" b="0" u="sng" kern="100" dirty="0">
                          <a:solidFill>
                            <a:schemeClr val="tx1"/>
                          </a:solidFill>
                          <a:effectLst/>
                        </a:rPr>
                        <a:t>以上、女性</a:t>
                      </a:r>
                      <a:r>
                        <a:rPr lang="en-US" sz="1100" b="0" u="sng" kern="100" dirty="0">
                          <a:solidFill>
                            <a:schemeClr val="tx1"/>
                          </a:solidFill>
                          <a:effectLst/>
                        </a:rPr>
                        <a:t>90cm</a:t>
                      </a:r>
                      <a:r>
                        <a:rPr lang="ja-JP" sz="1100" b="0" u="sng" kern="100" dirty="0">
                          <a:solidFill>
                            <a:schemeClr val="tx1"/>
                          </a:solidFill>
                          <a:effectLst/>
                        </a:rPr>
                        <a:t>以上かつ</a:t>
                      </a:r>
                      <a:r>
                        <a:rPr lang="en-US" sz="1100" b="0" u="sng" kern="100" dirty="0">
                          <a:solidFill>
                            <a:schemeClr val="tx1"/>
                          </a:solidFill>
                          <a:effectLst/>
                        </a:rPr>
                        <a:t>2</a:t>
                      </a:r>
                      <a:r>
                        <a:rPr lang="ja-JP" sz="1100" b="0" u="sng" kern="100" dirty="0">
                          <a:solidFill>
                            <a:schemeClr val="tx1"/>
                          </a:solidFill>
                          <a:effectLst/>
                        </a:rPr>
                        <a:t>つ以上に該当</a:t>
                      </a:r>
                      <a:endParaRPr lang="ja-JP" sz="1050" b="0" u="sng" kern="100" dirty="0">
                        <a:solidFill>
                          <a:schemeClr val="tx1"/>
                        </a:solidFill>
                        <a:effectLst/>
                      </a:endParaRPr>
                    </a:p>
                    <a:p>
                      <a:pPr marL="116205" indent="-116205" algn="just">
                        <a:spcAft>
                          <a:spcPts val="0"/>
                        </a:spcAft>
                      </a:pPr>
                      <a:r>
                        <a:rPr lang="ja-JP" sz="1100" b="0" kern="100" dirty="0">
                          <a:solidFill>
                            <a:schemeClr val="tx1"/>
                          </a:solidFill>
                          <a:effectLst/>
                        </a:rPr>
                        <a:t>①中性脂肪</a:t>
                      </a:r>
                      <a:r>
                        <a:rPr lang="en-US" sz="1100" b="0" kern="100" dirty="0">
                          <a:solidFill>
                            <a:schemeClr val="tx1"/>
                          </a:solidFill>
                          <a:effectLst/>
                        </a:rPr>
                        <a:t>150mg/dl</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a:t>
                      </a:r>
                      <a:r>
                        <a:rPr lang="en-US" sz="1100" b="0" kern="100" dirty="0">
                          <a:solidFill>
                            <a:schemeClr val="tx1"/>
                          </a:solidFill>
                          <a:effectLst/>
                        </a:rPr>
                        <a:t>HDL</a:t>
                      </a:r>
                      <a:r>
                        <a:rPr lang="ja-JP" sz="1100" b="0" kern="100" dirty="0">
                          <a:solidFill>
                            <a:schemeClr val="tx1"/>
                          </a:solidFill>
                          <a:effectLst/>
                        </a:rPr>
                        <a:t>コレステロール</a:t>
                      </a:r>
                      <a:r>
                        <a:rPr lang="en-US" sz="1100" b="0" kern="100" dirty="0">
                          <a:solidFill>
                            <a:schemeClr val="tx1"/>
                          </a:solidFill>
                          <a:effectLst/>
                        </a:rPr>
                        <a:t>40mg/dl</a:t>
                      </a:r>
                      <a:r>
                        <a:rPr lang="ja-JP" sz="1100" b="0" kern="100" dirty="0">
                          <a:solidFill>
                            <a:schemeClr val="tx1"/>
                          </a:solidFill>
                          <a:effectLst/>
                        </a:rPr>
                        <a:t>未満、</a:t>
                      </a:r>
                      <a:endParaRPr lang="ja-JP" sz="1050" b="0" kern="100" dirty="0">
                        <a:solidFill>
                          <a:schemeClr val="tx1"/>
                        </a:solidFill>
                        <a:effectLst/>
                      </a:endParaRPr>
                    </a:p>
                    <a:p>
                      <a:pPr marL="110490" algn="just">
                        <a:spcAft>
                          <a:spcPts val="0"/>
                        </a:spcAft>
                      </a:pPr>
                      <a:r>
                        <a:rPr lang="ja-JP" sz="1100" b="0" kern="100" dirty="0">
                          <a:solidFill>
                            <a:schemeClr val="tx1"/>
                          </a:solidFill>
                          <a:effectLst/>
                        </a:rPr>
                        <a:t>もしくはコレステロールを下げる薬服用</a:t>
                      </a:r>
                      <a:endParaRPr lang="ja-JP" sz="1050" b="0" kern="100" dirty="0">
                        <a:solidFill>
                          <a:schemeClr val="tx1"/>
                        </a:solidFill>
                        <a:effectLst/>
                      </a:endParaRPr>
                    </a:p>
                    <a:p>
                      <a:pPr algn="just">
                        <a:spcAft>
                          <a:spcPts val="0"/>
                        </a:spcAft>
                      </a:pPr>
                      <a:r>
                        <a:rPr lang="ja-JP" sz="1100" b="0" kern="100" dirty="0">
                          <a:solidFill>
                            <a:schemeClr val="tx1"/>
                          </a:solidFill>
                          <a:effectLst/>
                        </a:rPr>
                        <a:t>②収縮期血圧</a:t>
                      </a:r>
                      <a:r>
                        <a:rPr lang="en-US" sz="1100" b="0" kern="100" dirty="0">
                          <a:solidFill>
                            <a:schemeClr val="tx1"/>
                          </a:solidFill>
                          <a:effectLst/>
                        </a:rPr>
                        <a:t>130mmHg</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は拡張期血圧</a:t>
                      </a:r>
                      <a:r>
                        <a:rPr lang="en-US" sz="1100" b="0" kern="100" dirty="0">
                          <a:solidFill>
                            <a:schemeClr val="tx1"/>
                          </a:solidFill>
                          <a:effectLst/>
                        </a:rPr>
                        <a:t>85mmHg</a:t>
                      </a:r>
                      <a:r>
                        <a:rPr lang="ja-JP" sz="1100" b="0" kern="100" dirty="0">
                          <a:solidFill>
                            <a:schemeClr val="tx1"/>
                          </a:solidFill>
                          <a:effectLst/>
                        </a:rPr>
                        <a:t>以上、</a:t>
                      </a:r>
                      <a:endParaRPr lang="ja-JP" sz="1050" b="0" kern="100" dirty="0">
                        <a:solidFill>
                          <a:schemeClr val="tx1"/>
                        </a:solidFill>
                        <a:effectLst/>
                      </a:endParaRPr>
                    </a:p>
                    <a:p>
                      <a:pPr indent="139700" algn="just">
                        <a:spcAft>
                          <a:spcPts val="0"/>
                        </a:spcAft>
                      </a:pPr>
                      <a:r>
                        <a:rPr lang="ja-JP" sz="1100" b="0" kern="100" dirty="0">
                          <a:solidFill>
                            <a:schemeClr val="tx1"/>
                          </a:solidFill>
                          <a:effectLst/>
                        </a:rPr>
                        <a:t>もしくは血圧を下げる薬服用</a:t>
                      </a:r>
                      <a:endParaRPr lang="ja-JP" sz="1050" b="0" kern="100" dirty="0">
                        <a:solidFill>
                          <a:schemeClr val="tx1"/>
                        </a:solidFill>
                        <a:effectLst/>
                      </a:endParaRPr>
                    </a:p>
                    <a:p>
                      <a:pPr algn="just">
                        <a:spcAft>
                          <a:spcPts val="0"/>
                        </a:spcAft>
                      </a:pPr>
                      <a:r>
                        <a:rPr lang="ja-JP" sz="1100" b="0" kern="100" dirty="0">
                          <a:solidFill>
                            <a:schemeClr val="tx1"/>
                          </a:solidFill>
                          <a:effectLst/>
                        </a:rPr>
                        <a:t>③空腹時血糖</a:t>
                      </a:r>
                      <a:r>
                        <a:rPr lang="en-US" sz="1100" b="0" kern="100" dirty="0">
                          <a:solidFill>
                            <a:schemeClr val="tx1"/>
                          </a:solidFill>
                          <a:effectLst/>
                        </a:rPr>
                        <a:t>110mg/dl</a:t>
                      </a:r>
                      <a:r>
                        <a:rPr lang="ja-JP" sz="1100" b="0" kern="100" dirty="0">
                          <a:solidFill>
                            <a:schemeClr val="tx1"/>
                          </a:solidFill>
                          <a:effectLst/>
                        </a:rPr>
                        <a:t>以上</a:t>
                      </a:r>
                      <a:r>
                        <a:rPr lang="ja-JP" sz="1100" b="0" kern="100" dirty="0" smtClean="0">
                          <a:solidFill>
                            <a:schemeClr val="tx1"/>
                          </a:solidFill>
                          <a:effectLst/>
                        </a:rPr>
                        <a:t>、また</a:t>
                      </a:r>
                      <a:r>
                        <a:rPr lang="ja-JP" sz="1100" b="0" kern="100" dirty="0">
                          <a:solidFill>
                            <a:schemeClr val="tx1"/>
                          </a:solidFill>
                          <a:effectLst/>
                        </a:rPr>
                        <a:t>は</a:t>
                      </a:r>
                      <a:r>
                        <a:rPr lang="en-US" sz="1100" b="0" kern="100" dirty="0">
                          <a:solidFill>
                            <a:schemeClr val="tx1"/>
                          </a:solidFill>
                          <a:effectLst/>
                        </a:rPr>
                        <a:t>HbA1c5.5</a:t>
                      </a:r>
                      <a:r>
                        <a:rPr lang="ja-JP" sz="1100" b="0" kern="100" dirty="0">
                          <a:solidFill>
                            <a:schemeClr val="tx1"/>
                          </a:solidFill>
                          <a:effectLst/>
                        </a:rPr>
                        <a:t>以上、</a:t>
                      </a:r>
                      <a:endParaRPr lang="ja-JP" sz="1050" b="0" kern="100" dirty="0">
                        <a:solidFill>
                          <a:schemeClr val="tx1"/>
                        </a:solidFill>
                        <a:effectLst/>
                      </a:endParaRPr>
                    </a:p>
                    <a:p>
                      <a:pPr indent="139700" algn="just">
                        <a:spcAft>
                          <a:spcPts val="0"/>
                        </a:spcAft>
                      </a:pPr>
                      <a:r>
                        <a:rPr lang="ja-JP" sz="1100" b="0" kern="100" dirty="0">
                          <a:solidFill>
                            <a:schemeClr val="tx1"/>
                          </a:solidFill>
                          <a:effectLst/>
                        </a:rPr>
                        <a:t>もしくはインスリン注射または血糖を下げる薬服用</a:t>
                      </a:r>
                      <a:endParaRPr lang="ja-JP" sz="105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特定健診：糖尿病有病者</a:t>
            </a:r>
          </a:p>
        </p:txBody>
      </p:sp>
      <p:sp>
        <p:nvSpPr>
          <p:cNvPr id="38914" name="Text Box 6"/>
          <p:cNvSpPr txBox="1">
            <a:spLocks noChangeArrowheads="1"/>
          </p:cNvSpPr>
          <p:nvPr/>
        </p:nvSpPr>
        <p:spPr bwMode="auto">
          <a:xfrm>
            <a:off x="84138" y="2568575"/>
            <a:ext cx="1320800" cy="461963"/>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38915" name="Text Box 7"/>
          <p:cNvSpPr txBox="1">
            <a:spLocks noChangeArrowheads="1"/>
          </p:cNvSpPr>
          <p:nvPr/>
        </p:nvSpPr>
        <p:spPr bwMode="auto">
          <a:xfrm>
            <a:off x="4572000" y="2568575"/>
            <a:ext cx="1320800" cy="461963"/>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38916"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8917"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8918"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38919"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38920"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8921"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pic>
        <p:nvPicPr>
          <p:cNvPr id="38922" name="図 11"/>
          <p:cNvPicPr>
            <a:picLocks noChangeAspect="1"/>
          </p:cNvPicPr>
          <p:nvPr/>
        </p:nvPicPr>
        <p:blipFill>
          <a:blip r:embed="rId3"/>
          <a:srcRect/>
          <a:stretch>
            <a:fillRect/>
          </a:stretch>
        </p:blipFill>
        <p:spPr bwMode="auto">
          <a:xfrm>
            <a:off x="84138" y="2568575"/>
            <a:ext cx="4441825" cy="3397250"/>
          </a:xfrm>
          <a:prstGeom prst="rect">
            <a:avLst/>
          </a:prstGeom>
          <a:noFill/>
          <a:ln w="9525">
            <a:noFill/>
            <a:miter lim="800000"/>
            <a:headEnd/>
            <a:tailEnd/>
          </a:ln>
        </p:spPr>
      </p:pic>
      <p:pic>
        <p:nvPicPr>
          <p:cNvPr id="38923" name="図 12"/>
          <p:cNvPicPr>
            <a:picLocks noChangeAspect="1"/>
          </p:cNvPicPr>
          <p:nvPr/>
        </p:nvPicPr>
        <p:blipFill>
          <a:blip r:embed="rId4"/>
          <a:srcRect/>
          <a:stretch>
            <a:fillRect/>
          </a:stretch>
        </p:blipFill>
        <p:spPr bwMode="auto">
          <a:xfrm>
            <a:off x="4572000" y="2568575"/>
            <a:ext cx="4438650" cy="3394075"/>
          </a:xfrm>
          <a:prstGeom prst="rect">
            <a:avLst/>
          </a:prstGeom>
          <a:noFill/>
          <a:ln w="9525">
            <a:noFill/>
            <a:miter lim="800000"/>
            <a:headEnd/>
            <a:tailEnd/>
          </a:ln>
        </p:spPr>
      </p:pic>
      <p:sp>
        <p:nvSpPr>
          <p:cNvPr id="38924" name="Rectangle 2"/>
          <p:cNvSpPr txBox="1">
            <a:spLocks noChangeArrowheads="1"/>
          </p:cNvSpPr>
          <p:nvPr/>
        </p:nvSpPr>
        <p:spPr bwMode="auto">
          <a:xfrm>
            <a:off x="450850" y="1119188"/>
            <a:ext cx="8235950" cy="1449387"/>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伊豆市、伊豆の国市、熱海市、御殿場市、小山町、袋井市で男女ともに多い。</a:t>
            </a:r>
            <a:endParaRPr lang="en-US" altLang="ja-JP" sz="3200" b="1">
              <a:latin typeface="メイリオ" pitchFamily="50" charset="-128"/>
              <a:ea typeface="メイリオ" pitchFamily="50" charset="-128"/>
              <a:cs typeface="メイリオ" pitchFamily="50" charset="-128"/>
            </a:endParaRPr>
          </a:p>
          <a:p>
            <a:pPr>
              <a:lnSpc>
                <a:spcPct val="90000"/>
              </a:lnSpc>
            </a:pPr>
            <a:r>
              <a:rPr lang="ja-JP" altLang="en-US" sz="3200" b="1">
                <a:latin typeface="メイリオ" pitchFamily="50" charset="-128"/>
                <a:ea typeface="メイリオ" pitchFamily="50" charset="-128"/>
                <a:cs typeface="メイリオ" pitchFamily="50" charset="-128"/>
              </a:rPr>
              <a:t>女性は県西部で多い傾向。</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a:t>
            </a:r>
            <a:r>
              <a:rPr lang="ja-JP" altLang="en-US" sz="2800" b="1" dirty="0" smtClean="0">
                <a:solidFill>
                  <a:schemeClr val="bg1"/>
                </a:solidFill>
                <a:latin typeface="メイリオ" pitchFamily="50" charset="-128"/>
                <a:ea typeface="メイリオ" pitchFamily="50" charset="-128"/>
                <a:cs typeface="メイリオ" pitchFamily="50" charset="-128"/>
              </a:rPr>
              <a:t>診：糖尿病予備群</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40962" name="Text Box 6"/>
          <p:cNvSpPr txBox="1">
            <a:spLocks noChangeArrowheads="1"/>
          </p:cNvSpPr>
          <p:nvPr/>
        </p:nvSpPr>
        <p:spPr bwMode="auto">
          <a:xfrm>
            <a:off x="84138" y="2568575"/>
            <a:ext cx="1320800" cy="461963"/>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40963" name="Text Box 7"/>
          <p:cNvSpPr txBox="1">
            <a:spLocks noChangeArrowheads="1"/>
          </p:cNvSpPr>
          <p:nvPr/>
        </p:nvSpPr>
        <p:spPr bwMode="auto">
          <a:xfrm>
            <a:off x="4572000" y="2568575"/>
            <a:ext cx="1320800" cy="461963"/>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40964"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0965"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0966"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40967"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40968"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0969"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0970"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県西部で糖尿病予備群が多い</a:t>
            </a:r>
          </a:p>
        </p:txBody>
      </p:sp>
      <p:pic>
        <p:nvPicPr>
          <p:cNvPr id="40971" name="図 1"/>
          <p:cNvPicPr>
            <a:picLocks noChangeAspect="1"/>
          </p:cNvPicPr>
          <p:nvPr/>
        </p:nvPicPr>
        <p:blipFill>
          <a:blip r:embed="rId3"/>
          <a:srcRect/>
          <a:stretch>
            <a:fillRect/>
          </a:stretch>
        </p:blipFill>
        <p:spPr bwMode="auto">
          <a:xfrm>
            <a:off x="84138" y="2568575"/>
            <a:ext cx="4419600" cy="3379788"/>
          </a:xfrm>
          <a:prstGeom prst="rect">
            <a:avLst/>
          </a:prstGeom>
          <a:noFill/>
          <a:ln w="9525">
            <a:noFill/>
            <a:miter lim="800000"/>
            <a:headEnd/>
            <a:tailEnd/>
          </a:ln>
        </p:spPr>
      </p:pic>
      <p:pic>
        <p:nvPicPr>
          <p:cNvPr id="40972" name="図 107"/>
          <p:cNvPicPr>
            <a:picLocks noChangeAspect="1"/>
          </p:cNvPicPr>
          <p:nvPr/>
        </p:nvPicPr>
        <p:blipFill>
          <a:blip r:embed="rId4"/>
          <a:srcRect/>
          <a:stretch>
            <a:fillRect/>
          </a:stretch>
        </p:blipFill>
        <p:spPr bwMode="auto">
          <a:xfrm>
            <a:off x="4572000" y="2568575"/>
            <a:ext cx="4419600" cy="337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nvGraphicFramePr>
        <p:xfrm>
          <a:off x="189636" y="1559935"/>
          <a:ext cx="4248582" cy="5298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nvGraphicFramePr>
        <p:xfrm>
          <a:off x="4438218" y="1559934"/>
          <a:ext cx="4248582" cy="5298065"/>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000" b="1" dirty="0" smtClean="0">
                <a:solidFill>
                  <a:schemeClr val="bg1"/>
                </a:solidFill>
              </a:rPr>
              <a:t>血糖ハイリスク者の割合（</a:t>
            </a:r>
            <a:r>
              <a:rPr lang="en-US" altLang="ja-JP" sz="2000" b="1" dirty="0" smtClean="0">
                <a:solidFill>
                  <a:schemeClr val="bg1"/>
                </a:solidFill>
              </a:rPr>
              <a:t>HbA1c 6.5%</a:t>
            </a:r>
            <a:r>
              <a:rPr lang="ja-JP" altLang="en-US" sz="2000" b="1" dirty="0" smtClean="0">
                <a:solidFill>
                  <a:schemeClr val="bg1"/>
                </a:solidFill>
              </a:rPr>
              <a:t>以上）</a:t>
            </a:r>
            <a:endParaRPr lang="ja-JP" altLang="en-US" sz="2000" b="1" dirty="0">
              <a:solidFill>
                <a:schemeClr val="bg1"/>
              </a:solidFill>
            </a:endParaRPr>
          </a:p>
        </p:txBody>
      </p:sp>
      <p:sp>
        <p:nvSpPr>
          <p:cNvPr id="43012" name="テキスト ボックス 7"/>
          <p:cNvSpPr txBox="1">
            <a:spLocks noChangeArrowheads="1"/>
          </p:cNvSpPr>
          <p:nvPr/>
        </p:nvSpPr>
        <p:spPr bwMode="auto">
          <a:xfrm>
            <a:off x="2128838" y="1150938"/>
            <a:ext cx="4886325" cy="461962"/>
          </a:xfrm>
          <a:prstGeom prst="rect">
            <a:avLst/>
          </a:prstGeom>
          <a:noFill/>
          <a:ln w="9525">
            <a:noFill/>
            <a:miter lim="800000"/>
            <a:headEnd/>
            <a:tailEnd/>
          </a:ln>
        </p:spPr>
        <p:txBody>
          <a:bodyPr wrap="none">
            <a:spAutoFit/>
          </a:bodyPr>
          <a:lstStyle/>
          <a:p>
            <a:r>
              <a:rPr lang="ja-JP" altLang="en-US" sz="2400" u="sng">
                <a:latin typeface="Calibri" pitchFamily="34" charset="0"/>
              </a:rPr>
              <a:t>ハイリスク者のうち、半数は服薬無し</a:t>
            </a:r>
          </a:p>
        </p:txBody>
      </p:sp>
      <p:sp>
        <p:nvSpPr>
          <p:cNvPr id="11" name="角丸四角形 10"/>
          <p:cNvSpPr/>
          <p:nvPr/>
        </p:nvSpPr>
        <p:spPr>
          <a:xfrm>
            <a:off x="633413" y="3086100"/>
            <a:ext cx="1892300" cy="34813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角丸四角形 11"/>
          <p:cNvSpPr/>
          <p:nvPr/>
        </p:nvSpPr>
        <p:spPr>
          <a:xfrm>
            <a:off x="4883150" y="5360988"/>
            <a:ext cx="1446213" cy="1206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015" name="テキスト ボックス 12"/>
          <p:cNvSpPr txBox="1">
            <a:spLocks noChangeArrowheads="1"/>
          </p:cNvSpPr>
          <p:nvPr/>
        </p:nvSpPr>
        <p:spPr bwMode="auto">
          <a:xfrm>
            <a:off x="5127625" y="3502025"/>
            <a:ext cx="3562350" cy="368300"/>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40</a:t>
            </a:r>
            <a:r>
              <a:rPr lang="ja-JP" altLang="en-US">
                <a:solidFill>
                  <a:srgbClr val="FF0000"/>
                </a:solidFill>
                <a:latin typeface="Calibri" pitchFamily="34" charset="0"/>
              </a:rPr>
              <a:t>～</a:t>
            </a:r>
            <a:r>
              <a:rPr lang="en-US" altLang="ja-JP">
                <a:solidFill>
                  <a:srgbClr val="FF0000"/>
                </a:solidFill>
                <a:latin typeface="Calibri" pitchFamily="34" charset="0"/>
              </a:rPr>
              <a:t>50</a:t>
            </a:r>
            <a:r>
              <a:rPr lang="ja-JP" altLang="en-US">
                <a:solidFill>
                  <a:srgbClr val="FF0000"/>
                </a:solidFill>
                <a:latin typeface="Calibri" pitchFamily="34" charset="0"/>
              </a:rPr>
              <a:t>代で服薬無しの割合が多い</a:t>
            </a:r>
          </a:p>
        </p:txBody>
      </p:sp>
      <p:cxnSp>
        <p:nvCxnSpPr>
          <p:cNvPr id="15" name="直線矢印コネクタ 14"/>
          <p:cNvCxnSpPr/>
          <p:nvPr/>
        </p:nvCxnSpPr>
        <p:spPr>
          <a:xfrm flipH="1" flipV="1">
            <a:off x="2525713" y="3625850"/>
            <a:ext cx="2524125" cy="20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694363" y="3949700"/>
            <a:ext cx="228600" cy="1401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図 10"/>
          <p:cNvPicPr>
            <a:picLocks noChangeAspect="1"/>
          </p:cNvPicPr>
          <p:nvPr/>
        </p:nvPicPr>
        <p:blipFill>
          <a:blip r:embed="rId3"/>
          <a:srcRect/>
          <a:stretch>
            <a:fillRect/>
          </a:stretch>
        </p:blipFill>
        <p:spPr bwMode="auto">
          <a:xfrm>
            <a:off x="33338" y="2471738"/>
            <a:ext cx="4489450" cy="3433762"/>
          </a:xfrm>
          <a:prstGeom prst="rect">
            <a:avLst/>
          </a:prstGeom>
          <a:noFill/>
          <a:ln w="9525">
            <a:noFill/>
            <a:miter lim="800000"/>
            <a:headEnd/>
            <a:tailEnd/>
          </a:ln>
        </p:spPr>
      </p:pic>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3200" b="1" dirty="0">
                <a:solidFill>
                  <a:schemeClr val="bg1"/>
                </a:solidFill>
                <a:latin typeface="メイリオ" pitchFamily="50" charset="-128"/>
                <a:ea typeface="メイリオ" pitchFamily="50" charset="-128"/>
                <a:cs typeface="メイリオ" pitchFamily="50" charset="-128"/>
              </a:rPr>
              <a:t>血糖ハイリスクと服薬（男性）</a:t>
            </a:r>
          </a:p>
        </p:txBody>
      </p:sp>
      <p:sp>
        <p:nvSpPr>
          <p:cNvPr id="45059" name="Text Box 6"/>
          <p:cNvSpPr txBox="1">
            <a:spLocks noChangeArrowheads="1"/>
          </p:cNvSpPr>
          <p:nvPr/>
        </p:nvSpPr>
        <p:spPr bwMode="auto">
          <a:xfrm>
            <a:off x="38100" y="2471738"/>
            <a:ext cx="1320800" cy="708025"/>
          </a:xfrm>
          <a:prstGeom prst="rect">
            <a:avLst/>
          </a:prstGeom>
          <a:solidFill>
            <a:schemeClr val="bg1"/>
          </a:solidFill>
          <a:ln w="9525">
            <a:solidFill>
              <a:srgbClr val="000000"/>
            </a:solidFill>
            <a:miter lim="800000"/>
            <a:headEnd/>
            <a:tailEnd/>
          </a:ln>
        </p:spPr>
        <p:txBody>
          <a:bodyPr>
            <a:spAutoFit/>
          </a:bodyPr>
          <a:lstStyle/>
          <a:p>
            <a:pPr algn="ctr"/>
            <a:r>
              <a:rPr lang="ja-JP" altLang="en-US" sz="2000">
                <a:latin typeface="Calibri" pitchFamily="34" charset="0"/>
                <a:ea typeface="メイリオ" pitchFamily="50" charset="-128"/>
                <a:cs typeface="メイリオ" pitchFamily="50" charset="-128"/>
              </a:rPr>
              <a:t>血糖ハイリスク</a:t>
            </a:r>
          </a:p>
        </p:txBody>
      </p:sp>
      <p:sp>
        <p:nvSpPr>
          <p:cNvPr id="45060" name="Text Box 7"/>
          <p:cNvSpPr txBox="1">
            <a:spLocks noChangeArrowheads="1"/>
          </p:cNvSpPr>
          <p:nvPr/>
        </p:nvSpPr>
        <p:spPr bwMode="auto">
          <a:xfrm>
            <a:off x="4570413" y="2471738"/>
            <a:ext cx="1320800" cy="1016000"/>
          </a:xfrm>
          <a:prstGeom prst="rect">
            <a:avLst/>
          </a:prstGeom>
          <a:solidFill>
            <a:schemeClr val="bg1"/>
          </a:solidFill>
          <a:ln w="9525">
            <a:solidFill>
              <a:schemeClr val="tx1"/>
            </a:solidFill>
            <a:miter lim="800000"/>
            <a:headEnd/>
            <a:tailEnd/>
          </a:ln>
        </p:spPr>
        <p:txBody>
          <a:bodyPr>
            <a:spAutoFit/>
          </a:bodyPr>
          <a:lstStyle/>
          <a:p>
            <a:pPr algn="ctr"/>
            <a:r>
              <a:rPr lang="ja-JP" altLang="en-US" sz="2000">
                <a:latin typeface="Calibri" pitchFamily="34" charset="0"/>
                <a:ea typeface="メイリオ" pitchFamily="50" charset="-128"/>
                <a:cs typeface="メイリオ" pitchFamily="50" charset="-128"/>
              </a:rPr>
              <a:t>血糖ハイリスク＆服薬なし</a:t>
            </a:r>
          </a:p>
        </p:txBody>
      </p:sp>
      <p:sp>
        <p:nvSpPr>
          <p:cNvPr id="45061"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5062"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5063"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45064"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45065"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5066"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5067"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endParaRPr lang="ja-JP" altLang="en-US" sz="3200" b="1">
              <a:latin typeface="メイリオ" pitchFamily="50" charset="-128"/>
              <a:ea typeface="メイリオ" pitchFamily="50" charset="-128"/>
              <a:cs typeface="メイリオ" pitchFamily="50" charset="-128"/>
            </a:endParaRPr>
          </a:p>
        </p:txBody>
      </p:sp>
      <p:pic>
        <p:nvPicPr>
          <p:cNvPr id="45068" name="図 11"/>
          <p:cNvPicPr>
            <a:picLocks noChangeAspect="1"/>
          </p:cNvPicPr>
          <p:nvPr/>
        </p:nvPicPr>
        <p:blipFill>
          <a:blip r:embed="rId4"/>
          <a:srcRect/>
          <a:stretch>
            <a:fillRect/>
          </a:stretch>
        </p:blipFill>
        <p:spPr bwMode="auto">
          <a:xfrm>
            <a:off x="4570413" y="2471738"/>
            <a:ext cx="4514850" cy="3452812"/>
          </a:xfrm>
          <a:prstGeom prst="rect">
            <a:avLst/>
          </a:prstGeom>
          <a:noFill/>
          <a:ln w="9525">
            <a:noFill/>
            <a:miter lim="800000"/>
            <a:headEnd/>
            <a:tailEnd/>
          </a:ln>
        </p:spPr>
      </p:pic>
      <p:sp>
        <p:nvSpPr>
          <p:cNvPr id="14" name="Rectangle 2"/>
          <p:cNvSpPr txBox="1">
            <a:spLocks noChangeArrowheads="1"/>
          </p:cNvSpPr>
          <p:nvPr/>
        </p:nvSpPr>
        <p:spPr>
          <a:xfrm>
            <a:off x="457200" y="1096963"/>
            <a:ext cx="8229600" cy="1035050"/>
          </a:xfrm>
          <a:prstGeom prst="rect">
            <a:avLst/>
          </a:prstGeom>
        </p:spPr>
        <p:txBody>
          <a:bodyPr lIns="65314" tIns="32657" rIns="65314" bIns="32657"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857" b="1" dirty="0">
                <a:latin typeface="メイリオ" pitchFamily="50" charset="-128"/>
                <a:ea typeface="メイリオ" pitchFamily="50" charset="-128"/>
                <a:cs typeface="メイリオ" pitchFamily="50" charset="-128"/>
              </a:rPr>
              <a:t>熱海市、沼津市、富士宮市、清水区、袋井市で</a:t>
            </a:r>
            <a:endParaRPr lang="en-US" altLang="ja-JP" sz="2857" b="1" dirty="0">
              <a:latin typeface="メイリオ" pitchFamily="50" charset="-128"/>
              <a:ea typeface="メイリオ" pitchFamily="50" charset="-128"/>
              <a:cs typeface="メイリオ" pitchFamily="50" charset="-128"/>
            </a:endParaRPr>
          </a:p>
          <a:p>
            <a:pPr fontAlgn="auto">
              <a:spcAft>
                <a:spcPts val="0"/>
              </a:spcAft>
              <a:defRPr/>
            </a:pPr>
            <a:r>
              <a:rPr lang="ja-JP" altLang="en-US" sz="2857" b="1" dirty="0">
                <a:latin typeface="メイリオ" pitchFamily="50" charset="-128"/>
                <a:ea typeface="メイリオ" pitchFamily="50" charset="-128"/>
                <a:cs typeface="メイリオ" pitchFamily="50" charset="-128"/>
              </a:rPr>
              <a:t>服薬なしの血糖ハイリスク者が多い</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3200" b="1" dirty="0">
                <a:solidFill>
                  <a:schemeClr val="bg1"/>
                </a:solidFill>
                <a:latin typeface="メイリオ" pitchFamily="50" charset="-128"/>
                <a:ea typeface="メイリオ" pitchFamily="50" charset="-128"/>
                <a:cs typeface="メイリオ" pitchFamily="50" charset="-128"/>
              </a:rPr>
              <a:t>血糖ハイリスクと服薬（女性）</a:t>
            </a:r>
          </a:p>
        </p:txBody>
      </p:sp>
      <p:sp>
        <p:nvSpPr>
          <p:cNvPr id="47106" name="Text Box 6"/>
          <p:cNvSpPr txBox="1">
            <a:spLocks noChangeArrowheads="1"/>
          </p:cNvSpPr>
          <p:nvPr/>
        </p:nvSpPr>
        <p:spPr bwMode="auto">
          <a:xfrm>
            <a:off x="38100" y="2471738"/>
            <a:ext cx="1320800" cy="708025"/>
          </a:xfrm>
          <a:prstGeom prst="rect">
            <a:avLst/>
          </a:prstGeom>
          <a:solidFill>
            <a:schemeClr val="bg1"/>
          </a:solidFill>
          <a:ln w="9525">
            <a:solidFill>
              <a:srgbClr val="000000"/>
            </a:solidFill>
            <a:miter lim="800000"/>
            <a:headEnd/>
            <a:tailEnd/>
          </a:ln>
        </p:spPr>
        <p:txBody>
          <a:bodyPr>
            <a:spAutoFit/>
          </a:bodyPr>
          <a:lstStyle/>
          <a:p>
            <a:pPr algn="ctr"/>
            <a:r>
              <a:rPr lang="ja-JP" altLang="en-US" sz="2000">
                <a:latin typeface="Calibri" pitchFamily="34" charset="0"/>
                <a:ea typeface="メイリオ" pitchFamily="50" charset="-128"/>
                <a:cs typeface="メイリオ" pitchFamily="50" charset="-128"/>
              </a:rPr>
              <a:t>血糖ハイリスク</a:t>
            </a:r>
          </a:p>
        </p:txBody>
      </p:sp>
      <p:sp>
        <p:nvSpPr>
          <p:cNvPr id="47107" name="Text Box 7"/>
          <p:cNvSpPr txBox="1">
            <a:spLocks noChangeArrowheads="1"/>
          </p:cNvSpPr>
          <p:nvPr/>
        </p:nvSpPr>
        <p:spPr bwMode="auto">
          <a:xfrm>
            <a:off x="4570413" y="2471738"/>
            <a:ext cx="1320800" cy="1016000"/>
          </a:xfrm>
          <a:prstGeom prst="rect">
            <a:avLst/>
          </a:prstGeom>
          <a:solidFill>
            <a:schemeClr val="bg1"/>
          </a:solidFill>
          <a:ln w="9525">
            <a:solidFill>
              <a:schemeClr val="tx1"/>
            </a:solidFill>
            <a:miter lim="800000"/>
            <a:headEnd/>
            <a:tailEnd/>
          </a:ln>
        </p:spPr>
        <p:txBody>
          <a:bodyPr>
            <a:spAutoFit/>
          </a:bodyPr>
          <a:lstStyle/>
          <a:p>
            <a:pPr algn="ctr"/>
            <a:r>
              <a:rPr lang="ja-JP" altLang="en-US" sz="2000">
                <a:latin typeface="Calibri" pitchFamily="34" charset="0"/>
                <a:ea typeface="メイリオ" pitchFamily="50" charset="-128"/>
                <a:cs typeface="メイリオ" pitchFamily="50" charset="-128"/>
              </a:rPr>
              <a:t>血糖ハイリスク＆服薬なし</a:t>
            </a:r>
          </a:p>
        </p:txBody>
      </p:sp>
      <p:sp>
        <p:nvSpPr>
          <p:cNvPr id="47108"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7109"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7110"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47111"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47112"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7113"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7114"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endParaRPr lang="ja-JP" altLang="en-US" sz="3200" b="1">
              <a:latin typeface="メイリオ" pitchFamily="50" charset="-128"/>
              <a:ea typeface="メイリオ" pitchFamily="50" charset="-128"/>
              <a:cs typeface="メイリオ" pitchFamily="50" charset="-128"/>
            </a:endParaRPr>
          </a:p>
        </p:txBody>
      </p:sp>
      <p:pic>
        <p:nvPicPr>
          <p:cNvPr id="47115" name="図 12"/>
          <p:cNvPicPr>
            <a:picLocks noChangeAspect="1"/>
          </p:cNvPicPr>
          <p:nvPr/>
        </p:nvPicPr>
        <p:blipFill>
          <a:blip r:embed="rId3"/>
          <a:srcRect/>
          <a:stretch>
            <a:fillRect/>
          </a:stretch>
        </p:blipFill>
        <p:spPr bwMode="auto">
          <a:xfrm>
            <a:off x="38100" y="2471738"/>
            <a:ext cx="4451350" cy="3403600"/>
          </a:xfrm>
          <a:prstGeom prst="rect">
            <a:avLst/>
          </a:prstGeom>
          <a:noFill/>
          <a:ln w="9525">
            <a:noFill/>
            <a:miter lim="800000"/>
            <a:headEnd/>
            <a:tailEnd/>
          </a:ln>
        </p:spPr>
      </p:pic>
      <p:pic>
        <p:nvPicPr>
          <p:cNvPr id="47116" name="図 13"/>
          <p:cNvPicPr>
            <a:picLocks noChangeAspect="1"/>
          </p:cNvPicPr>
          <p:nvPr/>
        </p:nvPicPr>
        <p:blipFill>
          <a:blip r:embed="rId4"/>
          <a:srcRect/>
          <a:stretch>
            <a:fillRect/>
          </a:stretch>
        </p:blipFill>
        <p:spPr bwMode="auto">
          <a:xfrm>
            <a:off x="4570413" y="2471738"/>
            <a:ext cx="4445000" cy="3398837"/>
          </a:xfrm>
          <a:prstGeom prst="rect">
            <a:avLst/>
          </a:prstGeom>
          <a:noFill/>
          <a:ln w="9525">
            <a:noFill/>
            <a:miter lim="800000"/>
            <a:headEnd/>
            <a:tailEnd/>
          </a:ln>
        </p:spPr>
      </p:pic>
      <p:sp>
        <p:nvSpPr>
          <p:cNvPr id="16" name="Rectangle 2"/>
          <p:cNvSpPr txBox="1">
            <a:spLocks noChangeArrowheads="1"/>
          </p:cNvSpPr>
          <p:nvPr/>
        </p:nvSpPr>
        <p:spPr>
          <a:xfrm>
            <a:off x="328613" y="1096963"/>
            <a:ext cx="8486775" cy="1035050"/>
          </a:xfrm>
          <a:prstGeom prst="rect">
            <a:avLst/>
          </a:prstGeom>
        </p:spPr>
        <p:txBody>
          <a:bodyPr lIns="65314" tIns="32657" rIns="65314" bIns="32657"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571" b="1" dirty="0">
                <a:latin typeface="メイリオ" pitchFamily="50" charset="-128"/>
                <a:ea typeface="メイリオ" pitchFamily="50" charset="-128"/>
                <a:cs typeface="メイリオ" pitchFamily="50" charset="-128"/>
              </a:rPr>
              <a:t>熱海市、清水区、川根本町、袋井市、湖西市、天竜区で</a:t>
            </a:r>
            <a:endParaRPr lang="en-US" altLang="ja-JP" sz="2571" b="1" dirty="0">
              <a:latin typeface="メイリオ" pitchFamily="50" charset="-128"/>
              <a:ea typeface="メイリオ" pitchFamily="50" charset="-128"/>
              <a:cs typeface="メイリオ" pitchFamily="50" charset="-128"/>
            </a:endParaRPr>
          </a:p>
          <a:p>
            <a:pPr fontAlgn="auto">
              <a:spcAft>
                <a:spcPts val="0"/>
              </a:spcAft>
              <a:defRPr/>
            </a:pPr>
            <a:r>
              <a:rPr lang="ja-JP" altLang="en-US" sz="2571" b="1" dirty="0">
                <a:latin typeface="メイリオ" pitchFamily="50" charset="-128"/>
                <a:ea typeface="メイリオ" pitchFamily="50" charset="-128"/>
                <a:cs typeface="メイリオ" pitchFamily="50" charset="-128"/>
              </a:rPr>
              <a:t>服薬なしの血糖ハイリスク者が多い</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a:solidFill>
                  <a:schemeClr val="bg1"/>
                </a:solidFill>
                <a:latin typeface="メイリオ" pitchFamily="50" charset="-128"/>
                <a:ea typeface="メイリオ" pitchFamily="50" charset="-128"/>
                <a:cs typeface="メイリオ" pitchFamily="50" charset="-128"/>
              </a:rPr>
              <a:t>H25</a:t>
            </a:r>
            <a:r>
              <a:rPr lang="ja-JP" altLang="en-US" sz="3200" b="1" dirty="0">
                <a:solidFill>
                  <a:schemeClr val="bg1"/>
                </a:solidFill>
                <a:latin typeface="メイリオ" pitchFamily="50" charset="-128"/>
                <a:ea typeface="メイリオ" pitchFamily="50" charset="-128"/>
                <a:cs typeface="メイリオ" pitchFamily="50" charset="-128"/>
              </a:rPr>
              <a:t>特定健診：</a:t>
            </a:r>
            <a:r>
              <a:rPr lang="ja-JP" altLang="en-US" sz="3200" b="1" dirty="0" smtClean="0">
                <a:solidFill>
                  <a:schemeClr val="bg1"/>
                </a:solidFill>
                <a:latin typeface="メイリオ" pitchFamily="50" charset="-128"/>
                <a:ea typeface="メイリオ" pitchFamily="50" charset="-128"/>
                <a:cs typeface="メイリオ" pitchFamily="50" charset="-128"/>
              </a:rPr>
              <a:t>肥満者</a:t>
            </a:r>
            <a:endParaRPr lang="ja-JP" altLang="en-US" sz="3200" b="1" dirty="0">
              <a:solidFill>
                <a:schemeClr val="bg1"/>
              </a:solidFill>
              <a:latin typeface="メイリオ" pitchFamily="50" charset="-128"/>
              <a:ea typeface="メイリオ" pitchFamily="50" charset="-128"/>
              <a:cs typeface="メイリオ" pitchFamily="50" charset="-128"/>
            </a:endParaRPr>
          </a:p>
        </p:txBody>
      </p:sp>
      <p:sp>
        <p:nvSpPr>
          <p:cNvPr id="49154"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県東部と静岡市で肥満者が多い</a:t>
            </a:r>
          </a:p>
        </p:txBody>
      </p:sp>
      <p:sp>
        <p:nvSpPr>
          <p:cNvPr id="49155" name="Text Box 6"/>
          <p:cNvSpPr txBox="1">
            <a:spLocks noChangeArrowheads="1"/>
          </p:cNvSpPr>
          <p:nvPr/>
        </p:nvSpPr>
        <p:spPr bwMode="auto">
          <a:xfrm>
            <a:off x="38100" y="24717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49156" name="Text Box 7"/>
          <p:cNvSpPr txBox="1">
            <a:spLocks noChangeArrowheads="1"/>
          </p:cNvSpPr>
          <p:nvPr/>
        </p:nvSpPr>
        <p:spPr bwMode="auto">
          <a:xfrm>
            <a:off x="4570413" y="24717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49157"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9158"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9159"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49160"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49161"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49162"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pic>
        <p:nvPicPr>
          <p:cNvPr id="49163" name="図 104"/>
          <p:cNvPicPr>
            <a:picLocks noChangeAspect="1"/>
          </p:cNvPicPr>
          <p:nvPr/>
        </p:nvPicPr>
        <p:blipFill>
          <a:blip r:embed="rId3"/>
          <a:srcRect/>
          <a:stretch>
            <a:fillRect/>
          </a:stretch>
        </p:blipFill>
        <p:spPr bwMode="auto">
          <a:xfrm>
            <a:off x="38100" y="2468563"/>
            <a:ext cx="4471988" cy="3417887"/>
          </a:xfrm>
          <a:prstGeom prst="rect">
            <a:avLst/>
          </a:prstGeom>
          <a:noFill/>
          <a:ln w="9525">
            <a:noFill/>
            <a:miter lim="800000"/>
            <a:headEnd/>
            <a:tailEnd/>
          </a:ln>
        </p:spPr>
      </p:pic>
      <p:pic>
        <p:nvPicPr>
          <p:cNvPr id="49164" name="図 105"/>
          <p:cNvPicPr>
            <a:picLocks noChangeAspect="1"/>
          </p:cNvPicPr>
          <p:nvPr/>
        </p:nvPicPr>
        <p:blipFill>
          <a:blip r:embed="rId4"/>
          <a:srcRect/>
          <a:stretch>
            <a:fillRect/>
          </a:stretch>
        </p:blipFill>
        <p:spPr bwMode="auto">
          <a:xfrm>
            <a:off x="4510088" y="2468563"/>
            <a:ext cx="4537075" cy="346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図 11"/>
          <p:cNvPicPr>
            <a:picLocks noChangeAspect="1"/>
          </p:cNvPicPr>
          <p:nvPr/>
        </p:nvPicPr>
        <p:blipFill>
          <a:blip r:embed="rId3"/>
          <a:srcRect/>
          <a:stretch>
            <a:fillRect/>
          </a:stretch>
        </p:blipFill>
        <p:spPr bwMode="auto">
          <a:xfrm>
            <a:off x="4572000" y="2489200"/>
            <a:ext cx="4572000" cy="3495675"/>
          </a:xfrm>
          <a:prstGeom prst="rect">
            <a:avLst/>
          </a:prstGeom>
          <a:noFill/>
          <a:ln w="9525">
            <a:noFill/>
            <a:miter lim="800000"/>
            <a:headEnd/>
            <a:tailEnd/>
          </a:ln>
        </p:spPr>
      </p:pic>
      <p:pic>
        <p:nvPicPr>
          <p:cNvPr id="51202" name="図 10"/>
          <p:cNvPicPr>
            <a:picLocks noChangeAspect="1"/>
          </p:cNvPicPr>
          <p:nvPr/>
        </p:nvPicPr>
        <p:blipFill>
          <a:blip r:embed="rId4"/>
          <a:srcRect/>
          <a:stretch>
            <a:fillRect/>
          </a:stretch>
        </p:blipFill>
        <p:spPr bwMode="auto">
          <a:xfrm>
            <a:off x="77788" y="2489200"/>
            <a:ext cx="4572000" cy="3495675"/>
          </a:xfrm>
          <a:prstGeom prst="rect">
            <a:avLst/>
          </a:prstGeom>
          <a:noFill/>
          <a:ln w="9525">
            <a:noFill/>
            <a:miter lim="800000"/>
            <a:headEnd/>
            <a:tailEnd/>
          </a:ln>
        </p:spPr>
      </p:pic>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2800" b="1" dirty="0">
                <a:solidFill>
                  <a:schemeClr val="bg1"/>
                </a:solidFill>
                <a:latin typeface="メイリオ" pitchFamily="50" charset="-128"/>
                <a:ea typeface="メイリオ" pitchFamily="50" charset="-128"/>
                <a:cs typeface="メイリオ" pitchFamily="50" charset="-128"/>
              </a:rPr>
              <a:t>H25</a:t>
            </a:r>
            <a:r>
              <a:rPr lang="ja-JP" altLang="en-US" sz="2800" b="1" dirty="0">
                <a:solidFill>
                  <a:schemeClr val="bg1"/>
                </a:solidFill>
                <a:latin typeface="メイリオ" pitchFamily="50" charset="-128"/>
                <a:ea typeface="メイリオ" pitchFamily="50" charset="-128"/>
                <a:cs typeface="メイリオ" pitchFamily="50" charset="-128"/>
              </a:rPr>
              <a:t>特定健診：高血圧症有病者</a:t>
            </a:r>
          </a:p>
        </p:txBody>
      </p:sp>
      <p:sp>
        <p:nvSpPr>
          <p:cNvPr id="51204" name="Text Box 6"/>
          <p:cNvSpPr txBox="1">
            <a:spLocks noChangeArrowheads="1"/>
          </p:cNvSpPr>
          <p:nvPr/>
        </p:nvSpPr>
        <p:spPr bwMode="auto">
          <a:xfrm>
            <a:off x="77788" y="2489200"/>
            <a:ext cx="1320800" cy="461963"/>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51205" name="Text Box 7"/>
          <p:cNvSpPr txBox="1">
            <a:spLocks noChangeArrowheads="1"/>
          </p:cNvSpPr>
          <p:nvPr/>
        </p:nvSpPr>
        <p:spPr bwMode="auto">
          <a:xfrm>
            <a:off x="4572000" y="2489200"/>
            <a:ext cx="1320800" cy="461963"/>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51206"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1207"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1208" name="テキスト ボックス 78"/>
          <p:cNvSpPr txBox="1">
            <a:spLocks noChangeArrowheads="1"/>
          </p:cNvSpPr>
          <p:nvPr/>
        </p:nvSpPr>
        <p:spPr bwMode="auto">
          <a:xfrm>
            <a:off x="5364163" y="6159500"/>
            <a:ext cx="2681287" cy="604838"/>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51209" name="テキスト ボックス 78"/>
          <p:cNvSpPr txBox="1">
            <a:spLocks noChangeArrowheads="1"/>
          </p:cNvSpPr>
          <p:nvPr/>
        </p:nvSpPr>
        <p:spPr bwMode="auto">
          <a:xfrm>
            <a:off x="1706563" y="6126163"/>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51210"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1211"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51212" name="Rectangle 2"/>
          <p:cNvSpPr txBox="1">
            <a:spLocks noChangeArrowheads="1"/>
          </p:cNvSpPr>
          <p:nvPr/>
        </p:nvSpPr>
        <p:spPr bwMode="auto">
          <a:xfrm>
            <a:off x="450850" y="1119188"/>
            <a:ext cx="8428038"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県東部と中部の一部に高血圧症有病者が多い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年度特定健診分析結果</a:t>
            </a:r>
          </a:p>
        </p:txBody>
      </p:sp>
      <p:graphicFrame>
        <p:nvGraphicFramePr>
          <p:cNvPr id="4" name="Group 172"/>
          <p:cNvGraphicFramePr>
            <a:graphicFrameLocks noGrp="1"/>
          </p:cNvGraphicFramePr>
          <p:nvPr/>
        </p:nvGraphicFramePr>
        <p:xfrm>
          <a:off x="3908425" y="2640013"/>
          <a:ext cx="1970088" cy="2808287"/>
        </p:xfrm>
        <a:graphic>
          <a:graphicData uri="http://schemas.openxmlformats.org/drawingml/2006/table">
            <a:tbl>
              <a:tblPr/>
              <a:tblGrid>
                <a:gridCol w="334963"/>
                <a:gridCol w="831850"/>
                <a:gridCol w="803275"/>
              </a:tblGrid>
              <a:tr h="3587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該当者</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静岡県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12.82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山梨県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12.99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岐阜県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13.27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新潟県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13.27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神奈川県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13.37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rPr>
                        <a:t>14.45</a:t>
                      </a:r>
                      <a:endParaRPr kumimoji="1" lang="ja-JP" altLang="ja-JP" sz="2000" b="0" i="0" u="none" strike="noStrike" cap="none" normalizeH="0" baseline="0" smtClean="0">
                        <a:ln>
                          <a:noFill/>
                        </a:ln>
                        <a:solidFill>
                          <a:schemeClr val="tx1"/>
                        </a:solidFill>
                        <a:effectLst/>
                        <a:latin typeface="Segoe UI" pitchFamily="34" charset="0"/>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3" name="AutoShape 319"/>
          <p:cNvSpPr>
            <a:spLocks noChangeArrowheads="1"/>
          </p:cNvSpPr>
          <p:nvPr/>
        </p:nvSpPr>
        <p:spPr bwMode="auto">
          <a:xfrm>
            <a:off x="5943600" y="2390775"/>
            <a:ext cx="138113" cy="3236913"/>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sp>
        <p:nvSpPr>
          <p:cNvPr id="6" name="Text Box 321"/>
          <p:cNvSpPr txBox="1">
            <a:spLocks noChangeArrowheads="1"/>
          </p:cNvSpPr>
          <p:nvPr/>
        </p:nvSpPr>
        <p:spPr bwMode="auto">
          <a:xfrm>
            <a:off x="3898900" y="2235200"/>
            <a:ext cx="1951038" cy="368300"/>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24</a:t>
            </a:r>
            <a:r>
              <a:rPr lang="ja-JP" altLang="en-US" dirty="0">
                <a:solidFill>
                  <a:srgbClr val="FFFFFF"/>
                </a:solidFill>
                <a:latin typeface="メイリオ" pitchFamily="50" charset="-128"/>
                <a:ea typeface="メイリオ" pitchFamily="50" charset="-128"/>
                <a:cs typeface="メイリオ" pitchFamily="50" charset="-128"/>
              </a:rPr>
              <a:t>年度</a:t>
            </a:r>
          </a:p>
        </p:txBody>
      </p:sp>
      <p:sp>
        <p:nvSpPr>
          <p:cNvPr id="17445" name="Text Box 322"/>
          <p:cNvSpPr txBox="1">
            <a:spLocks noChangeArrowheads="1"/>
          </p:cNvSpPr>
          <p:nvPr/>
        </p:nvSpPr>
        <p:spPr bwMode="auto">
          <a:xfrm>
            <a:off x="539750" y="6237288"/>
            <a:ext cx="8208963" cy="369887"/>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メイリオ" pitchFamily="50" charset="-128"/>
                <a:ea typeface="メイリオ" pitchFamily="50" charset="-128"/>
                <a:cs typeface="メイリオ" pitchFamily="50" charset="-128"/>
              </a:rPr>
              <a:t>※ H28.1.8</a:t>
            </a:r>
            <a:r>
              <a:rPr lang="ja-JP" altLang="en-US">
                <a:solidFill>
                  <a:srgbClr val="000000"/>
                </a:solidFill>
                <a:latin typeface="メイリオ" pitchFamily="50" charset="-128"/>
                <a:ea typeface="メイリオ" pitchFamily="50" charset="-128"/>
                <a:cs typeface="メイリオ" pitchFamily="50" charset="-128"/>
              </a:rPr>
              <a:t> 厚生労働省医療費適正化推進室公表データ</a:t>
            </a:r>
            <a:endParaRPr lang="en-US" altLang="ja-JP">
              <a:solidFill>
                <a:srgbClr val="000000"/>
              </a:solidFill>
              <a:latin typeface="メイリオ" pitchFamily="50" charset="-128"/>
              <a:ea typeface="メイリオ" pitchFamily="50" charset="-128"/>
              <a:cs typeface="メイリオ" pitchFamily="50" charset="-128"/>
            </a:endParaRPr>
          </a:p>
        </p:txBody>
      </p:sp>
      <p:graphicFrame>
        <p:nvGraphicFramePr>
          <p:cNvPr id="8" name="Group 249"/>
          <p:cNvGraphicFramePr>
            <a:graphicFrameLocks noGrp="1"/>
          </p:cNvGraphicFramePr>
          <p:nvPr/>
        </p:nvGraphicFramePr>
        <p:xfrm>
          <a:off x="1987550" y="2801938"/>
          <a:ext cx="1733550" cy="2374900"/>
        </p:xfrm>
        <a:graphic>
          <a:graphicData uri="http://schemas.openxmlformats.org/drawingml/2006/table">
            <a:tbl>
              <a:tblPr/>
              <a:tblGrid>
                <a:gridCol w="277813"/>
                <a:gridCol w="733425"/>
                <a:gridCol w="722312"/>
              </a:tblGrid>
              <a:tr h="465138">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該当者</a:t>
                      </a:r>
                      <a:r>
                        <a:rPr kumimoji="1" lang="en-US" altLang="ja-JP" sz="10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30797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静岡県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12.92</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357188">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山梨県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12.95</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佐賀県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13.27</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4</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岐阜県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13.28</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5</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新潟県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13.49</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gridSpan="2">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14.63</a:t>
                      </a:r>
                      <a:endParaRPr kumimoji="1" lang="ja-JP" altLang="ja-JP"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321"/>
          <p:cNvSpPr txBox="1">
            <a:spLocks noChangeArrowheads="1"/>
          </p:cNvSpPr>
          <p:nvPr/>
        </p:nvSpPr>
        <p:spPr bwMode="auto">
          <a:xfrm>
            <a:off x="1987550" y="2398713"/>
            <a:ext cx="1716088" cy="368300"/>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23</a:t>
            </a:r>
            <a:r>
              <a:rPr lang="ja-JP" altLang="en-US" dirty="0">
                <a:solidFill>
                  <a:srgbClr val="FFFFFF"/>
                </a:solidFill>
                <a:latin typeface="メイリオ" pitchFamily="50" charset="-128"/>
                <a:ea typeface="メイリオ" pitchFamily="50" charset="-128"/>
                <a:cs typeface="メイリオ" pitchFamily="50" charset="-128"/>
              </a:rPr>
              <a:t>年度</a:t>
            </a:r>
          </a:p>
        </p:txBody>
      </p:sp>
      <p:graphicFrame>
        <p:nvGraphicFramePr>
          <p:cNvPr id="10" name="Group 251"/>
          <p:cNvGraphicFramePr>
            <a:graphicFrameLocks noGrp="1"/>
          </p:cNvGraphicFramePr>
          <p:nvPr/>
        </p:nvGraphicFramePr>
        <p:xfrm>
          <a:off x="96838" y="2824163"/>
          <a:ext cx="1673225" cy="2319337"/>
        </p:xfrm>
        <a:graphic>
          <a:graphicData uri="http://schemas.openxmlformats.org/drawingml/2006/table">
            <a:tbl>
              <a:tblPr/>
              <a:tblGrid>
                <a:gridCol w="220663"/>
                <a:gridCol w="719137"/>
                <a:gridCol w="733425"/>
              </a:tblGrid>
              <a:tr h="435596">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該当者</a:t>
                      </a:r>
                      <a:r>
                        <a:rPr kumimoji="1" lang="en-US" altLang="ja-JP"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309884">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静岡県</a:t>
                      </a:r>
                      <a:endParaRPr kumimoji="1"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342900" marR="0" lvl="0" indent="-34290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12.70</a:t>
                      </a:r>
                      <a:endPar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31173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山梨県</a:t>
                      </a:r>
                      <a:endParaRPr kumimoji="1"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12.92</a:t>
                      </a:r>
                      <a:endPar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73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佐賀県</a:t>
                      </a:r>
                      <a:endParaRPr kumimoji="1"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12.99</a:t>
                      </a:r>
                      <a:endPar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57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4</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岐阜県</a:t>
                      </a:r>
                      <a:endParaRPr kumimoji="1"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13.07</a:t>
                      </a:r>
                      <a:endPar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689">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5</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神奈川県</a:t>
                      </a:r>
                      <a:endPar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rgbClr val="000000"/>
                          </a:solidFill>
                          <a:effectLst/>
                          <a:latin typeface="メイリオ" pitchFamily="50" charset="-128"/>
                          <a:ea typeface="メイリオ" pitchFamily="50" charset="-128"/>
                          <a:cs typeface="Arial" charset="0"/>
                        </a:rPr>
                        <a:t>13.16</a:t>
                      </a:r>
                      <a:endPar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Arial"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76">
                <a:tc gridSpan="2">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r" defTabSz="914400" rtl="0" eaLnBrk="1" fontAlgn="ctr" latinLnBrk="0" hangingPunct="1">
                        <a:lnSpc>
                          <a:spcPct val="90000"/>
                        </a:lnSpc>
                        <a:spcBef>
                          <a:spcPct val="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14.42</a:t>
                      </a:r>
                      <a:endParaRPr kumimoji="1" lang="ja-JP" altLang="ja-JP" sz="1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Text Box 321"/>
          <p:cNvSpPr txBox="1">
            <a:spLocks noChangeArrowheads="1"/>
          </p:cNvSpPr>
          <p:nvPr/>
        </p:nvSpPr>
        <p:spPr bwMode="auto">
          <a:xfrm>
            <a:off x="115888" y="2406650"/>
            <a:ext cx="1643062" cy="368300"/>
          </a:xfrm>
          <a:prstGeom prst="rect">
            <a:avLst/>
          </a:prstGeom>
          <a:solidFill>
            <a:schemeClr val="accent3">
              <a:lumMod val="50000"/>
            </a:schemeClr>
          </a:solidFill>
          <a:ln w="9525" algn="ctr">
            <a:noFill/>
            <a:miter lim="800000"/>
            <a:headEnd/>
            <a:tailEnd/>
          </a:ln>
        </p:spPr>
        <p:txBody>
          <a:bodyPr anchor="ct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22</a:t>
            </a:r>
            <a:r>
              <a:rPr lang="ja-JP" altLang="en-US" dirty="0">
                <a:solidFill>
                  <a:srgbClr val="FFFFFF"/>
                </a:solidFill>
                <a:latin typeface="メイリオ" pitchFamily="50" charset="-128"/>
                <a:ea typeface="メイリオ" pitchFamily="50" charset="-128"/>
                <a:cs typeface="メイリオ" pitchFamily="50" charset="-128"/>
              </a:rPr>
              <a:t>年度</a:t>
            </a:r>
          </a:p>
        </p:txBody>
      </p:sp>
      <p:sp>
        <p:nvSpPr>
          <p:cNvPr id="17514" name="AutoShape 319"/>
          <p:cNvSpPr>
            <a:spLocks noChangeArrowheads="1"/>
          </p:cNvSpPr>
          <p:nvPr/>
        </p:nvSpPr>
        <p:spPr bwMode="auto">
          <a:xfrm>
            <a:off x="3716338" y="2995613"/>
            <a:ext cx="144462" cy="1919287"/>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sp>
        <p:nvSpPr>
          <p:cNvPr id="17515" name="AutoShape 319"/>
          <p:cNvSpPr>
            <a:spLocks noChangeArrowheads="1"/>
          </p:cNvSpPr>
          <p:nvPr/>
        </p:nvSpPr>
        <p:spPr bwMode="auto">
          <a:xfrm>
            <a:off x="1839913" y="2995613"/>
            <a:ext cx="125412" cy="1885950"/>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graphicFrame>
        <p:nvGraphicFramePr>
          <p:cNvPr id="14" name="Group 214"/>
          <p:cNvGraphicFramePr>
            <a:graphicFrameLocks noGrp="1"/>
          </p:cNvGraphicFramePr>
          <p:nvPr/>
        </p:nvGraphicFramePr>
        <p:xfrm>
          <a:off x="6113463" y="2390775"/>
          <a:ext cx="2957512" cy="3749675"/>
        </p:xfrm>
        <a:graphic>
          <a:graphicData uri="http://schemas.openxmlformats.org/drawingml/2006/table">
            <a:tbl>
              <a:tblPr/>
              <a:tblGrid>
                <a:gridCol w="501651"/>
                <a:gridCol w="1249363"/>
                <a:gridCol w="1206500"/>
              </a:tblGrid>
              <a:tr h="64135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該当者</a:t>
                      </a:r>
                      <a:r>
                        <a:rPr kumimoji="1" lang="en-US" altLang="ja-JP"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651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2400" b="1"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静岡県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800" b="1"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12.67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4619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岐阜県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12.89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山梨県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12.99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長野県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1"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佐賀県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accent1"/>
                        </a:buClr>
                        <a:buSzPct val="65000"/>
                        <a:buFont typeface="Wingdings" pitchFamily="2" charset="2"/>
                        <a:buNone/>
                        <a:tabLst/>
                      </a:pPr>
                      <a:r>
                        <a:rPr kumimoji="1" lang="en-US"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13.31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1">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rPr>
                        <a:t>14.28</a:t>
                      </a:r>
                      <a:endParaRPr kumimoji="1" lang="ja-JP" altLang="ja-JP" sz="2800" b="0" i="0" u="none" strike="noStrike" cap="none" normalizeH="0" baseline="0" dirty="0" smtClean="0">
                        <a:ln>
                          <a:noFill/>
                        </a:ln>
                        <a:solidFill>
                          <a:schemeClr val="tx1"/>
                        </a:solidFill>
                        <a:effectLst/>
                        <a:latin typeface="Segoe UI" pitchFamily="34" charset="0"/>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Text Box 321"/>
          <p:cNvSpPr txBox="1">
            <a:spLocks noChangeArrowheads="1"/>
          </p:cNvSpPr>
          <p:nvPr/>
        </p:nvSpPr>
        <p:spPr bwMode="auto">
          <a:xfrm>
            <a:off x="6130925" y="1892300"/>
            <a:ext cx="2938463" cy="460375"/>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sz="2400">
                <a:solidFill>
                  <a:srgbClr val="FFFFFF"/>
                </a:solidFill>
                <a:latin typeface="メイリオ" pitchFamily="50" charset="-128"/>
                <a:ea typeface="メイリオ" pitchFamily="50" charset="-128"/>
                <a:cs typeface="メイリオ" pitchFamily="50" charset="-128"/>
              </a:rPr>
              <a:t>平成</a:t>
            </a:r>
            <a:r>
              <a:rPr lang="en-US" altLang="ja-JP" sz="2400">
                <a:solidFill>
                  <a:srgbClr val="FFFFFF"/>
                </a:solidFill>
                <a:latin typeface="メイリオ" pitchFamily="50" charset="-128"/>
                <a:ea typeface="メイリオ" pitchFamily="50" charset="-128"/>
                <a:cs typeface="メイリオ" pitchFamily="50" charset="-128"/>
              </a:rPr>
              <a:t>25</a:t>
            </a:r>
            <a:r>
              <a:rPr lang="ja-JP" altLang="en-US" sz="2400">
                <a:solidFill>
                  <a:srgbClr val="FFFFFF"/>
                </a:solidFill>
                <a:latin typeface="メイリオ" pitchFamily="50" charset="-128"/>
                <a:ea typeface="メイリオ" pitchFamily="50" charset="-128"/>
                <a:cs typeface="メイリオ" pitchFamily="50" charset="-128"/>
              </a:rPr>
              <a:t>年度</a:t>
            </a:r>
          </a:p>
        </p:txBody>
      </p:sp>
      <p:sp>
        <p:nvSpPr>
          <p:cNvPr id="17550" name="テキスト ボックス 15"/>
          <p:cNvSpPr txBox="1">
            <a:spLocks noChangeArrowheads="1"/>
          </p:cNvSpPr>
          <p:nvPr/>
        </p:nvSpPr>
        <p:spPr bwMode="auto">
          <a:xfrm>
            <a:off x="1123950" y="1211263"/>
            <a:ext cx="7113588" cy="461962"/>
          </a:xfrm>
          <a:prstGeom prst="rect">
            <a:avLst/>
          </a:prstGeom>
          <a:noFill/>
          <a:ln w="9525">
            <a:noFill/>
            <a:miter lim="800000"/>
            <a:headEnd/>
            <a:tailEnd/>
          </a:ln>
        </p:spPr>
        <p:txBody>
          <a:bodyPr wrap="none">
            <a:spAutoFit/>
          </a:bodyPr>
          <a:lstStyle/>
          <a:p>
            <a:r>
              <a:rPr lang="ja-JP" altLang="en-US" sz="2400" u="sng">
                <a:latin typeface="Calibri" pitchFamily="34" charset="0"/>
              </a:rPr>
              <a:t>静岡県は、</a:t>
            </a:r>
            <a:r>
              <a:rPr lang="en-US" altLang="ja-JP" sz="2400" u="sng">
                <a:latin typeface="Calibri" pitchFamily="34" charset="0"/>
              </a:rPr>
              <a:t>H22</a:t>
            </a:r>
            <a:r>
              <a:rPr lang="ja-JP" altLang="en-US" sz="2400" u="sng">
                <a:latin typeface="Calibri" pitchFamily="34" charset="0"/>
              </a:rPr>
              <a:t>～</a:t>
            </a:r>
            <a:r>
              <a:rPr lang="en-US" altLang="ja-JP" sz="2400" u="sng">
                <a:latin typeface="Calibri" pitchFamily="34" charset="0"/>
              </a:rPr>
              <a:t>H25</a:t>
            </a:r>
            <a:r>
              <a:rPr lang="ja-JP" altLang="en-US" sz="2400" u="sng">
                <a:latin typeface="Calibri" pitchFamily="34" charset="0"/>
              </a:rPr>
              <a:t>にかけて、４年連続メタボ最少県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特定健診受診率の推移</a:t>
            </a:r>
            <a:endPar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Group 172"/>
          <p:cNvGraphicFramePr>
            <a:graphicFrameLocks noGrp="1"/>
          </p:cNvGraphicFramePr>
          <p:nvPr/>
        </p:nvGraphicFramePr>
        <p:xfrm>
          <a:off x="4011613" y="3024188"/>
          <a:ext cx="1970087" cy="2400300"/>
        </p:xfrm>
        <a:graphic>
          <a:graphicData uri="http://schemas.openxmlformats.org/drawingml/2006/table">
            <a:tbl>
              <a:tblPr/>
              <a:tblGrid>
                <a:gridCol w="334963"/>
                <a:gridCol w="831850"/>
                <a:gridCol w="803275"/>
              </a:tblGrid>
              <a:tr h="3587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受診率</a:t>
                      </a:r>
                      <a:endPar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0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山形県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53.6%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宮城県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l"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47.4%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409575">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6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45.6%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9" name="AutoShape 319"/>
          <p:cNvSpPr>
            <a:spLocks noChangeArrowheads="1"/>
          </p:cNvSpPr>
          <p:nvPr/>
        </p:nvSpPr>
        <p:spPr bwMode="auto">
          <a:xfrm>
            <a:off x="6016625" y="2641600"/>
            <a:ext cx="138113" cy="3236913"/>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sp>
        <p:nvSpPr>
          <p:cNvPr id="6" name="Text Box 321"/>
          <p:cNvSpPr txBox="1">
            <a:spLocks noChangeArrowheads="1"/>
          </p:cNvSpPr>
          <p:nvPr/>
        </p:nvSpPr>
        <p:spPr bwMode="auto">
          <a:xfrm>
            <a:off x="4002088" y="2619375"/>
            <a:ext cx="1951037" cy="368300"/>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24</a:t>
            </a:r>
            <a:r>
              <a:rPr lang="ja-JP" altLang="en-US" dirty="0">
                <a:solidFill>
                  <a:srgbClr val="FFFFFF"/>
                </a:solidFill>
                <a:latin typeface="メイリオ" pitchFamily="50" charset="-128"/>
                <a:ea typeface="メイリオ" pitchFamily="50" charset="-128"/>
                <a:cs typeface="メイリオ" pitchFamily="50" charset="-128"/>
              </a:rPr>
              <a:t>年度</a:t>
            </a:r>
          </a:p>
        </p:txBody>
      </p:sp>
      <p:sp>
        <p:nvSpPr>
          <p:cNvPr id="22561" name="Text Box 322"/>
          <p:cNvSpPr txBox="1">
            <a:spLocks noChangeArrowheads="1"/>
          </p:cNvSpPr>
          <p:nvPr/>
        </p:nvSpPr>
        <p:spPr bwMode="auto">
          <a:xfrm>
            <a:off x="539750" y="6237288"/>
            <a:ext cx="8208963" cy="369887"/>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メイリオ" pitchFamily="50" charset="-128"/>
                <a:ea typeface="メイリオ" pitchFamily="50" charset="-128"/>
                <a:cs typeface="メイリオ" pitchFamily="50" charset="-128"/>
              </a:rPr>
              <a:t>※ H28.1.8</a:t>
            </a:r>
            <a:r>
              <a:rPr lang="ja-JP" altLang="en-US">
                <a:solidFill>
                  <a:srgbClr val="000000"/>
                </a:solidFill>
                <a:latin typeface="メイリオ" pitchFamily="50" charset="-128"/>
                <a:ea typeface="メイリオ" pitchFamily="50" charset="-128"/>
                <a:cs typeface="メイリオ" pitchFamily="50" charset="-128"/>
              </a:rPr>
              <a:t> 厚生労働省医療費適正化推進室公表データ</a:t>
            </a:r>
            <a:endParaRPr lang="en-US" altLang="ja-JP">
              <a:solidFill>
                <a:srgbClr val="000000"/>
              </a:solidFill>
              <a:latin typeface="メイリオ" pitchFamily="50" charset="-128"/>
              <a:ea typeface="メイリオ" pitchFamily="50" charset="-128"/>
              <a:cs typeface="メイリオ" pitchFamily="50" charset="-128"/>
            </a:endParaRPr>
          </a:p>
        </p:txBody>
      </p:sp>
      <p:graphicFrame>
        <p:nvGraphicFramePr>
          <p:cNvPr id="8" name="Group 249"/>
          <p:cNvGraphicFramePr>
            <a:graphicFrameLocks noGrp="1"/>
          </p:cNvGraphicFramePr>
          <p:nvPr/>
        </p:nvGraphicFramePr>
        <p:xfrm>
          <a:off x="2005013" y="3052763"/>
          <a:ext cx="1819275" cy="2060575"/>
        </p:xfrm>
        <a:graphic>
          <a:graphicData uri="http://schemas.openxmlformats.org/drawingml/2006/table">
            <a:tbl>
              <a:tblPr/>
              <a:tblGrid>
                <a:gridCol w="404728"/>
                <a:gridCol w="712309"/>
                <a:gridCol w="701516"/>
              </a:tblGrid>
              <a:tr h="465138">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受診率</a:t>
                      </a:r>
                      <a:endParaRPr kumimoji="1" lang="en-US" altLang="ja-JP" sz="1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30797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61.6%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山形県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52.3%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宮城県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50.3%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45.6%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11150">
                <a:tc gridSpan="2">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4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321"/>
          <p:cNvSpPr txBox="1">
            <a:spLocks noChangeArrowheads="1"/>
          </p:cNvSpPr>
          <p:nvPr/>
        </p:nvSpPr>
        <p:spPr bwMode="auto">
          <a:xfrm>
            <a:off x="2090738" y="2649538"/>
            <a:ext cx="1716087" cy="368300"/>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23</a:t>
            </a:r>
            <a:r>
              <a:rPr lang="ja-JP" altLang="en-US" dirty="0">
                <a:solidFill>
                  <a:srgbClr val="FFFFFF"/>
                </a:solidFill>
                <a:latin typeface="メイリオ" pitchFamily="50" charset="-128"/>
                <a:ea typeface="メイリオ" pitchFamily="50" charset="-128"/>
                <a:cs typeface="メイリオ" pitchFamily="50" charset="-128"/>
              </a:rPr>
              <a:t>年度</a:t>
            </a:r>
          </a:p>
        </p:txBody>
      </p:sp>
      <p:graphicFrame>
        <p:nvGraphicFramePr>
          <p:cNvPr id="10" name="Group 251"/>
          <p:cNvGraphicFramePr>
            <a:graphicFrameLocks noGrp="1"/>
          </p:cNvGraphicFramePr>
          <p:nvPr/>
        </p:nvGraphicFramePr>
        <p:xfrm>
          <a:off x="44450" y="3074988"/>
          <a:ext cx="1800225" cy="2005012"/>
        </p:xfrm>
        <a:graphic>
          <a:graphicData uri="http://schemas.openxmlformats.org/drawingml/2006/table">
            <a:tbl>
              <a:tblPr/>
              <a:tblGrid>
                <a:gridCol w="346996"/>
                <a:gridCol w="719137"/>
                <a:gridCol w="733425"/>
              </a:tblGrid>
              <a:tr h="435596">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受診率</a:t>
                      </a:r>
                      <a:endParaRPr kumimoji="1" lang="en-US" altLang="ja-JP"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309884">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60.2%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73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山形県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50.2%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730">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1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宮城県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49.9%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689">
                <a:tc>
                  <a:txBody>
                    <a:bodyPr/>
                    <a:lstStyle/>
                    <a:p>
                      <a:pPr marL="342900" marR="0" lvl="0" indent="-342900" algn="l"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en-US" altLang="ja-JP" sz="1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14</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43.6%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286576">
                <a:tc gridSpan="2">
                  <a:txBody>
                    <a:bodyPr/>
                    <a:lstStyle/>
                    <a:p>
                      <a:pPr marL="342900" marR="0" lvl="0" indent="-342900" algn="ctr" defTabSz="914400" rtl="0" eaLnBrk="1" fontAlgn="base" latinLnBrk="0" hangingPunct="1">
                        <a:lnSpc>
                          <a:spcPct val="90000"/>
                        </a:lnSpc>
                        <a:spcBef>
                          <a:spcPts val="1000"/>
                        </a:spcBef>
                        <a:spcAft>
                          <a:spcPct val="0"/>
                        </a:spcAft>
                        <a:buClr>
                          <a:schemeClr val="accent1"/>
                        </a:buClr>
                        <a:buSzPct val="65000"/>
                        <a:buFont typeface="Wingdings" pitchFamily="2" charset="2"/>
                        <a:buNone/>
                        <a:tabLst/>
                      </a:pPr>
                      <a:r>
                        <a:rPr kumimoji="1" lang="ja-JP" altLang="en-US" sz="12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42.6%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Text Box 321"/>
          <p:cNvSpPr txBox="1">
            <a:spLocks noChangeArrowheads="1"/>
          </p:cNvSpPr>
          <p:nvPr/>
        </p:nvSpPr>
        <p:spPr bwMode="auto">
          <a:xfrm>
            <a:off x="188913" y="2657475"/>
            <a:ext cx="1643062" cy="368300"/>
          </a:xfrm>
          <a:prstGeom prst="rect">
            <a:avLst/>
          </a:prstGeom>
          <a:solidFill>
            <a:schemeClr val="accent3">
              <a:lumMod val="50000"/>
            </a:schemeClr>
          </a:solidFill>
          <a:ln w="9525" algn="ctr">
            <a:noFill/>
            <a:miter lim="800000"/>
            <a:headEnd/>
            <a:tailEnd/>
          </a:ln>
        </p:spPr>
        <p:txBody>
          <a:bodyPr anchor="ctr">
            <a:spAutoFit/>
          </a:bodyPr>
          <a:lstStyle/>
          <a:p>
            <a:pPr algn="ctr" fontAlgn="auto">
              <a:spcBef>
                <a:spcPct val="50000"/>
              </a:spcBef>
              <a:spcAft>
                <a:spcPts val="0"/>
              </a:spcAft>
              <a:defRPr/>
            </a:pPr>
            <a:r>
              <a:rPr lang="ja-JP" altLang="en-US" dirty="0">
                <a:solidFill>
                  <a:srgbClr val="FFFFFF"/>
                </a:solidFill>
                <a:latin typeface="メイリオ" pitchFamily="50" charset="-128"/>
                <a:ea typeface="メイリオ" pitchFamily="50" charset="-128"/>
                <a:cs typeface="メイリオ" pitchFamily="50" charset="-128"/>
              </a:rPr>
              <a:t>平成</a:t>
            </a:r>
            <a:r>
              <a:rPr lang="en-US" altLang="ja-JP" dirty="0">
                <a:solidFill>
                  <a:srgbClr val="FFFFFF"/>
                </a:solidFill>
                <a:latin typeface="メイリオ" pitchFamily="50" charset="-128"/>
                <a:ea typeface="メイリオ" pitchFamily="50" charset="-128"/>
                <a:cs typeface="メイリオ" pitchFamily="50" charset="-128"/>
              </a:rPr>
              <a:t>22</a:t>
            </a:r>
            <a:r>
              <a:rPr lang="ja-JP" altLang="en-US" dirty="0">
                <a:solidFill>
                  <a:srgbClr val="FFFFFF"/>
                </a:solidFill>
                <a:latin typeface="メイリオ" pitchFamily="50" charset="-128"/>
                <a:ea typeface="メイリオ" pitchFamily="50" charset="-128"/>
                <a:cs typeface="メイリオ" pitchFamily="50" charset="-128"/>
              </a:rPr>
              <a:t>年度</a:t>
            </a:r>
          </a:p>
        </p:txBody>
      </p:sp>
      <p:sp>
        <p:nvSpPr>
          <p:cNvPr id="22622" name="AutoShape 319"/>
          <p:cNvSpPr>
            <a:spLocks noChangeArrowheads="1"/>
          </p:cNvSpPr>
          <p:nvPr/>
        </p:nvSpPr>
        <p:spPr bwMode="auto">
          <a:xfrm>
            <a:off x="3819525" y="3246438"/>
            <a:ext cx="144463" cy="1919287"/>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sp>
        <p:nvSpPr>
          <p:cNvPr id="22623" name="AutoShape 319"/>
          <p:cNvSpPr>
            <a:spLocks noChangeArrowheads="1"/>
          </p:cNvSpPr>
          <p:nvPr/>
        </p:nvSpPr>
        <p:spPr bwMode="auto">
          <a:xfrm>
            <a:off x="1884363" y="3246438"/>
            <a:ext cx="125412" cy="1885950"/>
          </a:xfrm>
          <a:prstGeom prst="rightArrow">
            <a:avLst>
              <a:gd name="adj1" fmla="val 53778"/>
              <a:gd name="adj2" fmla="val 100000"/>
            </a:avLst>
          </a:prstGeom>
          <a:gradFill rotWithShape="1">
            <a:gsLst>
              <a:gs pos="0">
                <a:srgbClr val="FFCC66"/>
              </a:gs>
              <a:gs pos="100000">
                <a:srgbClr val="FF6600"/>
              </a:gs>
            </a:gsLst>
            <a:lin ang="0" scaled="1"/>
          </a:gradFill>
          <a:ln w="9525">
            <a:noFill/>
            <a:miter lim="800000"/>
            <a:headEnd/>
            <a:tailEnd/>
          </a:ln>
        </p:spPr>
        <p:txBody>
          <a:bodyPr rot="10800000" wrap="none" anchor="ctr"/>
          <a:lstStyle/>
          <a:p>
            <a:pPr algn="ctr"/>
            <a:endParaRPr lang="ja-JP" altLang="en-US">
              <a:solidFill>
                <a:srgbClr val="000000"/>
              </a:solidFill>
              <a:latin typeface="Calibri" pitchFamily="34" charset="0"/>
            </a:endParaRPr>
          </a:p>
        </p:txBody>
      </p:sp>
      <p:graphicFrame>
        <p:nvGraphicFramePr>
          <p:cNvPr id="14" name="Group 214"/>
          <p:cNvGraphicFramePr>
            <a:graphicFrameLocks noGrp="1"/>
          </p:cNvGraphicFramePr>
          <p:nvPr/>
        </p:nvGraphicFramePr>
        <p:xfrm>
          <a:off x="6175375" y="2641600"/>
          <a:ext cx="2895600" cy="2984500"/>
        </p:xfrm>
        <a:graphic>
          <a:graphicData uri="http://schemas.openxmlformats.org/drawingml/2006/table">
            <a:tbl>
              <a:tblPr/>
              <a:tblGrid>
                <a:gridCol w="431902"/>
                <a:gridCol w="1282457"/>
                <a:gridCol w="1181243"/>
              </a:tblGrid>
              <a:tr h="64135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都道府県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受診率</a:t>
                      </a:r>
                      <a:endParaRPr kumimoji="1" lang="en-US" altLang="ja-JP"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651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山形県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54.8%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900" b="0" i="0" u="none" strike="noStrike" cap="none" normalizeH="0" baseline="0" smtClean="0">
                          <a:ln>
                            <a:noFill/>
                          </a:ln>
                          <a:solidFill>
                            <a:schemeClr val="tx1"/>
                          </a:solidFill>
                          <a:effectLst/>
                          <a:latin typeface="メイリオ" pitchFamily="50" charset="-128"/>
                          <a:ea typeface="メイリオ" pitchFamily="50" charset="-128"/>
                          <a:cs typeface="メイリオ"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宮城県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54.5%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1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l"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r" fontAlgn="ct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49.3%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463551">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全　　国</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r" fontAlgn="ct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47.1%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Text Box 321"/>
          <p:cNvSpPr txBox="1">
            <a:spLocks noChangeArrowheads="1"/>
          </p:cNvSpPr>
          <p:nvPr/>
        </p:nvSpPr>
        <p:spPr bwMode="auto">
          <a:xfrm>
            <a:off x="6130925" y="2143125"/>
            <a:ext cx="2938463" cy="460375"/>
          </a:xfrm>
          <a:prstGeom prst="rect">
            <a:avLst/>
          </a:prstGeom>
          <a:solidFill>
            <a:schemeClr val="accent3">
              <a:lumMod val="50000"/>
            </a:schemeClr>
          </a:solidFill>
          <a:ln w="9525" algn="ctr">
            <a:noFill/>
            <a:miter lim="800000"/>
            <a:headEnd/>
            <a:tailEnd/>
          </a:ln>
        </p:spPr>
        <p:txBody>
          <a:bodyPr>
            <a:spAutoFit/>
          </a:bodyPr>
          <a:lstStyle/>
          <a:p>
            <a:pPr algn="ctr" fontAlgn="auto">
              <a:spcBef>
                <a:spcPct val="50000"/>
              </a:spcBef>
              <a:spcAft>
                <a:spcPts val="0"/>
              </a:spcAft>
              <a:defRPr/>
            </a:pPr>
            <a:r>
              <a:rPr lang="ja-JP" altLang="en-US" sz="2400">
                <a:solidFill>
                  <a:srgbClr val="FFFFFF"/>
                </a:solidFill>
                <a:latin typeface="メイリオ" pitchFamily="50" charset="-128"/>
                <a:ea typeface="メイリオ" pitchFamily="50" charset="-128"/>
                <a:cs typeface="メイリオ" pitchFamily="50" charset="-128"/>
              </a:rPr>
              <a:t>平成</a:t>
            </a:r>
            <a:r>
              <a:rPr lang="en-US" altLang="ja-JP" sz="2400">
                <a:solidFill>
                  <a:srgbClr val="FFFFFF"/>
                </a:solidFill>
                <a:latin typeface="メイリオ" pitchFamily="50" charset="-128"/>
                <a:ea typeface="メイリオ" pitchFamily="50" charset="-128"/>
                <a:cs typeface="メイリオ" pitchFamily="50" charset="-128"/>
              </a:rPr>
              <a:t>25</a:t>
            </a:r>
            <a:r>
              <a:rPr lang="ja-JP" altLang="en-US" sz="2400">
                <a:solidFill>
                  <a:srgbClr val="FFFFFF"/>
                </a:solidFill>
                <a:latin typeface="メイリオ" pitchFamily="50" charset="-128"/>
                <a:ea typeface="メイリオ" pitchFamily="50" charset="-128"/>
                <a:cs typeface="メイリオ" pitchFamily="50" charset="-128"/>
              </a:rPr>
              <a:t>年度</a:t>
            </a:r>
          </a:p>
        </p:txBody>
      </p:sp>
      <p:sp>
        <p:nvSpPr>
          <p:cNvPr id="22654" name="テキスト ボックス 15"/>
          <p:cNvSpPr txBox="1">
            <a:spLocks noChangeArrowheads="1"/>
          </p:cNvSpPr>
          <p:nvPr/>
        </p:nvSpPr>
        <p:spPr bwMode="auto">
          <a:xfrm>
            <a:off x="1123950" y="1211263"/>
            <a:ext cx="6791325" cy="461962"/>
          </a:xfrm>
          <a:prstGeom prst="rect">
            <a:avLst/>
          </a:prstGeom>
          <a:noFill/>
          <a:ln w="9525">
            <a:noFill/>
            <a:miter lim="800000"/>
            <a:headEnd/>
            <a:tailEnd/>
          </a:ln>
        </p:spPr>
        <p:txBody>
          <a:bodyPr wrap="none">
            <a:spAutoFit/>
          </a:bodyPr>
          <a:lstStyle/>
          <a:p>
            <a:r>
              <a:rPr lang="ja-JP" altLang="en-US" sz="2400" u="sng">
                <a:latin typeface="Calibri" pitchFamily="34" charset="0"/>
              </a:rPr>
              <a:t>静岡県は、全国平均より高いが、上位とは差がある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3" name="Object 7"/>
          <p:cNvGraphicFramePr>
            <a:graphicFrameLocks/>
          </p:cNvGraphicFramePr>
          <p:nvPr/>
        </p:nvGraphicFramePr>
        <p:xfrm>
          <a:off x="123825" y="1984375"/>
          <a:ext cx="8678863" cy="4292600"/>
        </p:xfrm>
        <a:graphic>
          <a:graphicData uri="http://schemas.openxmlformats.org/presentationml/2006/ole">
            <p:oleObj spid="_x0000_s19463" r:id="rId4" imgW="8681456" imgH="4291956" progId="Excel.Chart.8">
              <p:embed/>
            </p:oleObj>
          </a:graphicData>
        </a:graphic>
      </p:graphicFrame>
      <p:sp>
        <p:nvSpPr>
          <p:cNvPr id="19464" name="Text Box 322"/>
          <p:cNvSpPr txBox="1">
            <a:spLocks noChangeArrowheads="1"/>
          </p:cNvSpPr>
          <p:nvPr/>
        </p:nvSpPr>
        <p:spPr bwMode="auto">
          <a:xfrm>
            <a:off x="555625" y="6346825"/>
            <a:ext cx="8032750" cy="369888"/>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メイリオ" pitchFamily="50" charset="-128"/>
                <a:ea typeface="メイリオ" pitchFamily="50" charset="-128"/>
                <a:cs typeface="メイリオ" pitchFamily="50" charset="-128"/>
              </a:rPr>
              <a:t>※ H28.1</a:t>
            </a:r>
            <a:r>
              <a:rPr lang="ja-JP" altLang="en-US">
                <a:solidFill>
                  <a:srgbClr val="000000"/>
                </a:solidFill>
                <a:latin typeface="メイリオ" pitchFamily="50" charset="-128"/>
                <a:ea typeface="メイリオ" pitchFamily="50" charset="-128"/>
                <a:cs typeface="メイリオ" pitchFamily="50" charset="-128"/>
              </a:rPr>
              <a:t> 厚生労働省医療費適正化推進室公表データと</a:t>
            </a:r>
            <a:r>
              <a:rPr lang="en-US" altLang="ja-JP">
                <a:solidFill>
                  <a:srgbClr val="000000"/>
                </a:solidFill>
                <a:latin typeface="メイリオ" pitchFamily="50" charset="-128"/>
                <a:ea typeface="メイリオ" pitchFamily="50" charset="-128"/>
                <a:cs typeface="メイリオ" pitchFamily="50" charset="-128"/>
              </a:rPr>
              <a:t>H25.10</a:t>
            </a:r>
            <a:r>
              <a:rPr lang="ja-JP" altLang="en-US">
                <a:solidFill>
                  <a:srgbClr val="000000"/>
                </a:solidFill>
                <a:latin typeface="メイリオ" pitchFamily="50" charset="-128"/>
                <a:ea typeface="メイリオ" pitchFamily="50" charset="-128"/>
                <a:cs typeface="メイリオ" pitchFamily="50" charset="-128"/>
              </a:rPr>
              <a:t>人口から推計</a:t>
            </a:r>
            <a:endParaRPr lang="en-US" altLang="ja-JP">
              <a:solidFill>
                <a:srgbClr val="000000"/>
              </a:solidFill>
              <a:latin typeface="メイリオ" pitchFamily="50" charset="-128"/>
              <a:ea typeface="メイリオ" pitchFamily="50" charset="-128"/>
              <a:cs typeface="メイリオ" pitchFamily="50" charset="-128"/>
            </a:endParaRPr>
          </a:p>
        </p:txBody>
      </p:sp>
      <p:sp>
        <p:nvSpPr>
          <p:cNvPr id="7" name="角丸四角形 6"/>
          <p:cNvSpPr/>
          <p:nvPr/>
        </p:nvSpPr>
        <p:spPr>
          <a:xfrm>
            <a:off x="2919413" y="2525713"/>
            <a:ext cx="1476375" cy="1109662"/>
          </a:xfrm>
          <a:prstGeom prst="roundRect">
            <a:avLst/>
          </a:prstGeom>
          <a:noFill/>
          <a:ln>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角丸四角形 8"/>
          <p:cNvSpPr/>
          <p:nvPr/>
        </p:nvSpPr>
        <p:spPr>
          <a:xfrm>
            <a:off x="4914900" y="2492375"/>
            <a:ext cx="3729038" cy="1143000"/>
          </a:xfrm>
          <a:prstGeom prst="roundRect">
            <a:avLst/>
          </a:prstGeom>
          <a:noFill/>
          <a:ln>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角丸四角形吹き出し 9"/>
          <p:cNvSpPr/>
          <p:nvPr/>
        </p:nvSpPr>
        <p:spPr>
          <a:xfrm>
            <a:off x="3262313" y="1535113"/>
            <a:ext cx="3087687" cy="869950"/>
          </a:xfrm>
          <a:prstGeom prst="wedgeRoundRectCallout">
            <a:avLst>
              <a:gd name="adj1" fmla="val -30434"/>
              <a:gd name="adj2" fmla="val 79635"/>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高齢者・被扶養者</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改善の余地あり</a:t>
            </a:r>
          </a:p>
        </p:txBody>
      </p:sp>
      <p:sp>
        <p:nvSpPr>
          <p:cNvPr id="1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年度特定健診受診率</a:t>
            </a:r>
            <a:endPar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469" name="テキスト ボックス 12"/>
          <p:cNvSpPr txBox="1">
            <a:spLocks noChangeArrowheads="1"/>
          </p:cNvSpPr>
          <p:nvPr/>
        </p:nvSpPr>
        <p:spPr bwMode="auto">
          <a:xfrm>
            <a:off x="2203450" y="1014413"/>
            <a:ext cx="5205413" cy="460375"/>
          </a:xfrm>
          <a:prstGeom prst="rect">
            <a:avLst/>
          </a:prstGeom>
          <a:noFill/>
          <a:ln w="9525">
            <a:noFill/>
            <a:miter lim="800000"/>
            <a:headEnd/>
            <a:tailEnd/>
          </a:ln>
        </p:spPr>
        <p:txBody>
          <a:bodyPr wrap="none">
            <a:spAutoFit/>
          </a:bodyPr>
          <a:lstStyle/>
          <a:p>
            <a:r>
              <a:rPr lang="ja-JP" altLang="en-US" sz="2400" u="sng">
                <a:latin typeface="Calibri" pitchFamily="34" charset="0"/>
              </a:rPr>
              <a:t>静岡県の特定健診受診率は全国</a:t>
            </a:r>
            <a:r>
              <a:rPr lang="en-US" altLang="ja-JP" sz="2400" u="sng">
                <a:latin typeface="Calibri" pitchFamily="34" charset="0"/>
              </a:rPr>
              <a:t>11</a:t>
            </a:r>
            <a:r>
              <a:rPr lang="ja-JP" altLang="en-US" sz="2400" u="sng">
                <a:latin typeface="Calibri" pitchFamily="34" charset="0"/>
              </a:rPr>
              <a:t>位</a:t>
            </a:r>
          </a:p>
        </p:txBody>
      </p:sp>
      <p:sp>
        <p:nvSpPr>
          <p:cNvPr id="19470" name="テキスト ボックス 1"/>
          <p:cNvSpPr txBox="1">
            <a:spLocks noChangeArrowheads="1"/>
          </p:cNvSpPr>
          <p:nvPr/>
        </p:nvSpPr>
        <p:spPr bwMode="auto">
          <a:xfrm>
            <a:off x="2273300" y="1851025"/>
            <a:ext cx="646113" cy="369888"/>
          </a:xfrm>
          <a:prstGeom prst="rect">
            <a:avLst/>
          </a:prstGeom>
          <a:noFill/>
          <a:ln w="9525">
            <a:noFill/>
            <a:miter lim="800000"/>
            <a:headEnd/>
            <a:tailEnd/>
          </a:ln>
        </p:spPr>
        <p:txBody>
          <a:bodyPr wrap="none">
            <a:spAutoFit/>
          </a:bodyPr>
          <a:lstStyle/>
          <a:p>
            <a:r>
              <a:rPr lang="ja-JP" altLang="en-US">
                <a:latin typeface="Calibri" pitchFamily="34" charset="0"/>
              </a:rPr>
              <a:t>男性</a:t>
            </a:r>
          </a:p>
        </p:txBody>
      </p:sp>
      <p:sp>
        <p:nvSpPr>
          <p:cNvPr id="19471" name="テキスト ボックス 13"/>
          <p:cNvSpPr txBox="1">
            <a:spLocks noChangeArrowheads="1"/>
          </p:cNvSpPr>
          <p:nvPr/>
        </p:nvSpPr>
        <p:spPr bwMode="auto">
          <a:xfrm>
            <a:off x="6396038" y="1858963"/>
            <a:ext cx="646112" cy="369887"/>
          </a:xfrm>
          <a:prstGeom prst="rect">
            <a:avLst/>
          </a:prstGeom>
          <a:noFill/>
          <a:ln w="9525">
            <a:noFill/>
            <a:miter lim="800000"/>
            <a:headEnd/>
            <a:tailEnd/>
          </a:ln>
        </p:spPr>
        <p:txBody>
          <a:bodyPr wrap="none">
            <a:spAutoFit/>
          </a:bodyPr>
          <a:lstStyle/>
          <a:p>
            <a:r>
              <a:rPr lang="ja-JP" altLang="en-US">
                <a:latin typeface="Calibri" pitchFamily="34" charset="0"/>
              </a:rPr>
              <a:t>女性</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754063" y="1295400"/>
            <a:ext cx="7916862" cy="5153025"/>
          </a:xfrm>
        </p:spPr>
        <p:txBody>
          <a:bodyPr/>
          <a:lstStyle/>
          <a:p>
            <a:pPr eaLnBrk="1" hangingPunct="1"/>
            <a:r>
              <a:rPr lang="ja-JP" altLang="en-US" smtClean="0">
                <a:latin typeface="メイリオ" pitchFamily="50" charset="-128"/>
                <a:ea typeface="メイリオ" pitchFamily="50" charset="-128"/>
                <a:cs typeface="メイリオ" pitchFamily="50" charset="-128"/>
              </a:rPr>
              <a:t>県では、平成</a:t>
            </a:r>
            <a:r>
              <a:rPr lang="en-US" altLang="ja-JP" smtClean="0">
                <a:latin typeface="メイリオ" pitchFamily="50" charset="-128"/>
                <a:ea typeface="メイリオ" pitchFamily="50" charset="-128"/>
                <a:cs typeface="メイリオ" pitchFamily="50" charset="-128"/>
              </a:rPr>
              <a:t>20</a:t>
            </a:r>
            <a:r>
              <a:rPr lang="ja-JP" altLang="en-US" smtClean="0">
                <a:latin typeface="メイリオ" pitchFamily="50" charset="-128"/>
                <a:ea typeface="メイリオ" pitchFamily="50" charset="-128"/>
                <a:cs typeface="メイリオ" pitchFamily="50" charset="-128"/>
              </a:rPr>
              <a:t>年度の特定健診データから、</a:t>
            </a:r>
            <a:r>
              <a:rPr lang="en-US" altLang="ja-JP" smtClean="0">
                <a:latin typeface="メイリオ" pitchFamily="50" charset="-128"/>
                <a:ea typeface="メイリオ" pitchFamily="50" charset="-128"/>
                <a:cs typeface="メイリオ" pitchFamily="50" charset="-128"/>
              </a:rPr>
              <a:t/>
            </a:r>
            <a:br>
              <a:rPr lang="en-US" altLang="ja-JP" smtClean="0">
                <a:latin typeface="メイリオ" pitchFamily="50" charset="-128"/>
                <a:ea typeface="メイリオ" pitchFamily="50" charset="-128"/>
                <a:cs typeface="メイリオ" pitchFamily="50" charset="-128"/>
              </a:rPr>
            </a:br>
            <a:r>
              <a:rPr lang="ja-JP" altLang="en-US" smtClean="0">
                <a:latin typeface="メイリオ" pitchFamily="50" charset="-128"/>
                <a:ea typeface="メイリオ" pitchFamily="50" charset="-128"/>
                <a:cs typeface="メイリオ" pitchFamily="50" charset="-128"/>
              </a:rPr>
              <a:t>全国に先駆けて県下市町別に分析・地図化、</a:t>
            </a:r>
            <a:r>
              <a:rPr lang="en-US" altLang="ja-JP" smtClean="0">
                <a:latin typeface="メイリオ" pitchFamily="50" charset="-128"/>
                <a:ea typeface="メイリオ" pitchFamily="50" charset="-128"/>
                <a:cs typeface="メイリオ" pitchFamily="50" charset="-128"/>
              </a:rPr>
              <a:t/>
            </a:r>
            <a:br>
              <a:rPr lang="en-US" altLang="ja-JP" smtClean="0">
                <a:latin typeface="メイリオ" pitchFamily="50" charset="-128"/>
                <a:ea typeface="メイリオ" pitchFamily="50" charset="-128"/>
                <a:cs typeface="メイリオ" pitchFamily="50" charset="-128"/>
              </a:rPr>
            </a:br>
            <a:r>
              <a:rPr lang="ja-JP" altLang="en-US" smtClean="0">
                <a:latin typeface="メイリオ" pitchFamily="50" charset="-128"/>
                <a:ea typeface="メイリオ" pitchFamily="50" charset="-128"/>
                <a:cs typeface="メイリオ" pitchFamily="50" charset="-128"/>
              </a:rPr>
              <a:t>健康課題の「見える化」に取り組んでいる。</a:t>
            </a:r>
          </a:p>
          <a:p>
            <a:pPr marL="741363" lvl="1" indent="-284163" eaLnBrk="1" hangingPunct="1"/>
            <a:endParaRPr lang="en-US" altLang="ja-JP" smtClean="0">
              <a:latin typeface="メイリオ" pitchFamily="50" charset="-128"/>
              <a:ea typeface="メイリオ" pitchFamily="50" charset="-128"/>
              <a:cs typeface="メイリオ" pitchFamily="50" charset="-128"/>
            </a:endParaRPr>
          </a:p>
          <a:p>
            <a:pPr marL="741363" lvl="1" indent="-284163" eaLnBrk="1" hangingPunct="1"/>
            <a:r>
              <a:rPr lang="ja-JP" altLang="en-US" smtClean="0">
                <a:latin typeface="メイリオ" pitchFamily="50" charset="-128"/>
                <a:ea typeface="メイリオ" pitchFamily="50" charset="-128"/>
                <a:cs typeface="メイリオ" pitchFamily="50" charset="-128"/>
              </a:rPr>
              <a:t>平成</a:t>
            </a:r>
            <a:r>
              <a:rPr lang="en-US" altLang="ja-JP" smtClean="0">
                <a:latin typeface="メイリオ" pitchFamily="50" charset="-128"/>
                <a:ea typeface="メイリオ" pitchFamily="50" charset="-128"/>
                <a:cs typeface="メイリオ" pitchFamily="50" charset="-128"/>
              </a:rPr>
              <a:t>22</a:t>
            </a:r>
            <a:r>
              <a:rPr lang="ja-JP" altLang="en-US" smtClean="0">
                <a:latin typeface="メイリオ" pitchFamily="50" charset="-128"/>
                <a:ea typeface="メイリオ" pitchFamily="50" charset="-128"/>
                <a:cs typeface="メイリオ" pitchFamily="50" charset="-128"/>
              </a:rPr>
              <a:t>年度　平成</a:t>
            </a:r>
            <a:r>
              <a:rPr lang="en-US" altLang="ja-JP" smtClean="0">
                <a:latin typeface="メイリオ" pitchFamily="50" charset="-128"/>
                <a:ea typeface="メイリオ" pitchFamily="50" charset="-128"/>
                <a:cs typeface="メイリオ" pitchFamily="50" charset="-128"/>
              </a:rPr>
              <a:t>20</a:t>
            </a:r>
            <a:r>
              <a:rPr lang="ja-JP" altLang="en-US" smtClean="0">
                <a:latin typeface="メイリオ" pitchFamily="50" charset="-128"/>
                <a:ea typeface="メイリオ" pitchFamily="50" charset="-128"/>
                <a:cs typeface="メイリオ" pitchFamily="50" charset="-128"/>
              </a:rPr>
              <a:t>年度データの分析</a:t>
            </a:r>
          </a:p>
          <a:p>
            <a:pPr marL="741363" lvl="1" indent="-284163" eaLnBrk="1" hangingPunct="1"/>
            <a:r>
              <a:rPr lang="ja-JP" altLang="en-US" smtClean="0">
                <a:latin typeface="メイリオ" pitchFamily="50" charset="-128"/>
                <a:ea typeface="メイリオ" pitchFamily="50" charset="-128"/>
                <a:cs typeface="メイリオ" pitchFamily="50" charset="-128"/>
              </a:rPr>
              <a:t>平成</a:t>
            </a:r>
            <a:r>
              <a:rPr lang="en-US" altLang="ja-JP" smtClean="0">
                <a:latin typeface="メイリオ" pitchFamily="50" charset="-128"/>
                <a:ea typeface="メイリオ" pitchFamily="50" charset="-128"/>
                <a:cs typeface="メイリオ" pitchFamily="50" charset="-128"/>
              </a:rPr>
              <a:t>23</a:t>
            </a:r>
            <a:r>
              <a:rPr lang="ja-JP" altLang="en-US" smtClean="0">
                <a:latin typeface="メイリオ" pitchFamily="50" charset="-128"/>
                <a:ea typeface="メイリオ" pitchFamily="50" charset="-128"/>
                <a:cs typeface="メイリオ" pitchFamily="50" charset="-128"/>
              </a:rPr>
              <a:t>年度　平成</a:t>
            </a:r>
            <a:r>
              <a:rPr lang="en-US" altLang="ja-JP" smtClean="0">
                <a:latin typeface="メイリオ" pitchFamily="50" charset="-128"/>
                <a:ea typeface="メイリオ" pitchFamily="50" charset="-128"/>
                <a:cs typeface="メイリオ" pitchFamily="50" charset="-128"/>
              </a:rPr>
              <a:t>21</a:t>
            </a:r>
            <a:r>
              <a:rPr lang="ja-JP" altLang="en-US" smtClean="0">
                <a:latin typeface="メイリオ" pitchFamily="50" charset="-128"/>
                <a:ea typeface="メイリオ" pitchFamily="50" charset="-128"/>
                <a:cs typeface="メイリオ" pitchFamily="50" charset="-128"/>
              </a:rPr>
              <a:t>年度データの分析</a:t>
            </a:r>
          </a:p>
          <a:p>
            <a:pPr marL="741363" lvl="1" indent="-284163" eaLnBrk="1" hangingPunct="1"/>
            <a:r>
              <a:rPr lang="ja-JP" altLang="en-US" smtClean="0">
                <a:latin typeface="メイリオ" pitchFamily="50" charset="-128"/>
                <a:ea typeface="メイリオ" pitchFamily="50" charset="-128"/>
                <a:cs typeface="メイリオ" pitchFamily="50" charset="-128"/>
              </a:rPr>
              <a:t>平成</a:t>
            </a:r>
            <a:r>
              <a:rPr lang="en-US" altLang="ja-JP" smtClean="0">
                <a:latin typeface="メイリオ" pitchFamily="50" charset="-128"/>
                <a:ea typeface="メイリオ" pitchFamily="50" charset="-128"/>
                <a:cs typeface="メイリオ" pitchFamily="50" charset="-128"/>
              </a:rPr>
              <a:t>24</a:t>
            </a:r>
            <a:r>
              <a:rPr lang="ja-JP" altLang="en-US" smtClean="0">
                <a:latin typeface="メイリオ" pitchFamily="50" charset="-128"/>
                <a:ea typeface="メイリオ" pitchFamily="50" charset="-128"/>
                <a:cs typeface="メイリオ" pitchFamily="50" charset="-128"/>
              </a:rPr>
              <a:t>年度　平成</a:t>
            </a:r>
            <a:r>
              <a:rPr lang="en-US" altLang="ja-JP" smtClean="0">
                <a:latin typeface="メイリオ" pitchFamily="50" charset="-128"/>
                <a:ea typeface="メイリオ" pitchFamily="50" charset="-128"/>
                <a:cs typeface="メイリオ" pitchFamily="50" charset="-128"/>
              </a:rPr>
              <a:t>22</a:t>
            </a:r>
            <a:r>
              <a:rPr lang="ja-JP" altLang="en-US" smtClean="0">
                <a:latin typeface="メイリオ" pitchFamily="50" charset="-128"/>
                <a:ea typeface="メイリオ" pitchFamily="50" charset="-128"/>
                <a:cs typeface="メイリオ" pitchFamily="50" charset="-128"/>
              </a:rPr>
              <a:t>年度データの分析</a:t>
            </a:r>
            <a:endParaRPr lang="en-US" altLang="ja-JP" smtClean="0">
              <a:latin typeface="メイリオ" pitchFamily="50" charset="-128"/>
              <a:ea typeface="メイリオ" pitchFamily="50" charset="-128"/>
              <a:cs typeface="メイリオ" pitchFamily="50" charset="-128"/>
            </a:endParaRPr>
          </a:p>
          <a:p>
            <a:pPr marL="741363" lvl="1" indent="-284163" eaLnBrk="1" hangingPunct="1">
              <a:buFont typeface="Arial" charset="0"/>
              <a:buNone/>
            </a:pPr>
            <a:r>
              <a:rPr lang="ja-JP" altLang="en-US" smtClean="0">
                <a:solidFill>
                  <a:srgbClr val="FF0066"/>
                </a:solidFill>
                <a:latin typeface="メイリオ" pitchFamily="50" charset="-128"/>
                <a:ea typeface="メイリオ" pitchFamily="50" charset="-128"/>
                <a:cs typeface="メイリオ" pitchFamily="50" charset="-128"/>
              </a:rPr>
              <a:t>　　　　　　　協会けんぽ静岡支部と協定締結</a:t>
            </a:r>
          </a:p>
          <a:p>
            <a:pPr marL="741363" lvl="1" indent="-284163" eaLnBrk="1" hangingPunct="1">
              <a:buFont typeface="Arial" charset="0"/>
              <a:buNone/>
            </a:pPr>
            <a:r>
              <a:rPr lang="ja-JP" altLang="en-US" smtClean="0">
                <a:latin typeface="メイリオ" pitchFamily="50" charset="-128"/>
                <a:ea typeface="メイリオ" pitchFamily="50" charset="-128"/>
                <a:cs typeface="メイリオ" pitchFamily="50" charset="-128"/>
              </a:rPr>
              <a:t>　　　　　　　平成</a:t>
            </a:r>
            <a:r>
              <a:rPr lang="en-US" altLang="ja-JP" smtClean="0">
                <a:latin typeface="メイリオ" pitchFamily="50" charset="-128"/>
                <a:ea typeface="メイリオ" pitchFamily="50" charset="-128"/>
                <a:cs typeface="メイリオ" pitchFamily="50" charset="-128"/>
              </a:rPr>
              <a:t>22</a:t>
            </a:r>
            <a:r>
              <a:rPr lang="ja-JP" altLang="en-US" smtClean="0">
                <a:latin typeface="メイリオ" pitchFamily="50" charset="-128"/>
                <a:ea typeface="メイリオ" pitchFamily="50" charset="-128"/>
                <a:cs typeface="メイリオ" pitchFamily="50" charset="-128"/>
              </a:rPr>
              <a:t>年度データの分析＜第２版＞</a:t>
            </a:r>
          </a:p>
          <a:p>
            <a:pPr marL="741363" lvl="1" indent="-284163" eaLnBrk="1" hangingPunct="1"/>
            <a:r>
              <a:rPr lang="ja-JP" altLang="en-US" smtClean="0">
                <a:latin typeface="メイリオ" pitchFamily="50" charset="-128"/>
                <a:ea typeface="メイリオ" pitchFamily="50" charset="-128"/>
                <a:cs typeface="メイリオ" pitchFamily="50" charset="-128"/>
              </a:rPr>
              <a:t>平成</a:t>
            </a:r>
            <a:r>
              <a:rPr lang="en-US" altLang="ja-JP" smtClean="0">
                <a:latin typeface="メイリオ" pitchFamily="50" charset="-128"/>
                <a:ea typeface="メイリオ" pitchFamily="50" charset="-128"/>
                <a:cs typeface="メイリオ" pitchFamily="50" charset="-128"/>
              </a:rPr>
              <a:t>25</a:t>
            </a:r>
            <a:r>
              <a:rPr lang="ja-JP" altLang="en-US" smtClean="0">
                <a:latin typeface="メイリオ" pitchFamily="50" charset="-128"/>
                <a:ea typeface="メイリオ" pitchFamily="50" charset="-128"/>
                <a:cs typeface="メイリオ" pitchFamily="50" charset="-128"/>
              </a:rPr>
              <a:t>年度　平成</a:t>
            </a:r>
            <a:r>
              <a:rPr lang="en-US" altLang="ja-JP" smtClean="0">
                <a:latin typeface="メイリオ" pitchFamily="50" charset="-128"/>
                <a:ea typeface="メイリオ" pitchFamily="50" charset="-128"/>
                <a:cs typeface="メイリオ" pitchFamily="50" charset="-128"/>
              </a:rPr>
              <a:t>23</a:t>
            </a:r>
            <a:r>
              <a:rPr lang="ja-JP" altLang="en-US" smtClean="0">
                <a:latin typeface="メイリオ" pitchFamily="50" charset="-128"/>
                <a:ea typeface="メイリオ" pitchFamily="50" charset="-128"/>
                <a:cs typeface="メイリオ" pitchFamily="50" charset="-128"/>
              </a:rPr>
              <a:t>年度データの分析</a:t>
            </a:r>
          </a:p>
          <a:p>
            <a:pPr marL="741363" lvl="1" indent="-284163" eaLnBrk="1" hangingPunct="1"/>
            <a:r>
              <a:rPr lang="ja-JP" altLang="en-US" smtClean="0">
                <a:latin typeface="メイリオ" pitchFamily="50" charset="-128"/>
                <a:ea typeface="メイリオ" pitchFamily="50" charset="-128"/>
                <a:cs typeface="メイリオ" pitchFamily="50" charset="-128"/>
              </a:rPr>
              <a:t>平成</a:t>
            </a:r>
            <a:r>
              <a:rPr lang="en-US" altLang="ja-JP" smtClean="0">
                <a:latin typeface="メイリオ" pitchFamily="50" charset="-128"/>
                <a:ea typeface="メイリオ" pitchFamily="50" charset="-128"/>
                <a:cs typeface="メイリオ" pitchFamily="50" charset="-128"/>
              </a:rPr>
              <a:t>26</a:t>
            </a:r>
            <a:r>
              <a:rPr lang="ja-JP" altLang="en-US" smtClean="0">
                <a:latin typeface="メイリオ" pitchFamily="50" charset="-128"/>
                <a:ea typeface="メイリオ" pitchFamily="50" charset="-128"/>
                <a:cs typeface="メイリオ" pitchFamily="50" charset="-128"/>
              </a:rPr>
              <a:t>年度　平成</a:t>
            </a:r>
            <a:r>
              <a:rPr lang="en-US" altLang="ja-JP" smtClean="0">
                <a:latin typeface="メイリオ" pitchFamily="50" charset="-128"/>
                <a:ea typeface="メイリオ" pitchFamily="50" charset="-128"/>
                <a:cs typeface="メイリオ" pitchFamily="50" charset="-128"/>
              </a:rPr>
              <a:t>24</a:t>
            </a:r>
            <a:r>
              <a:rPr lang="ja-JP" altLang="en-US" smtClean="0">
                <a:latin typeface="メイリオ" pitchFamily="50" charset="-128"/>
                <a:ea typeface="メイリオ" pitchFamily="50" charset="-128"/>
                <a:cs typeface="メイリオ" pitchFamily="50" charset="-128"/>
              </a:rPr>
              <a:t>年度データの分析</a:t>
            </a:r>
            <a:endParaRPr lang="en-US" altLang="ja-JP" b="1" smtClean="0">
              <a:latin typeface="メイリオ" pitchFamily="50" charset="-128"/>
              <a:ea typeface="メイリオ" pitchFamily="50" charset="-128"/>
              <a:cs typeface="メイリオ" pitchFamily="50" charset="-128"/>
            </a:endParaRPr>
          </a:p>
          <a:p>
            <a:pPr marL="741363" lvl="1" indent="-284163" eaLnBrk="1" hangingPunct="1"/>
            <a:r>
              <a:rPr lang="ja-JP" altLang="en-US" smtClean="0">
                <a:solidFill>
                  <a:srgbClr val="FF0066"/>
                </a:solidFill>
                <a:latin typeface="メイリオ" pitchFamily="50" charset="-128"/>
                <a:ea typeface="メイリオ" pitchFamily="50" charset="-128"/>
                <a:cs typeface="メイリオ" pitchFamily="50" charset="-128"/>
              </a:rPr>
              <a:t>平成</a:t>
            </a:r>
            <a:r>
              <a:rPr lang="en-US" altLang="ja-JP" smtClean="0">
                <a:solidFill>
                  <a:srgbClr val="FF0066"/>
                </a:solidFill>
                <a:latin typeface="メイリオ" pitchFamily="50" charset="-128"/>
                <a:ea typeface="メイリオ" pitchFamily="50" charset="-128"/>
                <a:cs typeface="メイリオ" pitchFamily="50" charset="-128"/>
              </a:rPr>
              <a:t>27</a:t>
            </a:r>
            <a:r>
              <a:rPr lang="ja-JP" altLang="en-US" smtClean="0">
                <a:solidFill>
                  <a:srgbClr val="FF0066"/>
                </a:solidFill>
                <a:latin typeface="メイリオ" pitchFamily="50" charset="-128"/>
                <a:ea typeface="メイリオ" pitchFamily="50" charset="-128"/>
                <a:cs typeface="メイリオ" pitchFamily="50" charset="-128"/>
              </a:rPr>
              <a:t>年度　平成</a:t>
            </a:r>
            <a:r>
              <a:rPr lang="en-US" altLang="ja-JP" smtClean="0">
                <a:solidFill>
                  <a:srgbClr val="FF0066"/>
                </a:solidFill>
                <a:latin typeface="メイリオ" pitchFamily="50" charset="-128"/>
                <a:ea typeface="メイリオ" pitchFamily="50" charset="-128"/>
                <a:cs typeface="メイリオ" pitchFamily="50" charset="-128"/>
              </a:rPr>
              <a:t>25</a:t>
            </a:r>
            <a:r>
              <a:rPr lang="ja-JP" altLang="en-US" smtClean="0">
                <a:solidFill>
                  <a:srgbClr val="FF0066"/>
                </a:solidFill>
                <a:latin typeface="メイリオ" pitchFamily="50" charset="-128"/>
                <a:ea typeface="メイリオ" pitchFamily="50" charset="-128"/>
                <a:cs typeface="メイリオ" pitchFamily="50" charset="-128"/>
              </a:rPr>
              <a:t>年度データの分析＜今回＞</a:t>
            </a:r>
          </a:p>
          <a:p>
            <a:pPr eaLnBrk="1" hangingPunct="1"/>
            <a:endParaRPr lang="ja-JP" altLang="en-US" smtClean="0">
              <a:latin typeface="メイリオ" pitchFamily="50" charset="-128"/>
              <a:ea typeface="メイリオ" pitchFamily="50" charset="-128"/>
              <a:cs typeface="メイリオ" pitchFamily="50" charset="-128"/>
            </a:endParaRPr>
          </a:p>
        </p:txBody>
      </p:sp>
      <p:sp>
        <p:nvSpPr>
          <p:cNvPr id="6"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年度特定健診分析結果</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グループ化 1"/>
          <p:cNvGrpSpPr>
            <a:grpSpLocks/>
          </p:cNvGrpSpPr>
          <p:nvPr/>
        </p:nvGrpSpPr>
        <p:grpSpPr bwMode="auto">
          <a:xfrm>
            <a:off x="887413" y="1739900"/>
            <a:ext cx="7945437" cy="4733925"/>
            <a:chOff x="739640" y="1474224"/>
            <a:chExt cx="7945200" cy="4734000"/>
          </a:xfrm>
        </p:grpSpPr>
        <p:graphicFrame>
          <p:nvGraphicFramePr>
            <p:cNvPr id="13" name="グラフ 12"/>
            <p:cNvGraphicFramePr>
              <a:graphicFrameLocks/>
            </p:cNvGraphicFramePr>
            <p:nvPr/>
          </p:nvGraphicFramePr>
          <p:xfrm>
            <a:off x="739640" y="1474224"/>
            <a:ext cx="7945200" cy="4734000"/>
          </p:xfrm>
          <a:graphic>
            <a:graphicData uri="http://schemas.openxmlformats.org/drawingml/2006/chart">
              <c:chart xmlns:c="http://schemas.openxmlformats.org/drawingml/2006/chart" xmlns:r="http://schemas.openxmlformats.org/officeDocument/2006/relationships" r:id="rId3"/>
            </a:graphicData>
          </a:graphic>
        </p:graphicFrame>
        <p:sp>
          <p:nvSpPr>
            <p:cNvPr id="26630" name="Text Box 52"/>
            <p:cNvSpPr txBox="1">
              <a:spLocks noChangeArrowheads="1"/>
            </p:cNvSpPr>
            <p:nvPr/>
          </p:nvSpPr>
          <p:spPr bwMode="auto">
            <a:xfrm>
              <a:off x="1484040" y="4246175"/>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20</a:t>
              </a:r>
              <a:r>
                <a:rPr lang="ja-JP" altLang="en-US" sz="1600" b="1">
                  <a:solidFill>
                    <a:srgbClr val="0000CC"/>
                  </a:solidFill>
                  <a:latin typeface="ＭＳ ゴシック" pitchFamily="49" charset="-128"/>
                  <a:ea typeface="ＭＳ ゴシック" pitchFamily="49" charset="-128"/>
                </a:rPr>
                <a:t>万人</a:t>
              </a:r>
            </a:p>
          </p:txBody>
        </p:sp>
        <p:sp>
          <p:nvSpPr>
            <p:cNvPr id="26631" name="Text Box 56"/>
            <p:cNvSpPr txBox="1">
              <a:spLocks noChangeArrowheads="1"/>
            </p:cNvSpPr>
            <p:nvPr/>
          </p:nvSpPr>
          <p:spPr bwMode="auto">
            <a:xfrm>
              <a:off x="6300189" y="1628547"/>
              <a:ext cx="1512169" cy="461665"/>
            </a:xfrm>
            <a:prstGeom prst="rect">
              <a:avLst/>
            </a:prstGeom>
            <a:noFill/>
            <a:ln w="9525">
              <a:noFill/>
              <a:miter lim="800000"/>
              <a:headEnd/>
              <a:tailEnd/>
            </a:ln>
          </p:spPr>
          <p:txBody>
            <a:bodyPr>
              <a:spAutoFit/>
            </a:bodyPr>
            <a:lstStyle/>
            <a:p>
              <a:pPr algn="ctr">
                <a:spcBef>
                  <a:spcPct val="50000"/>
                </a:spcBef>
              </a:pPr>
              <a:r>
                <a:rPr lang="en-US" altLang="ja-JP" sz="2400" b="1">
                  <a:solidFill>
                    <a:srgbClr val="FF0000"/>
                  </a:solidFill>
                  <a:latin typeface="ＭＳ ゴシック" pitchFamily="49" charset="-128"/>
                  <a:ea typeface="ＭＳ ゴシック" pitchFamily="49" charset="-128"/>
                </a:rPr>
                <a:t>61</a:t>
              </a:r>
              <a:r>
                <a:rPr lang="ja-JP" altLang="en-US" sz="2400" b="1">
                  <a:solidFill>
                    <a:srgbClr val="FF0000"/>
                  </a:solidFill>
                  <a:latin typeface="ＭＳ ゴシック" pitchFamily="49" charset="-128"/>
                  <a:ea typeface="ＭＳ ゴシック" pitchFamily="49" charset="-128"/>
                </a:rPr>
                <a:t>万人！</a:t>
              </a:r>
              <a:endParaRPr lang="en-US" altLang="ja-JP" sz="2400" b="1">
                <a:solidFill>
                  <a:srgbClr val="FF0000"/>
                </a:solidFill>
                <a:latin typeface="ＭＳ ゴシック" pitchFamily="49" charset="-128"/>
                <a:ea typeface="ＭＳ ゴシック" pitchFamily="49" charset="-128"/>
              </a:endParaRPr>
            </a:p>
          </p:txBody>
        </p:sp>
        <p:sp>
          <p:nvSpPr>
            <p:cNvPr id="26632" name="Text Box 52"/>
            <p:cNvSpPr txBox="1">
              <a:spLocks noChangeArrowheads="1"/>
            </p:cNvSpPr>
            <p:nvPr/>
          </p:nvSpPr>
          <p:spPr bwMode="auto">
            <a:xfrm>
              <a:off x="2348135" y="3907621"/>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26</a:t>
              </a:r>
              <a:r>
                <a:rPr lang="ja-JP" altLang="en-US" sz="1600" b="1">
                  <a:solidFill>
                    <a:srgbClr val="0000CC"/>
                  </a:solidFill>
                  <a:latin typeface="ＭＳ ゴシック" pitchFamily="49" charset="-128"/>
                  <a:ea typeface="ＭＳ ゴシック" pitchFamily="49" charset="-128"/>
                </a:rPr>
                <a:t>万人</a:t>
              </a:r>
            </a:p>
          </p:txBody>
        </p:sp>
        <p:sp>
          <p:nvSpPr>
            <p:cNvPr id="26633" name="Text Box 52"/>
            <p:cNvSpPr txBox="1">
              <a:spLocks noChangeArrowheads="1"/>
            </p:cNvSpPr>
            <p:nvPr/>
          </p:nvSpPr>
          <p:spPr bwMode="auto">
            <a:xfrm>
              <a:off x="3131035" y="3364215"/>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35</a:t>
              </a:r>
              <a:r>
                <a:rPr lang="ja-JP" altLang="en-US" sz="1600" b="1">
                  <a:solidFill>
                    <a:srgbClr val="0000CC"/>
                  </a:solidFill>
                  <a:latin typeface="ＭＳ ゴシック" pitchFamily="49" charset="-128"/>
                  <a:ea typeface="ＭＳ ゴシック" pitchFamily="49" charset="-128"/>
                </a:rPr>
                <a:t>万人</a:t>
              </a:r>
            </a:p>
          </p:txBody>
        </p:sp>
        <p:sp>
          <p:nvSpPr>
            <p:cNvPr id="26634" name="Text Box 52"/>
            <p:cNvSpPr txBox="1">
              <a:spLocks noChangeArrowheads="1"/>
            </p:cNvSpPr>
            <p:nvPr/>
          </p:nvSpPr>
          <p:spPr bwMode="auto">
            <a:xfrm>
              <a:off x="3982548" y="2539469"/>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49</a:t>
              </a:r>
              <a:r>
                <a:rPr lang="ja-JP" altLang="en-US" sz="1600" b="1">
                  <a:solidFill>
                    <a:srgbClr val="0000CC"/>
                  </a:solidFill>
                  <a:latin typeface="ＭＳ ゴシック" pitchFamily="49" charset="-128"/>
                  <a:ea typeface="ＭＳ ゴシック" pitchFamily="49" charset="-128"/>
                </a:rPr>
                <a:t>万人</a:t>
              </a:r>
            </a:p>
          </p:txBody>
        </p:sp>
        <p:sp>
          <p:nvSpPr>
            <p:cNvPr id="26635" name="Text Box 52"/>
            <p:cNvSpPr txBox="1">
              <a:spLocks noChangeArrowheads="1"/>
            </p:cNvSpPr>
            <p:nvPr/>
          </p:nvSpPr>
          <p:spPr bwMode="auto">
            <a:xfrm>
              <a:off x="4799527" y="2301959"/>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53</a:t>
              </a:r>
              <a:r>
                <a:rPr lang="ja-JP" altLang="en-US" sz="1600" b="1">
                  <a:solidFill>
                    <a:srgbClr val="0000CC"/>
                  </a:solidFill>
                  <a:latin typeface="ＭＳ ゴシック" pitchFamily="49" charset="-128"/>
                  <a:ea typeface="ＭＳ ゴシック" pitchFamily="49" charset="-128"/>
                </a:rPr>
                <a:t>万人</a:t>
              </a:r>
            </a:p>
          </p:txBody>
        </p:sp>
        <p:sp>
          <p:nvSpPr>
            <p:cNvPr id="26636" name="Text Box 52"/>
            <p:cNvSpPr txBox="1">
              <a:spLocks noChangeArrowheads="1"/>
            </p:cNvSpPr>
            <p:nvPr/>
          </p:nvSpPr>
          <p:spPr bwMode="auto">
            <a:xfrm>
              <a:off x="5652736" y="2074813"/>
              <a:ext cx="864095" cy="338554"/>
            </a:xfrm>
            <a:prstGeom prst="rect">
              <a:avLst/>
            </a:prstGeom>
            <a:noFill/>
            <a:ln w="9525">
              <a:noFill/>
              <a:miter lim="800000"/>
              <a:headEnd/>
              <a:tailEnd/>
            </a:ln>
          </p:spPr>
          <p:txBody>
            <a:bodyPr>
              <a:spAutoFit/>
            </a:bodyPr>
            <a:lstStyle/>
            <a:p>
              <a:pPr algn="ctr">
                <a:spcBef>
                  <a:spcPct val="50000"/>
                </a:spcBef>
              </a:pPr>
              <a:r>
                <a:rPr lang="en-US" altLang="ja-JP" sz="1600" b="1">
                  <a:solidFill>
                    <a:srgbClr val="0000CC"/>
                  </a:solidFill>
                  <a:latin typeface="ＭＳ ゴシック" pitchFamily="49" charset="-128"/>
                  <a:ea typeface="ＭＳ ゴシック" pitchFamily="49" charset="-128"/>
                </a:rPr>
                <a:t>56</a:t>
              </a:r>
              <a:r>
                <a:rPr lang="ja-JP" altLang="en-US" sz="1600" b="1">
                  <a:solidFill>
                    <a:srgbClr val="0000CC"/>
                  </a:solidFill>
                  <a:latin typeface="ＭＳ ゴシック" pitchFamily="49" charset="-128"/>
                  <a:ea typeface="ＭＳ ゴシック" pitchFamily="49" charset="-128"/>
                </a:rPr>
                <a:t>万人</a:t>
              </a:r>
            </a:p>
          </p:txBody>
        </p:sp>
        <p:sp>
          <p:nvSpPr>
            <p:cNvPr id="21" name="円/楕円 20"/>
            <p:cNvSpPr/>
            <p:nvPr/>
          </p:nvSpPr>
          <p:spPr>
            <a:xfrm>
              <a:off x="6124279" y="1628214"/>
              <a:ext cx="1655713" cy="501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年度特定健診分析対象者数</a:t>
            </a:r>
            <a:endPar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627" name="テキスト ボックス 24"/>
          <p:cNvSpPr txBox="1">
            <a:spLocks noChangeArrowheads="1"/>
          </p:cNvSpPr>
          <p:nvPr/>
        </p:nvSpPr>
        <p:spPr bwMode="auto">
          <a:xfrm>
            <a:off x="1860550" y="1182688"/>
            <a:ext cx="5554663" cy="461962"/>
          </a:xfrm>
          <a:prstGeom prst="rect">
            <a:avLst/>
          </a:prstGeom>
          <a:noFill/>
          <a:ln w="9525">
            <a:noFill/>
            <a:miter lim="800000"/>
            <a:headEnd/>
            <a:tailEnd/>
          </a:ln>
        </p:spPr>
        <p:txBody>
          <a:bodyPr wrap="none">
            <a:spAutoFit/>
          </a:bodyPr>
          <a:lstStyle/>
          <a:p>
            <a:r>
              <a:rPr lang="ja-JP" altLang="en-US" sz="2400" u="sng">
                <a:latin typeface="Calibri" pitchFamily="34" charset="0"/>
              </a:rPr>
              <a:t>受診者の増加 ＋ 協力医療保険者の増加</a:t>
            </a:r>
          </a:p>
        </p:txBody>
      </p:sp>
      <p:sp>
        <p:nvSpPr>
          <p:cNvPr id="3" name="下矢印 2"/>
          <p:cNvSpPr/>
          <p:nvPr/>
        </p:nvSpPr>
        <p:spPr>
          <a:xfrm rot="14322675">
            <a:off x="3460750" y="711201"/>
            <a:ext cx="485775" cy="46672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グループ化 1"/>
          <p:cNvGrpSpPr>
            <a:grpSpLocks/>
          </p:cNvGrpSpPr>
          <p:nvPr/>
        </p:nvGrpSpPr>
        <p:grpSpPr bwMode="auto">
          <a:xfrm>
            <a:off x="228600" y="2190750"/>
            <a:ext cx="8748713" cy="4516438"/>
            <a:chOff x="228724" y="2043603"/>
            <a:chExt cx="8748464" cy="4515328"/>
          </a:xfrm>
        </p:grpSpPr>
        <p:graphicFrame>
          <p:nvGraphicFramePr>
            <p:cNvPr id="15" name="グラフ 14"/>
            <p:cNvGraphicFramePr>
              <a:graphicFrameLocks/>
            </p:cNvGraphicFramePr>
            <p:nvPr/>
          </p:nvGraphicFramePr>
          <p:xfrm>
            <a:off x="228724" y="2043603"/>
            <a:ext cx="8748464" cy="4201684"/>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Oval 9"/>
            <p:cNvSpPr>
              <a:spLocks noChangeArrowheads="1"/>
            </p:cNvSpPr>
            <p:nvPr/>
          </p:nvSpPr>
          <p:spPr bwMode="auto">
            <a:xfrm rot="-3031858">
              <a:off x="747925" y="3067118"/>
              <a:ext cx="2736850" cy="2093913"/>
            </a:xfrm>
            <a:prstGeom prst="ellipse">
              <a:avLst/>
            </a:prstGeom>
            <a:noFill/>
            <a:ln w="9525">
              <a:solidFill>
                <a:schemeClr val="tx1"/>
              </a:solidFill>
              <a:round/>
              <a:headEnd/>
              <a:tailEnd/>
            </a:ln>
          </p:spPr>
          <p:txBody>
            <a:bodyPr vert="eaVert" wrap="none" anchor="ctr"/>
            <a:lstStyle/>
            <a:p>
              <a:endParaRPr lang="ja-JP" altLang="en-US">
                <a:latin typeface="Calibri" pitchFamily="34" charset="0"/>
              </a:endParaRPr>
            </a:p>
          </p:txBody>
        </p:sp>
        <p:sp>
          <p:nvSpPr>
            <p:cNvPr id="28678" name="Oval 10"/>
            <p:cNvSpPr>
              <a:spLocks noChangeArrowheads="1"/>
            </p:cNvSpPr>
            <p:nvPr/>
          </p:nvSpPr>
          <p:spPr bwMode="auto">
            <a:xfrm rot="-2465571">
              <a:off x="4085719" y="3572690"/>
              <a:ext cx="2922101" cy="1368425"/>
            </a:xfrm>
            <a:prstGeom prst="ellipse">
              <a:avLst/>
            </a:prstGeom>
            <a:noFill/>
            <a:ln w="9525">
              <a:solidFill>
                <a:schemeClr val="tx1"/>
              </a:solidFill>
              <a:round/>
              <a:headEnd/>
              <a:tailEnd/>
            </a:ln>
          </p:spPr>
          <p:txBody>
            <a:bodyPr vert="eaVert" wrap="none" anchor="ctr"/>
            <a:lstStyle/>
            <a:p>
              <a:endParaRPr lang="ja-JP" altLang="en-US">
                <a:latin typeface="Calibri" pitchFamily="34" charset="0"/>
              </a:endParaRPr>
            </a:p>
          </p:txBody>
        </p:sp>
        <p:sp>
          <p:nvSpPr>
            <p:cNvPr id="28679" name="Text Box 11"/>
            <p:cNvSpPr txBox="1">
              <a:spLocks noChangeArrowheads="1"/>
            </p:cNvSpPr>
            <p:nvPr/>
          </p:nvSpPr>
          <p:spPr bwMode="auto">
            <a:xfrm>
              <a:off x="3055289" y="2392184"/>
              <a:ext cx="3013967" cy="461665"/>
            </a:xfrm>
            <a:prstGeom prst="rect">
              <a:avLst/>
            </a:prstGeom>
            <a:noFill/>
            <a:ln w="9525">
              <a:noFill/>
              <a:miter lim="800000"/>
              <a:headEnd/>
              <a:tailEnd/>
            </a:ln>
          </p:spPr>
          <p:txBody>
            <a:bodyPr wrap="none">
              <a:spAutoFit/>
            </a:bodyPr>
            <a:lstStyle/>
            <a:p>
              <a:r>
                <a:rPr lang="ja-JP" altLang="en-US" sz="2400">
                  <a:latin typeface="Calibri" pitchFamily="34" charset="0"/>
                </a:rPr>
                <a:t>事業所・企業のデータ</a:t>
              </a:r>
            </a:p>
          </p:txBody>
        </p:sp>
        <p:sp>
          <p:nvSpPr>
            <p:cNvPr id="28680" name="Line 12"/>
            <p:cNvSpPr>
              <a:spLocks noChangeShapeType="1"/>
            </p:cNvSpPr>
            <p:nvPr/>
          </p:nvSpPr>
          <p:spPr bwMode="auto">
            <a:xfrm flipH="1">
              <a:off x="2555875" y="2852738"/>
              <a:ext cx="576263" cy="287337"/>
            </a:xfrm>
            <a:prstGeom prst="line">
              <a:avLst/>
            </a:prstGeom>
            <a:noFill/>
            <a:ln w="9525">
              <a:solidFill>
                <a:schemeClr val="tx1"/>
              </a:solidFill>
              <a:round/>
              <a:headEnd/>
              <a:tailEnd type="triangle" w="lg" len="lg"/>
            </a:ln>
          </p:spPr>
          <p:txBody>
            <a:bodyPr/>
            <a:lstStyle/>
            <a:p>
              <a:endParaRPr lang="ja-JP" altLang="en-US"/>
            </a:p>
          </p:txBody>
        </p:sp>
        <p:sp>
          <p:nvSpPr>
            <p:cNvPr id="28681" name="Line 13"/>
            <p:cNvSpPr>
              <a:spLocks noChangeShapeType="1"/>
            </p:cNvSpPr>
            <p:nvPr/>
          </p:nvSpPr>
          <p:spPr bwMode="auto">
            <a:xfrm>
              <a:off x="4985657" y="2849384"/>
              <a:ext cx="594455" cy="795639"/>
            </a:xfrm>
            <a:prstGeom prst="line">
              <a:avLst/>
            </a:prstGeom>
            <a:noFill/>
            <a:ln w="9525">
              <a:solidFill>
                <a:schemeClr val="tx1"/>
              </a:solidFill>
              <a:round/>
              <a:headEnd/>
              <a:tailEnd type="triangle" w="lg" len="lg"/>
            </a:ln>
          </p:spPr>
          <p:txBody>
            <a:bodyPr/>
            <a:lstStyle/>
            <a:p>
              <a:endParaRPr lang="ja-JP" altLang="en-US"/>
            </a:p>
          </p:txBody>
        </p:sp>
        <p:sp>
          <p:nvSpPr>
            <p:cNvPr id="28682" name="Text Box 6"/>
            <p:cNvSpPr txBox="1">
              <a:spLocks noChangeArrowheads="1"/>
            </p:cNvSpPr>
            <p:nvPr/>
          </p:nvSpPr>
          <p:spPr bwMode="auto">
            <a:xfrm>
              <a:off x="2051720" y="6189597"/>
              <a:ext cx="800219" cy="369332"/>
            </a:xfrm>
            <a:prstGeom prst="rect">
              <a:avLst/>
            </a:prstGeom>
            <a:noFill/>
            <a:ln w="9525">
              <a:noFill/>
              <a:miter lim="800000"/>
              <a:headEnd/>
              <a:tailEnd/>
            </a:ln>
          </p:spPr>
          <p:txBody>
            <a:bodyPr wrap="none">
              <a:spAutoFit/>
            </a:bodyPr>
            <a:lstStyle/>
            <a:p>
              <a:r>
                <a:rPr lang="ja-JP" altLang="en-US">
                  <a:latin typeface="Calibri" pitchFamily="34" charset="0"/>
                </a:rPr>
                <a:t>男　性</a:t>
              </a:r>
            </a:p>
          </p:txBody>
        </p:sp>
        <p:sp>
          <p:nvSpPr>
            <p:cNvPr id="28683" name="Text Box 15"/>
            <p:cNvSpPr txBox="1">
              <a:spLocks noChangeArrowheads="1"/>
            </p:cNvSpPr>
            <p:nvPr/>
          </p:nvSpPr>
          <p:spPr bwMode="auto">
            <a:xfrm>
              <a:off x="5724128" y="6189599"/>
              <a:ext cx="800219" cy="369332"/>
            </a:xfrm>
            <a:prstGeom prst="rect">
              <a:avLst/>
            </a:prstGeom>
            <a:noFill/>
            <a:ln w="9525">
              <a:noFill/>
              <a:miter lim="800000"/>
              <a:headEnd/>
              <a:tailEnd/>
            </a:ln>
          </p:spPr>
          <p:txBody>
            <a:bodyPr wrap="none">
              <a:spAutoFit/>
            </a:bodyPr>
            <a:lstStyle/>
            <a:p>
              <a:r>
                <a:rPr lang="ja-JP" altLang="en-US">
                  <a:latin typeface="Calibri" pitchFamily="34" charset="0"/>
                </a:rPr>
                <a:t>女　性</a:t>
              </a:r>
            </a:p>
          </p:txBody>
        </p:sp>
      </p:grpSp>
      <p:sp>
        <p:nvSpPr>
          <p:cNvPr id="24"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年度特定健診分析結果</a:t>
            </a:r>
          </a:p>
        </p:txBody>
      </p:sp>
      <p:sp>
        <p:nvSpPr>
          <p:cNvPr id="28675" name="テキスト ボックス 24"/>
          <p:cNvSpPr txBox="1">
            <a:spLocks noChangeArrowheads="1"/>
          </p:cNvSpPr>
          <p:nvPr/>
        </p:nvSpPr>
        <p:spPr bwMode="auto">
          <a:xfrm>
            <a:off x="1662113" y="1152525"/>
            <a:ext cx="5976937" cy="831850"/>
          </a:xfrm>
          <a:prstGeom prst="rect">
            <a:avLst/>
          </a:prstGeom>
          <a:noFill/>
          <a:ln w="9525">
            <a:noFill/>
            <a:miter lim="800000"/>
            <a:headEnd/>
            <a:tailEnd/>
          </a:ln>
        </p:spPr>
        <p:txBody>
          <a:bodyPr wrap="none">
            <a:spAutoFit/>
          </a:bodyPr>
          <a:lstStyle/>
          <a:p>
            <a:r>
              <a:rPr lang="ja-JP" altLang="en-US" sz="2400" u="sng">
                <a:latin typeface="Calibri" pitchFamily="34" charset="0"/>
              </a:rPr>
              <a:t>協会けんぽ、健保組合等のデータ提供により</a:t>
            </a:r>
            <a:endParaRPr lang="en-US" altLang="ja-JP" sz="2400" u="sng">
              <a:latin typeface="Calibri" pitchFamily="34" charset="0"/>
            </a:endParaRPr>
          </a:p>
          <a:p>
            <a:r>
              <a:rPr lang="ja-JP" altLang="en-US" sz="2400" u="sng">
                <a:latin typeface="Calibri" pitchFamily="34" charset="0"/>
              </a:rPr>
              <a:t>若い働き盛り世代を大きく補完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2"/>
          <p:cNvSpPr>
            <a:spLocks noChangeArrowheads="1"/>
          </p:cNvSpPr>
          <p:nvPr/>
        </p:nvSpPr>
        <p:spPr bwMode="auto">
          <a:xfrm>
            <a:off x="395288" y="1916113"/>
            <a:ext cx="8220075" cy="3889375"/>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pitchFamily="2" charset="2"/>
              <a:buChar char="n"/>
              <a:defRPr/>
            </a:pPr>
            <a:r>
              <a:rPr lang="ja-JP" altLang="en-US" sz="3200" dirty="0"/>
              <a:t>住所地情報（市区町、郵便番号）により分類</a:t>
            </a:r>
            <a:endParaRPr lang="en-US" altLang="ja-JP" sz="3200" dirty="0"/>
          </a:p>
          <a:p>
            <a:pPr marL="342900" lvl="1" indent="-342900" eaLnBrk="0" hangingPunct="0">
              <a:spcBef>
                <a:spcPct val="20000"/>
              </a:spcBef>
              <a:buClr>
                <a:schemeClr val="accent1"/>
              </a:buClr>
              <a:buSzPct val="65000"/>
              <a:defRPr/>
            </a:pPr>
            <a:r>
              <a:rPr lang="ja-JP" altLang="en-US" sz="2800" dirty="0"/>
              <a:t>　　・県外の住所は市町別分析では除外</a:t>
            </a:r>
            <a:endParaRPr lang="en-US" altLang="ja-JP" sz="2800" dirty="0"/>
          </a:p>
          <a:p>
            <a:pPr marL="342900" lvl="1" indent="-342900" eaLnBrk="0" hangingPunct="0">
              <a:spcBef>
                <a:spcPct val="20000"/>
              </a:spcBef>
              <a:buClr>
                <a:schemeClr val="accent1"/>
              </a:buClr>
              <a:buSzPct val="65000"/>
              <a:defRPr/>
            </a:pPr>
            <a:r>
              <a:rPr lang="ja-JP" altLang="en-US" sz="2800" dirty="0"/>
              <a:t>　　　⇒</a:t>
            </a:r>
            <a:r>
              <a:rPr lang="en-US" altLang="ja-JP" sz="2800" dirty="0"/>
              <a:t>548,739</a:t>
            </a:r>
            <a:r>
              <a:rPr lang="ja-JP" altLang="en-US" sz="2800" dirty="0"/>
              <a:t>人分データ</a:t>
            </a:r>
          </a:p>
          <a:p>
            <a:pPr marL="342900" indent="-342900" eaLnBrk="0" hangingPunct="0">
              <a:spcBef>
                <a:spcPct val="20000"/>
              </a:spcBef>
              <a:buClr>
                <a:schemeClr val="accent1"/>
              </a:buClr>
              <a:buSzPct val="65000"/>
              <a:defRPr/>
            </a:pPr>
            <a:endParaRPr lang="en-US" altLang="ja-JP" sz="3200" dirty="0"/>
          </a:p>
          <a:p>
            <a:pPr marL="342900" indent="-342900" eaLnBrk="0" hangingPunct="0">
              <a:spcBef>
                <a:spcPct val="20000"/>
              </a:spcBef>
              <a:buClr>
                <a:schemeClr val="accent1"/>
              </a:buClr>
              <a:buSzPct val="65000"/>
              <a:buFont typeface="Wingdings" pitchFamily="2" charset="2"/>
              <a:buChar char="n"/>
              <a:defRPr/>
            </a:pPr>
            <a:r>
              <a:rPr lang="ja-JP" altLang="en-US" sz="3200" dirty="0"/>
              <a:t>一部の住所地情報は、事業所の所在地</a:t>
            </a:r>
            <a:endParaRPr lang="en-US" altLang="ja-JP" sz="3200" dirty="0"/>
          </a:p>
          <a:p>
            <a:pPr lvl="1">
              <a:defRPr/>
            </a:pPr>
            <a:r>
              <a:rPr lang="ja-JP" altLang="en-US" sz="2800" dirty="0"/>
              <a:t>・住所地情報・事業所地情報が混在⇒区別不可</a:t>
            </a:r>
          </a:p>
          <a:p>
            <a:pPr lvl="1">
              <a:buFont typeface="Wingdings" pitchFamily="2" charset="2"/>
              <a:buNone/>
              <a:defRPr/>
            </a:pPr>
            <a:r>
              <a:rPr lang="ja-JP" altLang="en-US" sz="2800" dirty="0"/>
              <a:t>　⇒ 近隣に居住する従業員とみなした</a:t>
            </a:r>
          </a:p>
          <a:p>
            <a:pPr marL="342900" indent="-342900" eaLnBrk="0" hangingPunct="0">
              <a:spcBef>
                <a:spcPct val="20000"/>
              </a:spcBef>
              <a:buClr>
                <a:schemeClr val="accent1"/>
              </a:buClr>
              <a:buSzPct val="65000"/>
              <a:defRPr/>
            </a:pPr>
            <a:endParaRPr lang="ja-JP" altLang="en-US" sz="3200" dirty="0"/>
          </a:p>
          <a:p>
            <a:pPr marL="342900" indent="-342900" eaLnBrk="0" hangingPunct="0">
              <a:spcBef>
                <a:spcPct val="20000"/>
              </a:spcBef>
              <a:buClr>
                <a:schemeClr val="accent1"/>
              </a:buClr>
              <a:buSzPct val="65000"/>
              <a:buFont typeface="Wingdings" pitchFamily="2" charset="2"/>
              <a:buChar char="n"/>
              <a:defRPr/>
            </a:pPr>
            <a:endParaRPr lang="ja-JP" altLang="en-US" sz="3200" dirty="0"/>
          </a:p>
          <a:p>
            <a:pPr marL="342900" indent="-342900" eaLnBrk="0" hangingPunct="0">
              <a:spcBef>
                <a:spcPct val="20000"/>
              </a:spcBef>
              <a:buClr>
                <a:schemeClr val="accent1"/>
              </a:buClr>
              <a:buSzPct val="65000"/>
              <a:buFont typeface="Wingdings" pitchFamily="2" charset="2"/>
              <a:buChar char="n"/>
              <a:defRPr/>
            </a:pPr>
            <a:endParaRPr lang="ja-JP" altLang="en-US" sz="3200" dirty="0"/>
          </a:p>
        </p:txBody>
      </p:sp>
      <p:sp>
        <p:nvSpPr>
          <p:cNvPr id="5"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8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年度特定健診分析結果</a:t>
            </a:r>
            <a:endParaRPr lang="ja-JP" altLang="en-US" sz="2800" b="1"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図 10"/>
          <p:cNvPicPr>
            <a:picLocks noChangeAspect="1"/>
          </p:cNvPicPr>
          <p:nvPr/>
        </p:nvPicPr>
        <p:blipFill>
          <a:blip r:embed="rId3"/>
          <a:srcRect/>
          <a:stretch>
            <a:fillRect/>
          </a:stretch>
        </p:blipFill>
        <p:spPr bwMode="auto">
          <a:xfrm>
            <a:off x="38100" y="2478088"/>
            <a:ext cx="4487863" cy="3432175"/>
          </a:xfrm>
          <a:prstGeom prst="rect">
            <a:avLst/>
          </a:prstGeom>
          <a:noFill/>
          <a:ln w="9525">
            <a:noFill/>
            <a:miter lim="800000"/>
            <a:headEnd/>
            <a:tailEnd/>
          </a:ln>
        </p:spPr>
      </p:pic>
      <p:pic>
        <p:nvPicPr>
          <p:cNvPr id="32770" name="図 11"/>
          <p:cNvPicPr>
            <a:picLocks noChangeAspect="1"/>
          </p:cNvPicPr>
          <p:nvPr/>
        </p:nvPicPr>
        <p:blipFill>
          <a:blip r:embed="rId4"/>
          <a:srcRect/>
          <a:stretch>
            <a:fillRect/>
          </a:stretch>
        </p:blipFill>
        <p:spPr bwMode="auto">
          <a:xfrm>
            <a:off x="4572000" y="2478088"/>
            <a:ext cx="4487863" cy="3432175"/>
          </a:xfrm>
          <a:prstGeom prst="rect">
            <a:avLst/>
          </a:prstGeom>
          <a:noFill/>
          <a:ln w="9525">
            <a:noFill/>
            <a:miter lim="800000"/>
            <a:headEnd/>
            <a:tailEnd/>
          </a:ln>
        </p:spPr>
      </p:pic>
      <p:sp>
        <p:nvSpPr>
          <p:cNvPr id="2" name="タイトル 1"/>
          <p:cNvSpPr txBox="1">
            <a:spLocks/>
          </p:cNvSpPr>
          <p:nvPr/>
        </p:nvSpPr>
        <p:spPr bwMode="auto">
          <a:xfrm>
            <a:off x="457200" y="274638"/>
            <a:ext cx="8229600" cy="625475"/>
          </a:xfrm>
          <a:prstGeom prst="rect">
            <a:avLst/>
          </a:prstGeom>
          <a:solidFill>
            <a:schemeClr val="accent3">
              <a:lumMod val="5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a:defRPr/>
            </a:pPr>
            <a:r>
              <a:rPr lang="en-US" altLang="ja-JP" sz="3200" b="1" dirty="0" smtClean="0">
                <a:solidFill>
                  <a:schemeClr val="bg1"/>
                </a:solidFill>
                <a:latin typeface="メイリオ" pitchFamily="50" charset="-128"/>
                <a:ea typeface="メイリオ" pitchFamily="50" charset="-128"/>
                <a:cs typeface="メイリオ" pitchFamily="50" charset="-128"/>
              </a:rPr>
              <a:t>H25</a:t>
            </a:r>
            <a:r>
              <a:rPr lang="ja-JP" altLang="en-US" sz="3200" b="1" dirty="0" smtClean="0">
                <a:solidFill>
                  <a:schemeClr val="bg1"/>
                </a:solidFill>
                <a:latin typeface="メイリオ" pitchFamily="50" charset="-128"/>
                <a:ea typeface="メイリオ" pitchFamily="50" charset="-128"/>
                <a:cs typeface="メイリオ" pitchFamily="50" charset="-128"/>
              </a:rPr>
              <a:t>特定健診：</a:t>
            </a:r>
            <a:r>
              <a:rPr lang="ja-JP" altLang="en-US" sz="3200" b="1" dirty="0">
                <a:solidFill>
                  <a:schemeClr val="bg1"/>
                </a:solidFill>
                <a:latin typeface="メイリオ" pitchFamily="50" charset="-128"/>
                <a:ea typeface="メイリオ" pitchFamily="50" charset="-128"/>
                <a:cs typeface="メイリオ" pitchFamily="50" charset="-128"/>
              </a:rPr>
              <a:t>メタボ該当者</a:t>
            </a:r>
          </a:p>
        </p:txBody>
      </p:sp>
      <p:sp>
        <p:nvSpPr>
          <p:cNvPr id="32772" name="Text Box 6"/>
          <p:cNvSpPr txBox="1">
            <a:spLocks noChangeArrowheads="1"/>
          </p:cNvSpPr>
          <p:nvPr/>
        </p:nvSpPr>
        <p:spPr bwMode="auto">
          <a:xfrm>
            <a:off x="38100" y="2471738"/>
            <a:ext cx="1320800" cy="461962"/>
          </a:xfrm>
          <a:prstGeom prst="rect">
            <a:avLst/>
          </a:prstGeom>
          <a:solidFill>
            <a:schemeClr val="bg1"/>
          </a:solidFill>
          <a:ln w="9525">
            <a:solidFill>
              <a:srgbClr val="000000"/>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男　性</a:t>
            </a:r>
          </a:p>
        </p:txBody>
      </p:sp>
      <p:sp>
        <p:nvSpPr>
          <p:cNvPr id="32773" name="Text Box 7"/>
          <p:cNvSpPr txBox="1">
            <a:spLocks noChangeArrowheads="1"/>
          </p:cNvSpPr>
          <p:nvPr/>
        </p:nvSpPr>
        <p:spPr bwMode="auto">
          <a:xfrm>
            <a:off x="4570413" y="2471738"/>
            <a:ext cx="1320800" cy="461962"/>
          </a:xfrm>
          <a:prstGeom prst="rect">
            <a:avLst/>
          </a:prstGeom>
          <a:solidFill>
            <a:schemeClr val="bg1"/>
          </a:solidFill>
          <a:ln w="9525">
            <a:solidFill>
              <a:schemeClr val="tx1"/>
            </a:solidFill>
            <a:miter lim="800000"/>
            <a:headEnd/>
            <a:tailEnd/>
          </a:ln>
        </p:spPr>
        <p:txBody>
          <a:bodyPr>
            <a:spAutoFit/>
          </a:bodyPr>
          <a:lstStyle/>
          <a:p>
            <a:pPr algn="ctr"/>
            <a:r>
              <a:rPr lang="ja-JP" altLang="en-US" sz="2400">
                <a:latin typeface="Calibri" pitchFamily="34" charset="0"/>
                <a:ea typeface="メイリオ" pitchFamily="50" charset="-128"/>
                <a:cs typeface="メイリオ" pitchFamily="50" charset="-128"/>
              </a:rPr>
              <a:t>女　性</a:t>
            </a:r>
          </a:p>
        </p:txBody>
      </p:sp>
      <p:sp>
        <p:nvSpPr>
          <p:cNvPr id="32774" name="正方形/長方形 76" descr="横線 (破線)"/>
          <p:cNvSpPr>
            <a:spLocks noChangeArrowheads="1"/>
          </p:cNvSpPr>
          <p:nvPr/>
        </p:nvSpPr>
        <p:spPr bwMode="auto">
          <a:xfrm>
            <a:off x="1116013" y="6237288"/>
            <a:ext cx="541337" cy="179387"/>
          </a:xfrm>
          <a:prstGeom prst="rect">
            <a:avLst/>
          </a:prstGeom>
          <a:pattFill prst="dashHorz">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2775" name="正方形/長方形 77" descr="右下がり対角線 (太)"/>
          <p:cNvSpPr>
            <a:spLocks noChangeArrowheads="1"/>
          </p:cNvSpPr>
          <p:nvPr/>
        </p:nvSpPr>
        <p:spPr bwMode="auto">
          <a:xfrm>
            <a:off x="1116013" y="6524625"/>
            <a:ext cx="541337" cy="179388"/>
          </a:xfrm>
          <a:prstGeom prst="rect">
            <a:avLst/>
          </a:prstGeom>
          <a:pattFill prst="wdDnDiag">
            <a:fgClr>
              <a:srgbClr val="333399"/>
            </a:fgClr>
            <a:bgClr>
              <a:srgbClr val="FFFFFF"/>
            </a:bgClr>
          </a:patt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2776" name="テキスト ボックス 78"/>
          <p:cNvSpPr txBox="1">
            <a:spLocks noChangeArrowheads="1"/>
          </p:cNvSpPr>
          <p:nvPr/>
        </p:nvSpPr>
        <p:spPr bwMode="auto">
          <a:xfrm>
            <a:off x="5364163" y="6148388"/>
            <a:ext cx="2681287" cy="604837"/>
          </a:xfrm>
          <a:prstGeom prst="rect">
            <a:avLst/>
          </a:prstGeom>
          <a:noFill/>
          <a:ln w="9525">
            <a:noFill/>
            <a:miter lim="800000"/>
            <a:headEnd/>
            <a:tailEnd/>
          </a:ln>
        </p:spPr>
        <p:txBody>
          <a:bodyPr wrap="none">
            <a:spAutoFit/>
          </a:bodyPr>
          <a:lstStyle/>
          <a:p>
            <a:pPr defTabSz="1219200">
              <a:lnSpc>
                <a:spcPts val="2000"/>
              </a:lnSpc>
            </a:pPr>
            <a:r>
              <a:rPr lang="ja-JP" altLang="en-US" sz="1200">
                <a:latin typeface="Calibri" pitchFamily="34" charset="0"/>
              </a:rPr>
              <a:t>県全体に比べて、有意に多い</a:t>
            </a:r>
            <a:endParaRPr lang="en-US" altLang="ja-JP" sz="1200">
              <a:latin typeface="Calibri" pitchFamily="34" charset="0"/>
            </a:endParaRPr>
          </a:p>
          <a:p>
            <a:pPr defTabSz="1219200">
              <a:lnSpc>
                <a:spcPts val="2000"/>
              </a:lnSpc>
            </a:pPr>
            <a:r>
              <a:rPr lang="ja-JP" altLang="en-US" sz="1200">
                <a:latin typeface="Calibri" pitchFamily="34" charset="0"/>
              </a:rPr>
              <a:t>有意ではないが、県全体に比べて多い</a:t>
            </a:r>
            <a:endParaRPr lang="en-US" altLang="ja-JP" sz="1200">
              <a:latin typeface="Calibri" pitchFamily="34" charset="0"/>
            </a:endParaRPr>
          </a:p>
        </p:txBody>
      </p:sp>
      <p:sp>
        <p:nvSpPr>
          <p:cNvPr id="32777" name="テキスト ボックス 78"/>
          <p:cNvSpPr txBox="1">
            <a:spLocks noChangeArrowheads="1"/>
          </p:cNvSpPr>
          <p:nvPr/>
        </p:nvSpPr>
        <p:spPr bwMode="auto">
          <a:xfrm>
            <a:off x="1706563" y="6115050"/>
            <a:ext cx="2819400" cy="657225"/>
          </a:xfrm>
          <a:prstGeom prst="rect">
            <a:avLst/>
          </a:prstGeom>
          <a:noFill/>
          <a:ln w="9525">
            <a:noFill/>
            <a:miter lim="800000"/>
            <a:headEnd/>
            <a:tailEnd/>
          </a:ln>
        </p:spPr>
        <p:txBody>
          <a:bodyPr wrap="none">
            <a:spAutoFit/>
          </a:bodyPr>
          <a:lstStyle/>
          <a:p>
            <a:pPr defTabSz="1219200">
              <a:lnSpc>
                <a:spcPts val="2200"/>
              </a:lnSpc>
            </a:pPr>
            <a:r>
              <a:rPr lang="ja-JP" altLang="en-US" sz="1200">
                <a:latin typeface="Calibri" pitchFamily="34" charset="0"/>
              </a:rPr>
              <a:t>有意ではないが、県全体に比べて少ない</a:t>
            </a:r>
            <a:endParaRPr lang="en-US" altLang="ja-JP" sz="1200">
              <a:latin typeface="Calibri" pitchFamily="34" charset="0"/>
            </a:endParaRPr>
          </a:p>
          <a:p>
            <a:pPr defTabSz="1219200">
              <a:lnSpc>
                <a:spcPts val="2200"/>
              </a:lnSpc>
            </a:pPr>
            <a:r>
              <a:rPr lang="ja-JP" altLang="en-US" sz="1200">
                <a:latin typeface="Calibri" pitchFamily="34" charset="0"/>
              </a:rPr>
              <a:t>県全体に比べて、有意に少ない</a:t>
            </a:r>
            <a:endParaRPr lang="en-US" altLang="ja-JP" sz="1200">
              <a:latin typeface="Calibri" pitchFamily="34" charset="0"/>
            </a:endParaRPr>
          </a:p>
        </p:txBody>
      </p:sp>
      <p:sp>
        <p:nvSpPr>
          <p:cNvPr id="32778" name="正方形/長方形 64"/>
          <p:cNvSpPr>
            <a:spLocks noChangeArrowheads="1"/>
          </p:cNvSpPr>
          <p:nvPr/>
        </p:nvSpPr>
        <p:spPr bwMode="auto">
          <a:xfrm>
            <a:off x="4716463" y="6524625"/>
            <a:ext cx="576262" cy="180975"/>
          </a:xfrm>
          <a:prstGeom prst="rect">
            <a:avLst/>
          </a:prstGeom>
          <a:solidFill>
            <a:srgbClr val="FFCC99"/>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2779" name="正方形/長方形 75"/>
          <p:cNvSpPr>
            <a:spLocks noChangeArrowheads="1"/>
          </p:cNvSpPr>
          <p:nvPr/>
        </p:nvSpPr>
        <p:spPr bwMode="auto">
          <a:xfrm>
            <a:off x="4716463" y="6237288"/>
            <a:ext cx="576262" cy="180975"/>
          </a:xfrm>
          <a:prstGeom prst="rect">
            <a:avLst/>
          </a:prstGeom>
          <a:solidFill>
            <a:srgbClr val="FF6600"/>
          </a:solidFill>
          <a:ln w="25400" algn="ctr">
            <a:solidFill>
              <a:schemeClr val="tx1"/>
            </a:solidFill>
            <a:round/>
            <a:headEnd/>
            <a:tailEnd/>
          </a:ln>
        </p:spPr>
        <p:txBody>
          <a:bodyPr/>
          <a:lstStyle/>
          <a:p>
            <a:pPr defTabSz="1219200"/>
            <a:endParaRPr lang="ja-JP" altLang="en-US" sz="2400">
              <a:latin typeface="Calibri" pitchFamily="34" charset="0"/>
            </a:endParaRPr>
          </a:p>
        </p:txBody>
      </p:sp>
      <p:sp>
        <p:nvSpPr>
          <p:cNvPr id="32780" name="Rectangle 2"/>
          <p:cNvSpPr txBox="1">
            <a:spLocks noChangeArrowheads="1"/>
          </p:cNvSpPr>
          <p:nvPr/>
        </p:nvSpPr>
        <p:spPr bwMode="auto">
          <a:xfrm>
            <a:off x="450850" y="1119188"/>
            <a:ext cx="7886700" cy="1025525"/>
          </a:xfrm>
          <a:prstGeom prst="rect">
            <a:avLst/>
          </a:prstGeom>
          <a:noFill/>
          <a:ln w="9525">
            <a:noFill/>
            <a:miter lim="800000"/>
            <a:headEnd/>
            <a:tailEnd/>
          </a:ln>
        </p:spPr>
        <p:txBody>
          <a:bodyPr anchor="ctr"/>
          <a:lstStyle/>
          <a:p>
            <a:pPr>
              <a:lnSpc>
                <a:spcPct val="90000"/>
              </a:lnSpc>
            </a:pPr>
            <a:r>
              <a:rPr lang="ja-JP" altLang="en-US" sz="3200" b="1">
                <a:latin typeface="メイリオ" pitchFamily="50" charset="-128"/>
                <a:ea typeface="メイリオ" pitchFamily="50" charset="-128"/>
                <a:cs typeface="メイリオ" pitchFamily="50" charset="-128"/>
              </a:rPr>
              <a:t>県東部と静岡市でメタボ該当者が多い</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2194</TotalTime>
  <Words>3653</Words>
  <Application>Microsoft Office PowerPoint</Application>
  <PresentationFormat>画面に合わせる (4:3)</PresentationFormat>
  <Paragraphs>345</Paragraphs>
  <Slides>18</Slides>
  <Notes>18</Notes>
  <HiddenSlides>0</HiddenSlides>
  <MMClips>0</MMClips>
  <ScaleCrop>false</ScaleCrop>
  <HeadingPairs>
    <vt:vector size="8" baseType="variant">
      <vt:variant>
        <vt:lpstr>使用されているフォント</vt:lpstr>
      </vt:variant>
      <vt:variant>
        <vt:i4>13</vt:i4>
      </vt:variant>
      <vt:variant>
        <vt:lpstr>デザイン テンプレート</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33" baseType="lpstr">
      <vt:lpstr>Arial</vt:lpstr>
      <vt:lpstr>ＭＳ Ｐゴシック</vt:lpstr>
      <vt:lpstr>Calibri Light</vt:lpstr>
      <vt:lpstr>Calibri</vt:lpstr>
      <vt:lpstr>Garamond</vt:lpstr>
      <vt:lpstr>メイリオ</vt:lpstr>
      <vt:lpstr>Wingdings</vt:lpstr>
      <vt:lpstr>Segoe UI</vt:lpstr>
      <vt:lpstr>ＭＳ ゴシック</vt:lpstr>
      <vt:lpstr>Century</vt:lpstr>
      <vt:lpstr>ＭＳ 明朝</vt:lpstr>
      <vt:lpstr>Times New Roman</vt:lpstr>
      <vt:lpstr>ＭＳ Ｐ明朝</vt:lpstr>
      <vt:lpstr>Office テーマ</vt:lpstr>
      <vt:lpstr>Microsoft Excel 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 HIRAYAMA</dc:creator>
  <cp:lastModifiedBy>00231398</cp:lastModifiedBy>
  <cp:revision>138</cp:revision>
  <cp:lastPrinted>2016-08-30T08:16:05Z</cp:lastPrinted>
  <dcterms:created xsi:type="dcterms:W3CDTF">2015-12-04T07:38:26Z</dcterms:created>
  <dcterms:modified xsi:type="dcterms:W3CDTF">2016-11-24T02:01:30Z</dcterms:modified>
</cp:coreProperties>
</file>