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83" r:id="rId2"/>
    <p:sldId id="384" r:id="rId3"/>
    <p:sldId id="270" r:id="rId4"/>
    <p:sldId id="371" r:id="rId5"/>
    <p:sldId id="372" r:id="rId6"/>
    <p:sldId id="373" r:id="rId7"/>
    <p:sldId id="374" r:id="rId8"/>
    <p:sldId id="376" r:id="rId9"/>
    <p:sldId id="375" r:id="rId10"/>
    <p:sldId id="362" r:id="rId11"/>
    <p:sldId id="359" r:id="rId12"/>
    <p:sldId id="357" r:id="rId13"/>
    <p:sldId id="358" r:id="rId14"/>
    <p:sldId id="377" r:id="rId15"/>
    <p:sldId id="378" r:id="rId16"/>
    <p:sldId id="386" r:id="rId17"/>
    <p:sldId id="385" r:id="rId18"/>
    <p:sldId id="271" r:id="rId19"/>
    <p:sldId id="389" r:id="rId2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CC9900"/>
    <a:srgbClr val="663300"/>
    <a:srgbClr val="008000"/>
    <a:srgbClr val="0000FF"/>
    <a:srgbClr val="FC89FF"/>
    <a:srgbClr val="4F81B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33" autoAdjust="0"/>
  </p:normalViewPr>
  <p:slideViewPr>
    <p:cSldViewPr snapToGrid="0">
      <p:cViewPr varScale="1">
        <p:scale>
          <a:sx n="48" d="100"/>
          <a:sy n="48" d="100"/>
        </p:scale>
        <p:origin x="-20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6%20&#32207;&#21512;&#20581;&#24247;&#29677;\&#12304;&#26449;&#12305;H25&#20581;&#35386;&#12487;&#12540;&#12479;&#22577;&#21578;\04%20&#32080;&#26524;\H25_p165-&#12288;&#20840;&#20307;&#12495;&#12452;&#12522;&#12473;&#12463;&#12464;&#12521;&#12501;(&#12522;&#12531;&#12463;&#12391;&#12464;&#12521;&#12501;&#12434;&#20316;&#12387;&#12390;&#12356;&#12427;&#12398;&#12391;&#12289;&#34892;&#12434;&#22793;&#26356;&#12375;&#12394;&#12356;&#12391;&#65281;)O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6%20&#32207;&#21512;&#20581;&#24247;&#29677;\&#12304;&#26449;&#12305;H25&#20581;&#35386;&#12487;&#12540;&#12479;&#22577;&#21578;\04%20&#32080;&#26524;\H25_p165-&#12288;&#20840;&#20307;&#12495;&#12452;&#12522;&#12473;&#12463;&#12464;&#12521;&#12501;(&#12522;&#12531;&#12463;&#12391;&#12464;&#12521;&#12501;&#12434;&#20316;&#12387;&#12390;&#12356;&#12427;&#12398;&#12391;&#12289;&#34892;&#12434;&#22793;&#26356;&#12375;&#12394;&#12356;&#12391;&#65281;)O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7%20&#32207;&#21512;&#20581;&#24247;&#29677;\&#12304;&#26143;&#12305;&#21508;&#31278;&#25903;&#25588;\0219CKD&#30740;&#20462;&#20250;\eGFR,CK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7%20&#32207;&#21512;&#20581;&#24247;&#29677;\&#12304;&#26143;&#12305;&#21508;&#31278;&#25903;&#25588;\0219CKD&#30740;&#20462;&#20250;\eGFR,CK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800"/>
            </a:pPr>
            <a:r>
              <a:rPr lang="ja-JP" altLang="en-US" sz="1800" b="0" dirty="0" smtClean="0"/>
              <a:t>男性</a:t>
            </a:r>
            <a:endParaRPr lang="en-US" altLang="ja-JP" sz="1800" b="0" dirty="0"/>
          </a:p>
        </c:rich>
      </c:tx>
      <c:spPr>
        <a:noFill/>
        <a:ln w="25400">
          <a:noFill/>
        </a:ln>
      </c:spPr>
    </c:title>
    <c:plotArea>
      <c:layout>
        <c:manualLayout>
          <c:layoutTarget val="inner"/>
          <c:xMode val="edge"/>
          <c:yMode val="edge"/>
          <c:x val="0.12847737406318185"/>
          <c:y val="0.19340902699662543"/>
          <c:w val="0.82734591910951882"/>
          <c:h val="0.66805938320210834"/>
        </c:manualLayout>
      </c:layout>
      <c:barChart>
        <c:barDir val="col"/>
        <c:grouping val="stacked"/>
        <c:ser>
          <c:idx val="0"/>
          <c:order val="0"/>
          <c:tx>
            <c:strRef>
              <c:f>グラフ用データ!$A$47</c:f>
              <c:strCache>
                <c:ptCount val="1"/>
                <c:pt idx="0">
                  <c:v>服薬無</c:v>
                </c:pt>
              </c:strCache>
            </c:strRef>
          </c:tx>
          <c:spPr>
            <a:solidFill>
              <a:schemeClr val="tx1">
                <a:lumMod val="50000"/>
                <a:lumOff val="50000"/>
              </a:schemeClr>
            </a:solidFill>
            <a:ln>
              <a:solidFill>
                <a:schemeClr val="tx1"/>
              </a:solidFill>
            </a:ln>
          </c:spPr>
          <c:dLbls>
            <c:spPr>
              <a:solidFill>
                <a:sysClr val="window" lastClr="FFFFFF">
                  <a:alpha val="45000"/>
                </a:sysClr>
              </a:solidFill>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グラフ用データ!$B$46:$I$46</c:f>
              <c:strCache>
                <c:ptCount val="8"/>
                <c:pt idx="0">
                  <c:v>40-44</c:v>
                </c:pt>
                <c:pt idx="1">
                  <c:v>45-49</c:v>
                </c:pt>
                <c:pt idx="2">
                  <c:v>50-54</c:v>
                </c:pt>
                <c:pt idx="3">
                  <c:v>55-59</c:v>
                </c:pt>
                <c:pt idx="4">
                  <c:v>60-64</c:v>
                </c:pt>
                <c:pt idx="5">
                  <c:v>65-69</c:v>
                </c:pt>
                <c:pt idx="6">
                  <c:v>70-74</c:v>
                </c:pt>
                <c:pt idx="7">
                  <c:v>合計</c:v>
                </c:pt>
              </c:strCache>
            </c:strRef>
          </c:cat>
          <c:val>
            <c:numRef>
              <c:f>グラフ用データ!$B$47:$I$47</c:f>
              <c:numCache>
                <c:formatCode>0.0_ </c:formatCode>
                <c:ptCount val="8"/>
                <c:pt idx="0">
                  <c:v>2.5788982259570497</c:v>
                </c:pt>
                <c:pt idx="1">
                  <c:v>2.3652129120879142</c:v>
                </c:pt>
                <c:pt idx="2">
                  <c:v>2.1934654919236376</c:v>
                </c:pt>
                <c:pt idx="3">
                  <c:v>2.0336005765246372</c:v>
                </c:pt>
                <c:pt idx="4">
                  <c:v>2.2336693458856982</c:v>
                </c:pt>
                <c:pt idx="5">
                  <c:v>2.3164027627684067</c:v>
                </c:pt>
                <c:pt idx="6">
                  <c:v>2.3647375166486602</c:v>
                </c:pt>
                <c:pt idx="7">
                  <c:v>2.3056663930503567</c:v>
                </c:pt>
              </c:numCache>
            </c:numRef>
          </c:val>
        </c:ser>
        <c:ser>
          <c:idx val="1"/>
          <c:order val="1"/>
          <c:tx>
            <c:strRef>
              <c:f>グラフ用データ!$A$48</c:f>
              <c:strCache>
                <c:ptCount val="1"/>
                <c:pt idx="0">
                  <c:v>服薬有</c:v>
                </c:pt>
              </c:strCache>
            </c:strRef>
          </c:tx>
          <c:spPr>
            <a:solidFill>
              <a:schemeClr val="bg1">
                <a:lumMod val="85000"/>
              </a:schemeClr>
            </a:solidFill>
            <a:ln>
              <a:solidFill>
                <a:schemeClr val="tx1"/>
              </a:solidFill>
            </a:ln>
          </c:spPr>
          <c:dLbls>
            <c:spPr>
              <a:solidFill>
                <a:sysClr val="window" lastClr="FFFFFF">
                  <a:alpha val="50000"/>
                </a:sysClr>
              </a:solidFill>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グラフ用データ!$B$46:$I$46</c:f>
              <c:strCache>
                <c:ptCount val="8"/>
                <c:pt idx="0">
                  <c:v>40-44</c:v>
                </c:pt>
                <c:pt idx="1">
                  <c:v>45-49</c:v>
                </c:pt>
                <c:pt idx="2">
                  <c:v>50-54</c:v>
                </c:pt>
                <c:pt idx="3">
                  <c:v>55-59</c:v>
                </c:pt>
                <c:pt idx="4">
                  <c:v>60-64</c:v>
                </c:pt>
                <c:pt idx="5">
                  <c:v>65-69</c:v>
                </c:pt>
                <c:pt idx="6">
                  <c:v>70-74</c:v>
                </c:pt>
                <c:pt idx="7">
                  <c:v>合計</c:v>
                </c:pt>
              </c:strCache>
            </c:strRef>
          </c:cat>
          <c:val>
            <c:numRef>
              <c:f>グラフ用データ!$B$48:$I$48</c:f>
              <c:numCache>
                <c:formatCode>0.0_ </c:formatCode>
                <c:ptCount val="8"/>
                <c:pt idx="0">
                  <c:v>0.43697478991596772</c:v>
                </c:pt>
                <c:pt idx="1">
                  <c:v>0.77910370879120849</c:v>
                </c:pt>
                <c:pt idx="2">
                  <c:v>1.1839207048458149</c:v>
                </c:pt>
                <c:pt idx="3">
                  <c:v>1.7453382578146079</c:v>
                </c:pt>
                <c:pt idx="4">
                  <c:v>2.5445179626093593</c:v>
                </c:pt>
                <c:pt idx="5">
                  <c:v>3.6390546445519893</c:v>
                </c:pt>
                <c:pt idx="6">
                  <c:v>4.8149171964918445</c:v>
                </c:pt>
                <c:pt idx="7">
                  <c:v>2.0597286444583189</c:v>
                </c:pt>
              </c:numCache>
            </c:numRef>
          </c:val>
        </c:ser>
        <c:dLbls>
          <c:showVal val="1"/>
        </c:dLbls>
        <c:gapWidth val="50"/>
        <c:overlap val="100"/>
        <c:axId val="29693824"/>
        <c:axId val="29704192"/>
      </c:barChart>
      <c:catAx>
        <c:axId val="29693824"/>
        <c:scaling>
          <c:orientation val="minMax"/>
        </c:scaling>
        <c:axPos val="b"/>
        <c:title>
          <c:tx>
            <c:rich>
              <a:bodyPr/>
              <a:lstStyle/>
              <a:p>
                <a:pPr>
                  <a:defRPr sz="1400"/>
                </a:pPr>
                <a:r>
                  <a:rPr lang="ja-JP" altLang="en-US" sz="1400" b="0"/>
                  <a:t>年齢</a:t>
                </a:r>
              </a:p>
            </c:rich>
          </c:tx>
          <c:spPr>
            <a:noFill/>
            <a:ln w="25400">
              <a:noFill/>
            </a:ln>
          </c:spPr>
        </c:title>
        <c:numFmt formatCode="General" sourceLinked="1"/>
        <c:tickLblPos val="nextTo"/>
        <c:txPr>
          <a:bodyPr/>
          <a:lstStyle/>
          <a:p>
            <a:pPr>
              <a:defRPr sz="1400"/>
            </a:pPr>
            <a:endParaRPr lang="ja-JP"/>
          </a:p>
        </c:txPr>
        <c:crossAx val="29704192"/>
        <c:crosses val="autoZero"/>
        <c:auto val="1"/>
        <c:lblAlgn val="ctr"/>
        <c:lblOffset val="100"/>
      </c:catAx>
      <c:valAx>
        <c:axId val="29704192"/>
        <c:scaling>
          <c:orientation val="minMax"/>
        </c:scaling>
        <c:axPos val="l"/>
        <c:majorGridlines/>
        <c:title>
          <c:tx>
            <c:rich>
              <a:bodyPr rot="0" vert="wordArtVertRtl"/>
              <a:lstStyle/>
              <a:p>
                <a:pPr>
                  <a:defRPr sz="1400" b="1"/>
                </a:pPr>
                <a:r>
                  <a:rPr lang="ja-JP" altLang="en-US" sz="1400" b="1"/>
                  <a:t>％</a:t>
                </a:r>
              </a:p>
            </c:rich>
          </c:tx>
          <c:layout>
            <c:manualLayout>
              <c:xMode val="edge"/>
              <c:yMode val="edge"/>
              <c:x val="4.0160642570281097E-2"/>
              <c:y val="0.11598026809148855"/>
            </c:manualLayout>
          </c:layout>
          <c:spPr>
            <a:noFill/>
            <a:ln w="25400">
              <a:noFill/>
            </a:ln>
          </c:spPr>
        </c:title>
        <c:numFmt formatCode="#,##0_);\(#,##0\)" sourceLinked="0"/>
        <c:tickLblPos val="nextTo"/>
        <c:txPr>
          <a:bodyPr/>
          <a:lstStyle/>
          <a:p>
            <a:pPr>
              <a:defRPr sz="1400"/>
            </a:pPr>
            <a:endParaRPr lang="ja-JP"/>
          </a:p>
        </c:txPr>
        <c:crossAx val="29693824"/>
        <c:crosses val="autoZero"/>
        <c:crossBetween val="between"/>
      </c:valAx>
    </c:plotArea>
    <c:legend>
      <c:legendPos val="t"/>
      <c:txPr>
        <a:bodyPr/>
        <a:lstStyle/>
        <a:p>
          <a:pPr>
            <a:defRPr sz="1800"/>
          </a:pPr>
          <a:endParaRPr lang="ja-JP"/>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800"/>
            </a:pPr>
            <a:r>
              <a:rPr lang="ja-JP" altLang="en-US" sz="1800" b="0" dirty="0" smtClean="0"/>
              <a:t>女性</a:t>
            </a:r>
            <a:endParaRPr lang="en-US" altLang="ja-JP" sz="1800" b="0" dirty="0"/>
          </a:p>
        </c:rich>
      </c:tx>
      <c:spPr>
        <a:noFill/>
        <a:ln w="25400">
          <a:noFill/>
        </a:ln>
      </c:spPr>
    </c:title>
    <c:plotArea>
      <c:layout>
        <c:manualLayout>
          <c:layoutTarget val="inner"/>
          <c:xMode val="edge"/>
          <c:yMode val="edge"/>
          <c:x val="0.12847737406318185"/>
          <c:y val="0.19340902699662543"/>
          <c:w val="0.82734591910951905"/>
          <c:h val="0.66805938320210856"/>
        </c:manualLayout>
      </c:layout>
      <c:barChart>
        <c:barDir val="col"/>
        <c:grouping val="stacked"/>
        <c:ser>
          <c:idx val="0"/>
          <c:order val="0"/>
          <c:tx>
            <c:strRef>
              <c:f>グラフ用データ!$A$53</c:f>
              <c:strCache>
                <c:ptCount val="1"/>
                <c:pt idx="0">
                  <c:v>服薬無</c:v>
                </c:pt>
              </c:strCache>
            </c:strRef>
          </c:tx>
          <c:spPr>
            <a:solidFill>
              <a:schemeClr val="bg1">
                <a:lumMod val="50000"/>
              </a:schemeClr>
            </a:solidFill>
            <a:ln>
              <a:solidFill>
                <a:schemeClr val="tx1"/>
              </a:solidFill>
            </a:ln>
          </c:spPr>
          <c:dLbls>
            <c:spPr>
              <a:noFill/>
              <a:ln w="25400">
                <a:noFill/>
              </a:ln>
            </c:spPr>
            <c:txPr>
              <a:bodyPr/>
              <a:lstStyle/>
              <a:p>
                <a:pPr>
                  <a:defRPr sz="1800">
                    <a:solidFill>
                      <a:sysClr val="windowText" lastClr="000000"/>
                    </a:solidFill>
                  </a:defRPr>
                </a:pPr>
                <a:endParaRPr lang="ja-JP"/>
              </a:p>
            </c:txPr>
            <c:dLblPos val="ctr"/>
            <c:showVal val="1"/>
            <c:extLst>
              <c:ext xmlns:c15="http://schemas.microsoft.com/office/drawing/2012/chart" uri="{CE6537A1-D6FC-4f65-9D91-7224C49458BB}">
                <c15:showLeaderLines val="0"/>
              </c:ext>
            </c:extLst>
          </c:dLbls>
          <c:cat>
            <c:strRef>
              <c:f>グラフ用データ!$B$52:$I$52</c:f>
              <c:strCache>
                <c:ptCount val="8"/>
                <c:pt idx="0">
                  <c:v>40-44</c:v>
                </c:pt>
                <c:pt idx="1">
                  <c:v>45-49</c:v>
                </c:pt>
                <c:pt idx="2">
                  <c:v>50-54</c:v>
                </c:pt>
                <c:pt idx="3">
                  <c:v>55-59</c:v>
                </c:pt>
                <c:pt idx="4">
                  <c:v>60-64</c:v>
                </c:pt>
                <c:pt idx="5">
                  <c:v>65-69</c:v>
                </c:pt>
                <c:pt idx="6">
                  <c:v>70-74</c:v>
                </c:pt>
                <c:pt idx="7">
                  <c:v>合計</c:v>
                </c:pt>
              </c:strCache>
            </c:strRef>
          </c:cat>
          <c:val>
            <c:numRef>
              <c:f>グラフ用データ!$B$53:$I$53</c:f>
              <c:numCache>
                <c:formatCode>0.0_ </c:formatCode>
                <c:ptCount val="8"/>
                <c:pt idx="0">
                  <c:v>1.8321870701513097</c:v>
                </c:pt>
                <c:pt idx="1">
                  <c:v>1.6956509158251107</c:v>
                </c:pt>
                <c:pt idx="2">
                  <c:v>1.1663807890223001</c:v>
                </c:pt>
                <c:pt idx="3">
                  <c:v>1.0173663339258854</c:v>
                </c:pt>
                <c:pt idx="4">
                  <c:v>1.1280242155005336</c:v>
                </c:pt>
                <c:pt idx="5">
                  <c:v>1.212254793916685</c:v>
                </c:pt>
                <c:pt idx="6">
                  <c:v>1.3730071752031601</c:v>
                </c:pt>
                <c:pt idx="7">
                  <c:v>1.3323192961279358</c:v>
                </c:pt>
              </c:numCache>
            </c:numRef>
          </c:val>
        </c:ser>
        <c:ser>
          <c:idx val="1"/>
          <c:order val="1"/>
          <c:tx>
            <c:strRef>
              <c:f>グラフ用データ!$A$54</c:f>
              <c:strCache>
                <c:ptCount val="1"/>
                <c:pt idx="0">
                  <c:v>服薬有</c:v>
                </c:pt>
              </c:strCache>
            </c:strRef>
          </c:tx>
          <c:spPr>
            <a:solidFill>
              <a:schemeClr val="bg1">
                <a:lumMod val="85000"/>
              </a:schemeClr>
            </a:solidFill>
            <a:ln>
              <a:solidFill>
                <a:schemeClr val="tx1"/>
              </a:solidFill>
            </a:ln>
          </c:spPr>
          <c:dLbls>
            <c:spPr>
              <a:noFill/>
              <a:ln w="25400">
                <a:noFill/>
              </a:ln>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グラフ用データ!$B$52:$I$52</c:f>
              <c:strCache>
                <c:ptCount val="8"/>
                <c:pt idx="0">
                  <c:v>40-44</c:v>
                </c:pt>
                <c:pt idx="1">
                  <c:v>45-49</c:v>
                </c:pt>
                <c:pt idx="2">
                  <c:v>50-54</c:v>
                </c:pt>
                <c:pt idx="3">
                  <c:v>55-59</c:v>
                </c:pt>
                <c:pt idx="4">
                  <c:v>60-64</c:v>
                </c:pt>
                <c:pt idx="5">
                  <c:v>65-69</c:v>
                </c:pt>
                <c:pt idx="6">
                  <c:v>70-74</c:v>
                </c:pt>
                <c:pt idx="7">
                  <c:v>合計</c:v>
                </c:pt>
              </c:strCache>
            </c:strRef>
          </c:cat>
          <c:val>
            <c:numRef>
              <c:f>グラフ用データ!$B$54:$I$54</c:f>
              <c:numCache>
                <c:formatCode>0.0_ </c:formatCode>
                <c:ptCount val="8"/>
                <c:pt idx="0">
                  <c:v>0.1485557083906465</c:v>
                </c:pt>
                <c:pt idx="1">
                  <c:v>0.2228073728985214</c:v>
                </c:pt>
                <c:pt idx="2">
                  <c:v>0.37164093767867401</c:v>
                </c:pt>
                <c:pt idx="3">
                  <c:v>0.53876658006290012</c:v>
                </c:pt>
                <c:pt idx="4">
                  <c:v>1.0256745279937283</c:v>
                </c:pt>
                <c:pt idx="5">
                  <c:v>1.3645380407558061</c:v>
                </c:pt>
                <c:pt idx="6">
                  <c:v>2.2559500423895291</c:v>
                </c:pt>
                <c:pt idx="7">
                  <c:v>0.94228709579511749</c:v>
                </c:pt>
              </c:numCache>
            </c:numRef>
          </c:val>
        </c:ser>
        <c:dLbls>
          <c:showVal val="1"/>
        </c:dLbls>
        <c:gapWidth val="50"/>
        <c:overlap val="100"/>
        <c:axId val="29742592"/>
        <c:axId val="29744512"/>
      </c:barChart>
      <c:catAx>
        <c:axId val="29742592"/>
        <c:scaling>
          <c:orientation val="minMax"/>
        </c:scaling>
        <c:axPos val="b"/>
        <c:title>
          <c:tx>
            <c:rich>
              <a:bodyPr/>
              <a:lstStyle/>
              <a:p>
                <a:pPr>
                  <a:defRPr sz="1400"/>
                </a:pPr>
                <a:r>
                  <a:rPr lang="ja-JP" altLang="en-US" sz="1400" b="0"/>
                  <a:t>年齢</a:t>
                </a:r>
              </a:p>
            </c:rich>
          </c:tx>
          <c:spPr>
            <a:noFill/>
            <a:ln w="25400">
              <a:noFill/>
            </a:ln>
          </c:spPr>
        </c:title>
        <c:numFmt formatCode="General" sourceLinked="1"/>
        <c:tickLblPos val="nextTo"/>
        <c:txPr>
          <a:bodyPr/>
          <a:lstStyle/>
          <a:p>
            <a:pPr>
              <a:defRPr sz="1400"/>
            </a:pPr>
            <a:endParaRPr lang="ja-JP"/>
          </a:p>
        </c:txPr>
        <c:crossAx val="29744512"/>
        <c:crosses val="autoZero"/>
        <c:auto val="1"/>
        <c:lblAlgn val="ctr"/>
        <c:lblOffset val="100"/>
      </c:catAx>
      <c:valAx>
        <c:axId val="29744512"/>
        <c:scaling>
          <c:orientation val="minMax"/>
          <c:max val="8"/>
        </c:scaling>
        <c:axPos val="l"/>
        <c:majorGridlines/>
        <c:title>
          <c:tx>
            <c:rich>
              <a:bodyPr rot="0" vert="wordArtVertRtl"/>
              <a:lstStyle/>
              <a:p>
                <a:pPr>
                  <a:defRPr sz="1400" b="1"/>
                </a:pPr>
                <a:r>
                  <a:rPr lang="ja-JP" altLang="en-US" sz="1400" b="1"/>
                  <a:t>％</a:t>
                </a:r>
              </a:p>
            </c:rich>
          </c:tx>
          <c:layout>
            <c:manualLayout>
              <c:xMode val="edge"/>
              <c:yMode val="edge"/>
              <c:x val="4.0160642570281097E-2"/>
              <c:y val="0.11598026809148855"/>
            </c:manualLayout>
          </c:layout>
          <c:spPr>
            <a:noFill/>
            <a:ln w="25400">
              <a:noFill/>
            </a:ln>
          </c:spPr>
        </c:title>
        <c:numFmt formatCode="#,##0_);\(#,##0\)" sourceLinked="0"/>
        <c:tickLblPos val="nextTo"/>
        <c:txPr>
          <a:bodyPr/>
          <a:lstStyle/>
          <a:p>
            <a:pPr>
              <a:defRPr sz="1400"/>
            </a:pPr>
            <a:endParaRPr lang="ja-JP"/>
          </a:p>
        </c:txPr>
        <c:crossAx val="29742592"/>
        <c:crosses val="autoZero"/>
        <c:crossBetween val="between"/>
      </c:valAx>
    </c:plotArea>
    <c:legend>
      <c:legendPos val="t"/>
      <c:txPr>
        <a:bodyPr/>
        <a:lstStyle/>
        <a:p>
          <a:pPr>
            <a:defRPr sz="1800"/>
          </a:pPr>
          <a:endParaRPr lang="ja-JP"/>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stacked"/>
        <c:ser>
          <c:idx val="0"/>
          <c:order val="0"/>
          <c:tx>
            <c:strRef>
              <c:f>Sheet2!$A$3</c:f>
              <c:strCache>
                <c:ptCount val="1"/>
                <c:pt idx="0">
                  <c:v>緑</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Sheet2!$B$2:$I$2</c:f>
              <c:strCache>
                <c:ptCount val="8"/>
                <c:pt idx="0">
                  <c:v>40～44歳</c:v>
                </c:pt>
                <c:pt idx="1">
                  <c:v>45～49歳</c:v>
                </c:pt>
                <c:pt idx="2">
                  <c:v>50～54歳</c:v>
                </c:pt>
                <c:pt idx="3">
                  <c:v>55～59歳</c:v>
                </c:pt>
                <c:pt idx="4">
                  <c:v>60～64歳</c:v>
                </c:pt>
                <c:pt idx="5">
                  <c:v>65～69歳</c:v>
                </c:pt>
                <c:pt idx="6">
                  <c:v>70～74歳</c:v>
                </c:pt>
                <c:pt idx="7">
                  <c:v>合計</c:v>
                </c:pt>
              </c:strCache>
            </c:strRef>
          </c:cat>
          <c:val>
            <c:numRef>
              <c:f>Sheet2!$B$3:$I$3</c:f>
              <c:numCache>
                <c:formatCode>0.0%</c:formatCode>
                <c:ptCount val="8"/>
                <c:pt idx="0">
                  <c:v>0.95020008892841268</c:v>
                </c:pt>
                <c:pt idx="1">
                  <c:v>0.92551781853685755</c:v>
                </c:pt>
                <c:pt idx="2">
                  <c:v>0.88777745327102864</c:v>
                </c:pt>
                <c:pt idx="3">
                  <c:v>0.85749831876260929</c:v>
                </c:pt>
                <c:pt idx="4">
                  <c:v>0.79502396713079204</c:v>
                </c:pt>
                <c:pt idx="5">
                  <c:v>0.73652803441068782</c:v>
                </c:pt>
                <c:pt idx="6">
                  <c:v>0.65873876881137161</c:v>
                </c:pt>
                <c:pt idx="7">
                  <c:v>0.79290372203457971</c:v>
                </c:pt>
              </c:numCache>
            </c:numRef>
          </c:val>
        </c:ser>
        <c:ser>
          <c:idx val="1"/>
          <c:order val="1"/>
          <c:tx>
            <c:strRef>
              <c:f>Sheet2!$A$4</c:f>
              <c:strCache>
                <c:ptCount val="1"/>
                <c:pt idx="0">
                  <c:v>黄</c:v>
                </c:pt>
              </c:strCache>
            </c:strRef>
          </c:tx>
          <c:spPr>
            <a:solidFill>
              <a:srgbClr val="FFC000"/>
            </a:solidFill>
            <a:ln>
              <a:noFill/>
            </a:ln>
            <a:effectLst/>
          </c:spPr>
          <c:dLbls>
            <c:dLbl>
              <c:idx val="0"/>
              <c:layout>
                <c:manualLayout>
                  <c:x val="-1.4145927120022304E-17"/>
                  <c:y val="1.5861993165604205E-2"/>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Sheet2!$B$2:$I$2</c:f>
              <c:strCache>
                <c:ptCount val="8"/>
                <c:pt idx="0">
                  <c:v>40～44歳</c:v>
                </c:pt>
                <c:pt idx="1">
                  <c:v>45～49歳</c:v>
                </c:pt>
                <c:pt idx="2">
                  <c:v>50～54歳</c:v>
                </c:pt>
                <c:pt idx="3">
                  <c:v>55～59歳</c:v>
                </c:pt>
                <c:pt idx="4">
                  <c:v>60～64歳</c:v>
                </c:pt>
                <c:pt idx="5">
                  <c:v>65～69歳</c:v>
                </c:pt>
                <c:pt idx="6">
                  <c:v>70～74歳</c:v>
                </c:pt>
                <c:pt idx="7">
                  <c:v>合計</c:v>
                </c:pt>
              </c:strCache>
            </c:strRef>
          </c:cat>
          <c:val>
            <c:numRef>
              <c:f>Sheet2!$B$4:$I$4</c:f>
              <c:numCache>
                <c:formatCode>0.0%</c:formatCode>
                <c:ptCount val="8"/>
                <c:pt idx="0">
                  <c:v>4.1669313345613926E-2</c:v>
                </c:pt>
                <c:pt idx="1">
                  <c:v>6.2486923774321891E-2</c:v>
                </c:pt>
                <c:pt idx="2">
                  <c:v>9.5137266355140207E-2</c:v>
                </c:pt>
                <c:pt idx="3">
                  <c:v>0.11903160726294559</c:v>
                </c:pt>
                <c:pt idx="4">
                  <c:v>0.16900251084227369</c:v>
                </c:pt>
                <c:pt idx="5">
                  <c:v>0.21091691151970468</c:v>
                </c:pt>
                <c:pt idx="6">
                  <c:v>0.26417981028679516</c:v>
                </c:pt>
                <c:pt idx="7">
                  <c:v>0.16578269738822193</c:v>
                </c:pt>
              </c:numCache>
            </c:numRef>
          </c:val>
        </c:ser>
        <c:ser>
          <c:idx val="2"/>
          <c:order val="2"/>
          <c:tx>
            <c:strRef>
              <c:f>Sheet2!$A$5</c:f>
              <c:strCache>
                <c:ptCount val="1"/>
                <c:pt idx="0">
                  <c:v>オレンジ</c:v>
                </c:pt>
              </c:strCache>
            </c:strRef>
          </c:tx>
          <c:spPr>
            <a:solidFill>
              <a:schemeClr val="accent6"/>
            </a:solidFill>
            <a:ln>
              <a:noFill/>
            </a:ln>
            <a:effectLst/>
          </c:spPr>
          <c:dLbls>
            <c:dLbl>
              <c:idx val="0"/>
              <c:layout>
                <c:manualLayout>
                  <c:x val="-1.4145927120022304E-17"/>
                  <c:y val="2.2659990236577471E-2"/>
                </c:manualLayout>
              </c:layout>
              <c:dLblPos val="ctr"/>
              <c:showVal val="1"/>
              <c:extLst>
                <c:ext xmlns:c15="http://schemas.microsoft.com/office/drawing/2012/chart" uri="{CE6537A1-D6FC-4f65-9D91-7224C49458BB}"/>
              </c:extLst>
            </c:dLbl>
            <c:dLbl>
              <c:idx val="1"/>
              <c:layout>
                <c:manualLayout>
                  <c:x val="0"/>
                  <c:y val="2.2659990236577464E-2"/>
                </c:manualLayout>
              </c:layout>
              <c:dLblPos val="ctr"/>
              <c:showVal val="1"/>
              <c:extLst>
                <c:ext xmlns:c15="http://schemas.microsoft.com/office/drawing/2012/chart" uri="{CE6537A1-D6FC-4f65-9D91-7224C49458BB}"/>
              </c:extLst>
            </c:dLbl>
            <c:dLbl>
              <c:idx val="2"/>
              <c:layout>
                <c:manualLayout>
                  <c:x val="0"/>
                  <c:y val="1.5861993165604205E-2"/>
                </c:manualLayout>
              </c:layout>
              <c:dLblPos val="ctr"/>
              <c:showVal val="1"/>
              <c:extLst>
                <c:ext xmlns:c15="http://schemas.microsoft.com/office/drawing/2012/chart" uri="{CE6537A1-D6FC-4f65-9D91-7224C49458BB}"/>
              </c:extLst>
            </c:dLbl>
            <c:dLbl>
              <c:idx val="3"/>
              <c:layout>
                <c:manualLayout>
                  <c:x val="-5.658370848008918E-17"/>
                  <c:y val="9.0639960946309987E-3"/>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Sheet2!$B$2:$I$2</c:f>
              <c:strCache>
                <c:ptCount val="8"/>
                <c:pt idx="0">
                  <c:v>40～44歳</c:v>
                </c:pt>
                <c:pt idx="1">
                  <c:v>45～49歳</c:v>
                </c:pt>
                <c:pt idx="2">
                  <c:v>50～54歳</c:v>
                </c:pt>
                <c:pt idx="3">
                  <c:v>55～59歳</c:v>
                </c:pt>
                <c:pt idx="4">
                  <c:v>60～64歳</c:v>
                </c:pt>
                <c:pt idx="5">
                  <c:v>65～69歳</c:v>
                </c:pt>
                <c:pt idx="6">
                  <c:v>70～74歳</c:v>
                </c:pt>
                <c:pt idx="7">
                  <c:v>合計</c:v>
                </c:pt>
              </c:strCache>
            </c:strRef>
          </c:cat>
          <c:val>
            <c:numRef>
              <c:f>Sheet2!$B$5:$I$5</c:f>
              <c:numCache>
                <c:formatCode>0.0%</c:formatCode>
                <c:ptCount val="8"/>
                <c:pt idx="0">
                  <c:v>6.2249888839484213E-3</c:v>
                </c:pt>
                <c:pt idx="1">
                  <c:v>8.4385243043448004E-3</c:v>
                </c:pt>
                <c:pt idx="2">
                  <c:v>1.2485397196261683E-2</c:v>
                </c:pt>
                <c:pt idx="3">
                  <c:v>1.7417619367854742E-2</c:v>
                </c:pt>
                <c:pt idx="4">
                  <c:v>2.4834512668340619E-2</c:v>
                </c:pt>
                <c:pt idx="5">
                  <c:v>3.6864265592342411E-2</c:v>
                </c:pt>
                <c:pt idx="6">
                  <c:v>5.4187877270577764E-2</c:v>
                </c:pt>
                <c:pt idx="7">
                  <c:v>2.9147577166170668E-2</c:v>
                </c:pt>
              </c:numCache>
            </c:numRef>
          </c:val>
        </c:ser>
        <c:ser>
          <c:idx val="3"/>
          <c:order val="3"/>
          <c:tx>
            <c:strRef>
              <c:f>Sheet2!$A$6</c:f>
              <c:strCache>
                <c:ptCount val="1"/>
                <c:pt idx="0">
                  <c:v>赤</c:v>
                </c:pt>
              </c:strCache>
            </c:strRef>
          </c:tx>
          <c:spPr>
            <a:solidFill>
              <a:srgbClr val="FF0000"/>
            </a:solidFill>
            <a:ln>
              <a:noFill/>
            </a:ln>
            <a:effectLst/>
          </c:spPr>
          <c:dLbls>
            <c:dLbl>
              <c:idx val="0"/>
              <c:layout>
                <c:manualLayout>
                  <c:x val="-1.4145927120022304E-17"/>
                  <c:y val="0"/>
                </c:manualLayout>
              </c:layout>
              <c:dLblPos val="ctr"/>
              <c:showVal val="1"/>
              <c:extLst>
                <c:ext xmlns:c15="http://schemas.microsoft.com/office/drawing/2012/chart" uri="{CE6537A1-D6FC-4f65-9D91-7224C49458BB}"/>
              </c:extLst>
            </c:dLbl>
            <c:dLbl>
              <c:idx val="3"/>
              <c:layout>
                <c:manualLayout>
                  <c:x val="-5.658370848008918E-17"/>
                  <c:y val="-3.245534025573803E-19"/>
                </c:manualLayout>
              </c:layout>
              <c:dLblPos val="ctr"/>
              <c:showVal val="1"/>
              <c:extLst>
                <c:ext xmlns:c15="http://schemas.microsoft.com/office/drawing/2012/chart" uri="{CE6537A1-D6FC-4f65-9D91-7224C49458BB}"/>
              </c:extLst>
            </c:dLbl>
            <c:dLbl>
              <c:idx val="4"/>
              <c:layout>
                <c:manualLayout>
                  <c:x val="-1.1316741696017875E-16"/>
                  <c:y val="-4.5319980473154872E-3"/>
                </c:manualLayout>
              </c:layout>
              <c:dLblPos val="ctr"/>
              <c:showVal val="1"/>
              <c:extLst>
                <c:ext xmlns:c15="http://schemas.microsoft.com/office/drawing/2012/chart" uri="{CE6537A1-D6FC-4f65-9D91-7224C49458BB}"/>
              </c:extLst>
            </c:dLbl>
            <c:dLbl>
              <c:idx val="5"/>
              <c:layout>
                <c:manualLayout>
                  <c:x val="0"/>
                  <c:y val="-9.0639960946309987E-3"/>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Sheet2!$B$2:$I$2</c:f>
              <c:strCache>
                <c:ptCount val="8"/>
                <c:pt idx="0">
                  <c:v>40～44歳</c:v>
                </c:pt>
                <c:pt idx="1">
                  <c:v>45～49歳</c:v>
                </c:pt>
                <c:pt idx="2">
                  <c:v>50～54歳</c:v>
                </c:pt>
                <c:pt idx="3">
                  <c:v>55～59歳</c:v>
                </c:pt>
                <c:pt idx="4">
                  <c:v>60～64歳</c:v>
                </c:pt>
                <c:pt idx="5">
                  <c:v>65～69歳</c:v>
                </c:pt>
                <c:pt idx="6">
                  <c:v>70～74歳</c:v>
                </c:pt>
                <c:pt idx="7">
                  <c:v>合計</c:v>
                </c:pt>
              </c:strCache>
            </c:strRef>
          </c:cat>
          <c:val>
            <c:numRef>
              <c:f>Sheet2!$B$6:$I$6</c:f>
              <c:numCache>
                <c:formatCode>0.0%</c:formatCode>
                <c:ptCount val="8"/>
                <c:pt idx="0">
                  <c:v>1.9056088420250294E-3</c:v>
                </c:pt>
                <c:pt idx="1">
                  <c:v>3.5567333844759084E-3</c:v>
                </c:pt>
                <c:pt idx="2">
                  <c:v>4.5998831775700931E-3</c:v>
                </c:pt>
                <c:pt idx="3">
                  <c:v>6.0524546065904485E-3</c:v>
                </c:pt>
                <c:pt idx="4">
                  <c:v>1.1139009358593927E-2</c:v>
                </c:pt>
                <c:pt idx="5">
                  <c:v>1.5690788477266529E-2</c:v>
                </c:pt>
                <c:pt idx="6">
                  <c:v>2.2893543631255425E-2</c:v>
                </c:pt>
                <c:pt idx="7">
                  <c:v>1.2166003411028995E-2</c:v>
                </c:pt>
              </c:numCache>
            </c:numRef>
          </c:val>
        </c:ser>
        <c:dLbls>
          <c:showVal val="1"/>
        </c:dLbls>
        <c:gapWidth val="50"/>
        <c:overlap val="100"/>
        <c:axId val="29805952"/>
        <c:axId val="31495296"/>
      </c:barChart>
      <c:catAx>
        <c:axId val="298059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1495296"/>
        <c:crosses val="autoZero"/>
        <c:auto val="1"/>
        <c:lblAlgn val="ctr"/>
        <c:lblOffset val="100"/>
      </c:catAx>
      <c:valAx>
        <c:axId val="31495296"/>
        <c:scaling>
          <c:orientation val="minMax"/>
          <c:max val="1"/>
          <c:min val="0.5"/>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9805952"/>
        <c:crosses val="autoZero"/>
        <c:crossBetween val="between"/>
        <c:majorUnit val="0.1"/>
      </c:valAx>
      <c:spPr>
        <a:noFill/>
        <a:ln>
          <a:noFill/>
        </a:ln>
        <a:effectLst/>
      </c:spPr>
    </c:plotArea>
    <c:plotVisOnly val="1"/>
    <c:dispBlanksAs val="gap"/>
  </c:chart>
  <c:spPr>
    <a:noFill/>
    <a:ln>
      <a:noFill/>
    </a:ln>
    <a:effectLst/>
  </c:spPr>
  <c:txPr>
    <a:bodyPr/>
    <a:lstStyle/>
    <a:p>
      <a:pPr>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stacked"/>
        <c:ser>
          <c:idx val="0"/>
          <c:order val="0"/>
          <c:tx>
            <c:strRef>
              <c:f>Sheet2!$A$9</c:f>
              <c:strCache>
                <c:ptCount val="1"/>
                <c:pt idx="0">
                  <c:v>緑</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Sheet2!$B$8:$I$8</c:f>
              <c:strCache>
                <c:ptCount val="8"/>
                <c:pt idx="0">
                  <c:v>40～44歳</c:v>
                </c:pt>
                <c:pt idx="1">
                  <c:v>45～49歳</c:v>
                </c:pt>
                <c:pt idx="2">
                  <c:v>50～54歳</c:v>
                </c:pt>
                <c:pt idx="3">
                  <c:v>55～59歳</c:v>
                </c:pt>
                <c:pt idx="4">
                  <c:v>60～64歳</c:v>
                </c:pt>
                <c:pt idx="5">
                  <c:v>65～69歳</c:v>
                </c:pt>
                <c:pt idx="6">
                  <c:v>70～74歳</c:v>
                </c:pt>
                <c:pt idx="7">
                  <c:v>合計</c:v>
                </c:pt>
              </c:strCache>
            </c:strRef>
          </c:cat>
          <c:val>
            <c:numRef>
              <c:f>Sheet2!$B$9:$I$9</c:f>
              <c:numCache>
                <c:formatCode>0.0%</c:formatCode>
                <c:ptCount val="8"/>
                <c:pt idx="0">
                  <c:v>0.96305921663263538</c:v>
                </c:pt>
                <c:pt idx="1">
                  <c:v>0.94479872459147196</c:v>
                </c:pt>
                <c:pt idx="2">
                  <c:v>0.91936090225563916</c:v>
                </c:pt>
                <c:pt idx="3">
                  <c:v>0.89643087046706238</c:v>
                </c:pt>
                <c:pt idx="4">
                  <c:v>0.85615079365079483</c:v>
                </c:pt>
                <c:pt idx="5">
                  <c:v>0.8150995001414697</c:v>
                </c:pt>
                <c:pt idx="6">
                  <c:v>0.73816168527187664</c:v>
                </c:pt>
                <c:pt idx="7">
                  <c:v>0.83320227606233788</c:v>
                </c:pt>
              </c:numCache>
            </c:numRef>
          </c:val>
        </c:ser>
        <c:ser>
          <c:idx val="1"/>
          <c:order val="1"/>
          <c:tx>
            <c:strRef>
              <c:f>Sheet2!$A$10</c:f>
              <c:strCache>
                <c:ptCount val="1"/>
                <c:pt idx="0">
                  <c:v>黄</c:v>
                </c:pt>
              </c:strCache>
            </c:strRef>
          </c:tx>
          <c:spPr>
            <a:solidFill>
              <a:srgbClr val="FFC000"/>
            </a:solidFill>
            <a:ln>
              <a:noFill/>
            </a:ln>
            <a:effectLst/>
          </c:spPr>
          <c:dLbls>
            <c:dLbl>
              <c:idx val="0"/>
              <c:layout>
                <c:manualLayout>
                  <c:x val="-1.4145927120022304E-17"/>
                  <c:y val="1.3421804514059362E-2"/>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Sheet2!$B$8:$I$8</c:f>
              <c:strCache>
                <c:ptCount val="8"/>
                <c:pt idx="0">
                  <c:v>40～44歳</c:v>
                </c:pt>
                <c:pt idx="1">
                  <c:v>45～49歳</c:v>
                </c:pt>
                <c:pt idx="2">
                  <c:v>50～54歳</c:v>
                </c:pt>
                <c:pt idx="3">
                  <c:v>55～59歳</c:v>
                </c:pt>
                <c:pt idx="4">
                  <c:v>60～64歳</c:v>
                </c:pt>
                <c:pt idx="5">
                  <c:v>65～69歳</c:v>
                </c:pt>
                <c:pt idx="6">
                  <c:v>70～74歳</c:v>
                </c:pt>
                <c:pt idx="7">
                  <c:v>合計</c:v>
                </c:pt>
              </c:strCache>
            </c:strRef>
          </c:cat>
          <c:val>
            <c:numRef>
              <c:f>Sheet2!$B$10:$I$10</c:f>
              <c:numCache>
                <c:formatCode>0.0%</c:formatCode>
                <c:ptCount val="8"/>
                <c:pt idx="0">
                  <c:v>3.127900501206618E-2</c:v>
                </c:pt>
                <c:pt idx="1">
                  <c:v>4.6632124352331744E-2</c:v>
                </c:pt>
                <c:pt idx="2">
                  <c:v>7.3966165413533833E-2</c:v>
                </c:pt>
                <c:pt idx="3">
                  <c:v>9.4199270438452207E-2</c:v>
                </c:pt>
                <c:pt idx="4">
                  <c:v>0.12835249042145594</c:v>
                </c:pt>
                <c:pt idx="5">
                  <c:v>0.16276053946996141</c:v>
                </c:pt>
                <c:pt idx="6">
                  <c:v>0.22305995678790086</c:v>
                </c:pt>
                <c:pt idx="7">
                  <c:v>0.14534973716309546</c:v>
                </c:pt>
              </c:numCache>
            </c:numRef>
          </c:val>
        </c:ser>
        <c:ser>
          <c:idx val="2"/>
          <c:order val="2"/>
          <c:tx>
            <c:strRef>
              <c:f>Sheet2!$A$11</c:f>
              <c:strCache>
                <c:ptCount val="1"/>
                <c:pt idx="0">
                  <c:v>オレンジ</c:v>
                </c:pt>
              </c:strCache>
            </c:strRef>
          </c:tx>
          <c:spPr>
            <a:solidFill>
              <a:schemeClr val="accent6"/>
            </a:solidFill>
            <a:ln>
              <a:noFill/>
            </a:ln>
            <a:effectLst/>
          </c:spPr>
          <c:dLbls>
            <c:dLbl>
              <c:idx val="0"/>
              <c:layout>
                <c:manualLayout>
                  <c:x val="-1.4145927120022304E-17"/>
                  <c:y val="2.0132706771089012E-2"/>
                </c:manualLayout>
              </c:layout>
              <c:dLblPos val="ctr"/>
              <c:showVal val="1"/>
              <c:extLst>
                <c:ext xmlns:c15="http://schemas.microsoft.com/office/drawing/2012/chart" uri="{CE6537A1-D6FC-4f65-9D91-7224C49458BB}"/>
              </c:extLst>
            </c:dLbl>
            <c:dLbl>
              <c:idx val="1"/>
              <c:layout>
                <c:manualLayout>
                  <c:x val="0"/>
                  <c:y val="2.0132706771089012E-2"/>
                </c:manualLayout>
              </c:layout>
              <c:dLblPos val="ctr"/>
              <c:showVal val="1"/>
              <c:extLst>
                <c:ext xmlns:c15="http://schemas.microsoft.com/office/drawing/2012/chart" uri="{CE6537A1-D6FC-4f65-9D91-7224C49458BB}"/>
              </c:extLst>
            </c:dLbl>
            <c:dLbl>
              <c:idx val="2"/>
              <c:layout>
                <c:manualLayout>
                  <c:x val="0"/>
                  <c:y val="2.2369674190098859E-2"/>
                </c:manualLayout>
              </c:layout>
              <c:dLblPos val="ctr"/>
              <c:showVal val="1"/>
              <c:extLst>
                <c:ext xmlns:c15="http://schemas.microsoft.com/office/drawing/2012/chart" uri="{CE6537A1-D6FC-4f65-9D91-7224C49458BB}"/>
              </c:extLst>
            </c:dLbl>
            <c:dLbl>
              <c:idx val="3"/>
              <c:layout>
                <c:manualLayout>
                  <c:x val="-5.658370848008918E-17"/>
                  <c:y val="2.0132706771089012E-2"/>
                </c:manualLayout>
              </c:layout>
              <c:dLblPos val="ctr"/>
              <c:showVal val="1"/>
              <c:extLst>
                <c:ext xmlns:c15="http://schemas.microsoft.com/office/drawing/2012/chart" uri="{CE6537A1-D6FC-4f65-9D91-7224C49458BB}"/>
              </c:extLst>
            </c:dLbl>
            <c:dLbl>
              <c:idx val="4"/>
              <c:layout>
                <c:manualLayout>
                  <c:x val="-1.1316741696017875E-16"/>
                  <c:y val="8.9478696760395583E-3"/>
                </c:manualLayout>
              </c:layout>
              <c:dLblPos val="ctr"/>
              <c:showVal val="1"/>
              <c:extLst>
                <c:ext xmlns:c15="http://schemas.microsoft.com/office/drawing/2012/chart" uri="{CE6537A1-D6FC-4f65-9D91-7224C49458BB}"/>
              </c:extLst>
            </c:dLbl>
            <c:dLbl>
              <c:idx val="5"/>
              <c:layout>
                <c:manualLayout>
                  <c:x val="0"/>
                  <c:y val="1.5658771933069231E-2"/>
                </c:manualLayout>
              </c:layout>
              <c:dLblPos val="ctr"/>
              <c:showVal val="1"/>
              <c:extLst>
                <c:ext xmlns:c15="http://schemas.microsoft.com/office/drawing/2012/chart" uri="{CE6537A1-D6FC-4f65-9D91-7224C49458BB}"/>
              </c:extLst>
            </c:dLbl>
            <c:dLbl>
              <c:idx val="7"/>
              <c:layout>
                <c:manualLayout>
                  <c:x val="-1.1316741696017875E-16"/>
                  <c:y val="1.342180451405936E-2"/>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Sheet2!$B$8:$I$8</c:f>
              <c:strCache>
                <c:ptCount val="8"/>
                <c:pt idx="0">
                  <c:v>40～44歳</c:v>
                </c:pt>
                <c:pt idx="1">
                  <c:v>45～49歳</c:v>
                </c:pt>
                <c:pt idx="2">
                  <c:v>50～54歳</c:v>
                </c:pt>
                <c:pt idx="3">
                  <c:v>55～59歳</c:v>
                </c:pt>
                <c:pt idx="4">
                  <c:v>60～64歳</c:v>
                </c:pt>
                <c:pt idx="5">
                  <c:v>65～69歳</c:v>
                </c:pt>
                <c:pt idx="6">
                  <c:v>70～74歳</c:v>
                </c:pt>
                <c:pt idx="7">
                  <c:v>合計</c:v>
                </c:pt>
              </c:strCache>
            </c:strRef>
          </c:cat>
          <c:val>
            <c:numRef>
              <c:f>Sheet2!$B$11:$I$11</c:f>
              <c:numCache>
                <c:formatCode>0.0%</c:formatCode>
                <c:ptCount val="8"/>
                <c:pt idx="0">
                  <c:v>4.7336179691850784E-3</c:v>
                </c:pt>
                <c:pt idx="1">
                  <c:v>6.7756078118772498E-3</c:v>
                </c:pt>
                <c:pt idx="2">
                  <c:v>4.4172932330827164E-3</c:v>
                </c:pt>
                <c:pt idx="3">
                  <c:v>7.009512910378381E-3</c:v>
                </c:pt>
                <c:pt idx="4">
                  <c:v>1.1836343732895459E-2</c:v>
                </c:pt>
                <c:pt idx="5">
                  <c:v>1.7636517966613224E-2</c:v>
                </c:pt>
                <c:pt idx="6">
                  <c:v>3.0068419157364065E-2</c:v>
                </c:pt>
                <c:pt idx="7">
                  <c:v>1.6680391561975663E-2</c:v>
                </c:pt>
              </c:numCache>
            </c:numRef>
          </c:val>
        </c:ser>
        <c:ser>
          <c:idx val="3"/>
          <c:order val="3"/>
          <c:tx>
            <c:strRef>
              <c:f>Sheet2!$A$12</c:f>
              <c:strCache>
                <c:ptCount val="1"/>
                <c:pt idx="0">
                  <c:v>赤</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Sheet2!$B$8:$I$8</c:f>
              <c:strCache>
                <c:ptCount val="8"/>
                <c:pt idx="0">
                  <c:v>40～44歳</c:v>
                </c:pt>
                <c:pt idx="1">
                  <c:v>45～49歳</c:v>
                </c:pt>
                <c:pt idx="2">
                  <c:v>50～54歳</c:v>
                </c:pt>
                <c:pt idx="3">
                  <c:v>55～59歳</c:v>
                </c:pt>
                <c:pt idx="4">
                  <c:v>60～64歳</c:v>
                </c:pt>
                <c:pt idx="5">
                  <c:v>65～69歳</c:v>
                </c:pt>
                <c:pt idx="6">
                  <c:v>70～74歳</c:v>
                </c:pt>
                <c:pt idx="7">
                  <c:v>合計</c:v>
                </c:pt>
              </c:strCache>
            </c:strRef>
          </c:cat>
          <c:val>
            <c:numRef>
              <c:f>Sheet2!$B$12:$I$12</c:f>
              <c:numCache>
                <c:formatCode>0.0%</c:formatCode>
                <c:ptCount val="8"/>
                <c:pt idx="0">
                  <c:v>9.2816038611472258E-4</c:v>
                </c:pt>
                <c:pt idx="1">
                  <c:v>1.7935432443204463E-3</c:v>
                </c:pt>
                <c:pt idx="2">
                  <c:v>2.2556390977443645E-3</c:v>
                </c:pt>
                <c:pt idx="3">
                  <c:v>2.3603461841070032E-3</c:v>
                </c:pt>
                <c:pt idx="4">
                  <c:v>3.6603721948549606E-3</c:v>
                </c:pt>
                <c:pt idx="5">
                  <c:v>4.5034424219560524E-3</c:v>
                </c:pt>
                <c:pt idx="6">
                  <c:v>8.709938782859198E-3</c:v>
                </c:pt>
                <c:pt idx="7">
                  <c:v>4.7675952125914049E-3</c:v>
                </c:pt>
              </c:numCache>
            </c:numRef>
          </c:val>
        </c:ser>
        <c:dLbls>
          <c:showVal val="1"/>
        </c:dLbls>
        <c:gapWidth val="50"/>
        <c:overlap val="100"/>
        <c:axId val="32930816"/>
        <c:axId val="32969472"/>
      </c:barChart>
      <c:catAx>
        <c:axId val="329308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2969472"/>
        <c:crosses val="autoZero"/>
        <c:auto val="1"/>
        <c:lblAlgn val="ctr"/>
        <c:lblOffset val="100"/>
      </c:catAx>
      <c:valAx>
        <c:axId val="32969472"/>
        <c:scaling>
          <c:orientation val="minMax"/>
          <c:max val="1"/>
          <c:min val="0.5"/>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2930816"/>
        <c:crosses val="autoZero"/>
        <c:crossBetween val="between"/>
        <c:majorUnit val="0.1"/>
      </c:valAx>
      <c:spPr>
        <a:noFill/>
        <a:ln>
          <a:noFill/>
        </a:ln>
        <a:effectLst/>
      </c:spPr>
    </c:plotArea>
    <c:plotVisOnly val="1"/>
    <c:dispBlanksAs val="gap"/>
  </c:chart>
  <c:spPr>
    <a:noFill/>
    <a:ln>
      <a:noFill/>
    </a:ln>
    <a:effectLst/>
  </c:spPr>
  <c:txPr>
    <a:bodyPr/>
    <a:lstStyle/>
    <a:p>
      <a:pPr>
        <a:defRPr/>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13" tIns="45707" rIns="91413"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13" tIns="45707" rIns="91413" bIns="45707" rtlCol="0"/>
          <a:lstStyle>
            <a:lvl1pPr algn="r" fontAlgn="auto">
              <a:spcBef>
                <a:spcPts val="0"/>
              </a:spcBef>
              <a:spcAft>
                <a:spcPts val="0"/>
              </a:spcAft>
              <a:defRPr sz="1200">
                <a:latin typeface="+mn-lt"/>
                <a:ea typeface="+mn-ea"/>
              </a:defRPr>
            </a:lvl1pPr>
          </a:lstStyle>
          <a:p>
            <a:pPr>
              <a:defRPr/>
            </a:pPr>
            <a:fld id="{CBA05D9D-7E1D-40B4-BD57-8E9993E9C06D}" type="datetimeFigureOut">
              <a:rPr lang="ja-JP" altLang="en-US"/>
              <a:pPr>
                <a:defRPr/>
              </a:pPr>
              <a:t>2016/11/24</a:t>
            </a:fld>
            <a:endParaRPr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13" tIns="45707" rIns="91413"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13" tIns="45707" rIns="91413" bIns="45707" rtlCol="0" anchor="b"/>
          <a:lstStyle>
            <a:lvl1pPr algn="r" fontAlgn="auto">
              <a:spcBef>
                <a:spcPts val="0"/>
              </a:spcBef>
              <a:spcAft>
                <a:spcPts val="0"/>
              </a:spcAft>
              <a:defRPr sz="1200">
                <a:latin typeface="+mn-lt"/>
                <a:ea typeface="+mn-ea"/>
              </a:defRPr>
            </a:lvl1pPr>
          </a:lstStyle>
          <a:p>
            <a:pPr>
              <a:defRPr/>
            </a:pPr>
            <a:fld id="{6FDC3A79-179E-45E2-858E-0A1B69E9C17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13" tIns="45707" rIns="91413"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13" tIns="45707" rIns="91413" bIns="45707" rtlCol="0"/>
          <a:lstStyle>
            <a:lvl1pPr algn="r" fontAlgn="auto">
              <a:spcBef>
                <a:spcPts val="0"/>
              </a:spcBef>
              <a:spcAft>
                <a:spcPts val="0"/>
              </a:spcAft>
              <a:defRPr sz="1200">
                <a:latin typeface="+mn-lt"/>
                <a:ea typeface="+mn-ea"/>
              </a:defRPr>
            </a:lvl1pPr>
          </a:lstStyle>
          <a:p>
            <a:pPr>
              <a:defRPr/>
            </a:pPr>
            <a:fld id="{8178DFAE-ECAB-42A6-8A88-7A4434CECE78}" type="datetimeFigureOut">
              <a:rPr lang="ja-JP" altLang="en-US"/>
              <a:pPr>
                <a:defRPr/>
              </a:pPr>
              <a:t>2016/11/24</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3" tIns="45707" rIns="91413" bIns="45707" rtlCol="0" anchor="ctr"/>
          <a:lstStyle/>
          <a:p>
            <a:pPr lvl="0"/>
            <a:endParaRPr lang="ja-JP" altLang="en-US" noProof="0"/>
          </a:p>
        </p:txBody>
      </p:sp>
      <p:sp>
        <p:nvSpPr>
          <p:cNvPr id="5" name="ノート プレースホルダー 4"/>
          <p:cNvSpPr>
            <a:spLocks noGrp="1"/>
          </p:cNvSpPr>
          <p:nvPr>
            <p:ph type="body" sz="quarter" idx="3"/>
          </p:nvPr>
        </p:nvSpPr>
        <p:spPr>
          <a:xfrm>
            <a:off x="674688" y="4748213"/>
            <a:ext cx="5387975" cy="3884612"/>
          </a:xfrm>
          <a:prstGeom prst="rect">
            <a:avLst/>
          </a:prstGeom>
        </p:spPr>
        <p:txBody>
          <a:bodyPr vert="horz" lIns="91413" tIns="45707" rIns="91413" bIns="45707"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2600"/>
            <a:ext cx="2919413" cy="493713"/>
          </a:xfrm>
          <a:prstGeom prst="rect">
            <a:avLst/>
          </a:prstGeom>
        </p:spPr>
        <p:txBody>
          <a:bodyPr vert="horz" lIns="91413" tIns="45707" rIns="91413"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2600"/>
            <a:ext cx="2919412" cy="493713"/>
          </a:xfrm>
          <a:prstGeom prst="rect">
            <a:avLst/>
          </a:prstGeom>
        </p:spPr>
        <p:txBody>
          <a:bodyPr vert="horz" lIns="91413" tIns="45707" rIns="91413" bIns="45707" rtlCol="0" anchor="b"/>
          <a:lstStyle>
            <a:lvl1pPr algn="r" fontAlgn="auto">
              <a:spcBef>
                <a:spcPts val="0"/>
              </a:spcBef>
              <a:spcAft>
                <a:spcPts val="0"/>
              </a:spcAft>
              <a:defRPr sz="1200">
                <a:latin typeface="+mn-lt"/>
                <a:ea typeface="+mn-ea"/>
              </a:defRPr>
            </a:lvl1pPr>
          </a:lstStyle>
          <a:p>
            <a:pPr>
              <a:defRPr/>
            </a:pPr>
            <a:fld id="{50F96742-18F4-4160-8F2E-EEE2550E56A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○高血圧の中でも、２度以上の高血圧者の割合と、２度以上高血圧かつ服薬なしの人の割合のマップです。</a:t>
            </a:r>
          </a:p>
          <a:p>
            <a:pPr eaLnBrk="1" hangingPunct="1">
              <a:spcBef>
                <a:spcPct val="0"/>
              </a:spcBef>
            </a:pPr>
            <a:r>
              <a:rPr lang="ja-JP" altLang="en-US" smtClean="0"/>
              <a:t>○ふたつのマップを見比べると、ほぼ同じ傾向であることから、血圧が高い人が多い市町では、服薬を促し、重症化を防ぐ取り組みが必要であるといえます。</a:t>
            </a:r>
          </a:p>
        </p:txBody>
      </p:sp>
      <p:sp>
        <p:nvSpPr>
          <p:cNvPr id="450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AABC4-296C-4270-9B68-5F1AE28F1AD4}"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○尿蛋白ハイリスクの割合は、年齢が上がるほど高くなる傾向が見られ、半数以上は血圧の服薬なし、という状況です。</a:t>
            </a:r>
          </a:p>
          <a:p>
            <a:pPr eaLnBrk="1" hangingPunct="1"/>
            <a:r>
              <a:rPr lang="ja-JP" altLang="en-US" smtClean="0"/>
              <a:t>○血糖ハイリスクのときと同様に、</a:t>
            </a:r>
            <a:r>
              <a:rPr lang="en-US" altLang="ja-JP" smtClean="0"/>
              <a:t>40</a:t>
            </a:r>
            <a:r>
              <a:rPr lang="ja-JP" altLang="en-US" smtClean="0"/>
              <a:t>代から</a:t>
            </a:r>
            <a:r>
              <a:rPr lang="en-US" altLang="ja-JP" smtClean="0"/>
              <a:t>50</a:t>
            </a:r>
            <a:r>
              <a:rPr lang="ja-JP" altLang="en-US" smtClean="0"/>
              <a:t>代では服薬なしの割合が多いという傾向があります。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47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○ＣＫＤ重症度はクレアチニンと年齢から計算されるＧＦＲ区分と、尿蛋白区分からこちらのように分類されます。</a:t>
            </a:r>
            <a:endParaRPr lang="en-US" altLang="ja-JP" smtClean="0"/>
          </a:p>
          <a:p>
            <a:pPr eaLnBrk="1" hangingPunct="1"/>
            <a:r>
              <a:rPr lang="ja-JP" altLang="en-US" smtClean="0"/>
              <a:t>○死亡、末期腎不全、心血管死亡発症のリスクが緑のステージを基準に、黄色、オレンジ、赤の順にステージが上昇するほどリスクが上昇します。</a:t>
            </a:r>
            <a:endParaRPr lang="en-US" altLang="ja-JP" smtClean="0"/>
          </a:p>
          <a:p>
            <a:pPr eaLnBrk="1" hangingPunct="1"/>
            <a:r>
              <a:rPr lang="ja-JP" altLang="en-US" smtClean="0"/>
              <a:t>○特定健診データを用いて県内の受診者を分類するした結果が次のスライドです。</a:t>
            </a:r>
          </a:p>
        </p:txBody>
      </p:sp>
      <p:sp>
        <p:nvSpPr>
          <p:cNvPr id="4" name="スライド番号プレースホルダー 3"/>
          <p:cNvSpPr>
            <a:spLocks noGrp="1"/>
          </p:cNvSpPr>
          <p:nvPr>
            <p:ph type="sldNum" sz="quarter" idx="5"/>
          </p:nvPr>
        </p:nvSpPr>
        <p:spPr/>
        <p:txBody>
          <a:bodyPr/>
          <a:lstStyle/>
          <a:p>
            <a:pPr>
              <a:defRPr/>
            </a:pPr>
            <a:fld id="{10F2547F-6AB5-4912-9048-DE23A1BBA2B2}"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68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○県内の受診者のＣＫＤ重症度の状況です。</a:t>
            </a:r>
            <a:endParaRPr lang="en-US" altLang="ja-JP" smtClean="0"/>
          </a:p>
          <a:p>
            <a:pPr eaLnBrk="1" hangingPunct="1">
              <a:spcBef>
                <a:spcPct val="0"/>
              </a:spcBef>
            </a:pPr>
            <a:r>
              <a:rPr lang="ja-JP" altLang="en-US" smtClean="0"/>
              <a:t>○男性は年齢が上がるほどＣＫＤ重症度が黄色以上の割合が大きくなっていきます。</a:t>
            </a:r>
          </a:p>
        </p:txBody>
      </p:sp>
      <p:sp>
        <p:nvSpPr>
          <p:cNvPr id="655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ED6C9-C05E-4437-95C8-3F0ADAD7EB4E}"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88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○女性でも年齢が上がるほどＣＫＤ分類が黄色以上の割合が増えています。</a:t>
            </a:r>
          </a:p>
        </p:txBody>
      </p:sp>
      <p:sp>
        <p:nvSpPr>
          <p:cNvPr id="6758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04B36-61F9-43A8-B4A7-F4052A6D80CA}"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○市町別にみると、下田市、御殿場市、富士市、静岡市清水区、藤枝市、焼津市で男女ともにＣＫＤ重症度黄色以上の人の割合が多くなっています。</a:t>
            </a:r>
            <a:endParaRPr lang="en-US" altLang="ja-JP" smtClean="0"/>
          </a:p>
          <a:p>
            <a:pPr eaLnBrk="1" hangingPunct="1">
              <a:spcBef>
                <a:spcPct val="0"/>
              </a:spcBef>
            </a:pPr>
            <a:endParaRPr lang="ja-JP" altLang="en-US" smtClean="0"/>
          </a:p>
        </p:txBody>
      </p:sp>
      <p:sp>
        <p:nvSpPr>
          <p:cNvPr id="696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051CE-03D8-4172-BEAF-537A10D19354}" type="slidenum">
              <a:rPr lang="ja-JP" altLang="en-US"/>
              <a:pPr fontAlgn="base">
                <a:spcBef>
                  <a:spcPct val="0"/>
                </a:spcBef>
                <a:spcAft>
                  <a:spcPct val="0"/>
                </a:spcAft>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29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○その他の取組として、生活習慣の改善と脱メタボに関する研究を行い、夕食後に間食をとる習慣や就寝前</a:t>
            </a:r>
            <a:r>
              <a:rPr lang="en-US" altLang="ja-JP" smtClean="0"/>
              <a:t>2</a:t>
            </a:r>
            <a:r>
              <a:rPr lang="ja-JP" altLang="en-US" smtClean="0"/>
              <a:t>時間以内に夕食をとる習慣を改善すると脱メタボにつながるといった結果が得られました。</a:t>
            </a:r>
            <a:endParaRPr lang="en-US" altLang="ja-JP" smtClean="0"/>
          </a:p>
          <a:p>
            <a:pPr eaLnBrk="1" hangingPunct="1"/>
            <a:r>
              <a:rPr lang="ja-JP" altLang="en-US" smtClean="0"/>
              <a:t>このような研究成果を今後の取組に生かしていきたいと考えています。</a:t>
            </a:r>
          </a:p>
        </p:txBody>
      </p:sp>
      <p:sp>
        <p:nvSpPr>
          <p:cNvPr id="4" name="スライド番号プレースホルダー 3"/>
          <p:cNvSpPr>
            <a:spLocks noGrp="1"/>
          </p:cNvSpPr>
          <p:nvPr>
            <p:ph type="sldNum" sz="quarter" idx="5"/>
          </p:nvPr>
        </p:nvSpPr>
        <p:spPr/>
        <p:txBody>
          <a:bodyPr/>
          <a:lstStyle/>
          <a:p>
            <a:pPr>
              <a:defRPr/>
            </a:pPr>
            <a:fld id="{7D485D52-2C2A-4236-BA22-B19368C0F651}"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左の平成</a:t>
            </a:r>
            <a:r>
              <a:rPr lang="en-US" altLang="ja-JP" smtClean="0"/>
              <a:t>5</a:t>
            </a:r>
            <a:r>
              <a:rPr lang="ja-JP" altLang="en-US" smtClean="0"/>
              <a:t>年度のマップは、老人保険事業時代の健診データをもとに、現在の特定健診のデータ分析の手法を使ってマップ化したものです。右の平成</a:t>
            </a:r>
            <a:r>
              <a:rPr lang="en-US" altLang="ja-JP" smtClean="0"/>
              <a:t>25</a:t>
            </a:r>
            <a:r>
              <a:rPr lang="ja-JP" altLang="en-US" smtClean="0"/>
              <a:t>年度特定健診のデータとは、受診者の属性や糖尿病判定基準などが異なり、単純に比較することはできませんが、平成</a:t>
            </a:r>
            <a:r>
              <a:rPr lang="en-US" altLang="ja-JP" smtClean="0"/>
              <a:t>5</a:t>
            </a:r>
            <a:r>
              <a:rPr lang="ja-JP" altLang="en-US" smtClean="0"/>
              <a:t>年度には西部に多かった傾向が、東部に多い傾向に変わっていることが読み取れます。市町における取り組みの違いなどをさらに調べていくことで、これからの糖尿病対策のヒントとなる可能性があります。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同様に高血圧についても比較しました。こちらは大まかな傾向は変わらず、中部から東部にかけて高血圧該当者の割合が高いことが読み取れます。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90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47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69CB8-E177-4BA1-A26F-7F24F24C51E9}" type="slidenum">
              <a:rPr lang="ja-JP" altLang="en-US"/>
              <a:pPr fontAlgn="base">
                <a:spcBef>
                  <a:spcPct val="0"/>
                </a:spcBef>
                <a:spcAft>
                  <a:spcPct val="0"/>
                </a:spcAft>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11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○今後の取組です。</a:t>
            </a:r>
            <a:endParaRPr lang="en-US" altLang="ja-JP" smtClean="0"/>
          </a:p>
          <a:p>
            <a:pPr eaLnBrk="1" hangingPunct="1">
              <a:spcBef>
                <a:spcPct val="0"/>
              </a:spcBef>
            </a:pPr>
            <a:r>
              <a:rPr lang="ja-JP" altLang="en-US" smtClean="0"/>
              <a:t>○さらなるメタボ該当者の減少に向けて、メタボが増加し始める働き盛り世代を中心に、運動・食生活に着目したふじ３３プログラムの普及など、市町や企業と連携しながら生活習慣病対策を進めていきます。</a:t>
            </a:r>
            <a:endParaRPr lang="en-US" altLang="ja-JP" smtClean="0"/>
          </a:p>
          <a:p>
            <a:pPr eaLnBrk="1" hangingPunct="1">
              <a:spcBef>
                <a:spcPct val="0"/>
              </a:spcBef>
            </a:pPr>
            <a:r>
              <a:rPr lang="ja-JP" altLang="en-US" smtClean="0"/>
              <a:t>○県東部では健康課題が多く、生活習慣病予防対策を強化する必要があります。健康福祉センターに設置する生活習慣病に関する連絡協議会等において、保険者が一体となった普及啓発等を推進していきます。</a:t>
            </a:r>
            <a:endParaRPr lang="en-US" altLang="ja-JP" smtClean="0"/>
          </a:p>
          <a:p>
            <a:pPr eaLnBrk="1" hangingPunct="1">
              <a:spcBef>
                <a:spcPct val="0"/>
              </a:spcBef>
            </a:pPr>
            <a:r>
              <a:rPr lang="ja-JP" altLang="en-US" smtClean="0"/>
              <a:t>○特定健診データの分析について、地区別分析や保険者別分析など、きめ細かな分析をすすめ、各保険者における健康づくりの実施を支援していきます。</a:t>
            </a:r>
          </a:p>
        </p:txBody>
      </p:sp>
      <p:sp>
        <p:nvSpPr>
          <p:cNvPr id="747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84654-1CF8-4C1E-AAD6-96C68F581E09}" type="slidenum">
              <a:rPr lang="ja-JP" altLang="en-US"/>
              <a:pPr fontAlgn="base">
                <a:spcBef>
                  <a:spcPct val="0"/>
                </a:spcBef>
                <a:spcAft>
                  <a:spcPct val="0"/>
                </a:spcAft>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○女性についても同様のことが言えます。</a:t>
            </a:r>
          </a:p>
        </p:txBody>
      </p:sp>
      <p:sp>
        <p:nvSpPr>
          <p:cNvPr id="4710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1A9CB2-2440-4BD9-A209-72B5EC7DA7DE}"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83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東京オリンピックパラリンピックに向けて国をあげて取り組みが進められている喫煙対策ですが、県内の習慣的喫煙者は、東部で多い傾向があります。喫煙率自体は下がってきていますが、多い市町では、県全体の割合の２倍以上の割合となっており、対策が急がれます。</a:t>
            </a:r>
          </a:p>
        </p:txBody>
      </p:sp>
      <p:sp>
        <p:nvSpPr>
          <p:cNvPr id="491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13938-16CC-4E3C-8480-C6069890137D}"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04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○次にお示しするのが、ＳＭＲです。平成</a:t>
            </a:r>
            <a:r>
              <a:rPr lang="en-US" altLang="ja-JP" smtClean="0"/>
              <a:t>22</a:t>
            </a:r>
            <a:r>
              <a:rPr lang="ja-JP" altLang="en-US" smtClean="0"/>
              <a:t>年から</a:t>
            </a:r>
            <a:r>
              <a:rPr lang="en-US" altLang="ja-JP" smtClean="0"/>
              <a:t>26</a:t>
            </a:r>
            <a:r>
              <a:rPr lang="ja-JP" altLang="en-US" smtClean="0"/>
              <a:t>年までの</a:t>
            </a:r>
            <a:r>
              <a:rPr lang="en-US" altLang="ja-JP" smtClean="0"/>
              <a:t>5</a:t>
            </a:r>
            <a:r>
              <a:rPr lang="ja-JP" altLang="en-US" smtClean="0"/>
              <a:t>年間の人口動態統計の死亡に関するデータを集計し、各市町における特定の死因による死亡割合が県全体の死亡割合に比べて多いか少ないかを示しています。</a:t>
            </a:r>
          </a:p>
          <a:p>
            <a:pPr eaLnBrk="1" hangingPunct="1">
              <a:spcBef>
                <a:spcPct val="0"/>
              </a:spcBef>
            </a:pPr>
            <a:r>
              <a:rPr lang="ja-JP" altLang="en-US" smtClean="0"/>
              <a:t>○この期間に糖尿病という死因で死亡した人は、県東部で多いことが分かりました。</a:t>
            </a:r>
          </a:p>
        </p:txBody>
      </p:sp>
      <p:sp>
        <p:nvSpPr>
          <p:cNvPr id="532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AB4E4-63F4-4608-9777-C0C01BAF00BD}"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24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○全国を基準としたときの状況です。一部緑色で示した全国より割合が低い市町もありますが、全体的に全国より高く、県全体の糖尿病の対全国ＳＭＲは男性で</a:t>
            </a:r>
            <a:r>
              <a:rPr lang="en-US" altLang="ja-JP" smtClean="0"/>
              <a:t>113.4</a:t>
            </a:r>
            <a:r>
              <a:rPr lang="ja-JP" altLang="en-US" smtClean="0"/>
              <a:t>、女性で</a:t>
            </a:r>
            <a:r>
              <a:rPr lang="en-US" altLang="ja-JP" smtClean="0"/>
              <a:t>116.9</a:t>
            </a:r>
            <a:r>
              <a:rPr lang="ja-JP" altLang="en-US" smtClean="0"/>
              <a:t>と、全国に比べて死亡が多いという状況にあります。</a:t>
            </a:r>
          </a:p>
        </p:txBody>
      </p:sp>
      <p:sp>
        <p:nvSpPr>
          <p:cNvPr id="552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0F994-DC87-40AB-B0CB-925AA559568E}"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45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○糖尿病の重症化により引き起こされる疾患のひとつに腎疾患がありますが、腎不全のＳＭＲについてこちらに示します。</a:t>
            </a:r>
          </a:p>
          <a:p>
            <a:pPr eaLnBrk="1" hangingPunct="1">
              <a:spcBef>
                <a:spcPct val="0"/>
              </a:spcBef>
            </a:pPr>
            <a:r>
              <a:rPr lang="ja-JP" altLang="en-US" smtClean="0"/>
              <a:t>○男性は沼津市、熱海市で、女性は富士市、島田市、浜松市で腎不全による死亡の割合が多いことが分かりました。</a:t>
            </a:r>
          </a:p>
          <a:p>
            <a:pPr eaLnBrk="1" hangingPunct="1">
              <a:spcBef>
                <a:spcPct val="0"/>
              </a:spcBef>
            </a:pPr>
            <a:endParaRPr lang="ja-JP" altLang="en-US" smtClean="0"/>
          </a:p>
        </p:txBody>
      </p:sp>
      <p:sp>
        <p:nvSpPr>
          <p:cNvPr id="573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0FAF0-F7B9-43FA-81E9-B729FB8E9D73}" type="slidenum">
              <a:rPr lang="ja-JP" altLang="en-US"/>
              <a:pPr fontAlgn="base">
                <a:spcBef>
                  <a:spcPct val="0"/>
                </a:spcBef>
                <a:spcAft>
                  <a:spcPct val="0"/>
                </a:spcAft>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65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○全国を基準に見てみますと、男性で県全体として全国よりも死亡が多く、女性では県全体が全国より少ない状況であることが分かりました。</a:t>
            </a:r>
          </a:p>
          <a:p>
            <a:pPr eaLnBrk="1" hangingPunct="1">
              <a:spcBef>
                <a:spcPct val="0"/>
              </a:spcBef>
            </a:pPr>
            <a:endParaRPr lang="ja-JP" altLang="en-US" smtClean="0"/>
          </a:p>
        </p:txBody>
      </p:sp>
      <p:sp>
        <p:nvSpPr>
          <p:cNvPr id="5939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2278B-C790-4870-A254-FA6DC1764D30}" type="slidenum">
              <a:rPr lang="ja-JP" altLang="en-US"/>
              <a:pPr fontAlgn="base">
                <a:spcBef>
                  <a:spcPct val="0"/>
                </a:spcBef>
                <a:spcAft>
                  <a:spcPct val="0"/>
                </a:spcAft>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○平成</a:t>
            </a:r>
            <a:r>
              <a:rPr lang="en-US" altLang="ja-JP" smtClean="0"/>
              <a:t>22</a:t>
            </a:r>
            <a:r>
              <a:rPr lang="ja-JP" altLang="en-US" smtClean="0"/>
              <a:t>年度と平成</a:t>
            </a:r>
            <a:r>
              <a:rPr lang="en-US" altLang="ja-JP" smtClean="0"/>
              <a:t>25</a:t>
            </a:r>
            <a:r>
              <a:rPr lang="ja-JP" altLang="en-US" smtClean="0"/>
              <a:t>年度の糖尿病該当者について、平成</a:t>
            </a:r>
            <a:r>
              <a:rPr lang="en-US" altLang="ja-JP" smtClean="0"/>
              <a:t>22</a:t>
            </a:r>
            <a:r>
              <a:rPr lang="ja-JP" altLang="en-US" smtClean="0"/>
              <a:t>年度の県全体を</a:t>
            </a:r>
            <a:r>
              <a:rPr lang="en-US" altLang="ja-JP" smtClean="0"/>
              <a:t>100</a:t>
            </a:r>
            <a:r>
              <a:rPr lang="ja-JP" altLang="en-US" smtClean="0"/>
              <a:t>として標準化該当比を算出しました。</a:t>
            </a:r>
          </a:p>
          <a:p>
            <a:pPr eaLnBrk="1" hangingPunct="1"/>
            <a:r>
              <a:rPr lang="ja-JP" altLang="en-US" smtClean="0"/>
              <a:t>○その結果、県全体としては男女ともに糖尿病該当者割合は減少傾向ですが、一部の市町では上昇している市町も見られました。</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06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○クレアチニンの基準値は男女で異なりますので、男女それぞれの基準値をもとに、基準値以上の人の割合について、標準化該当比を算出し、マップ化した結果がこちらです。</a:t>
            </a:r>
          </a:p>
          <a:p>
            <a:pPr eaLnBrk="1" hangingPunct="1">
              <a:spcBef>
                <a:spcPct val="0"/>
              </a:spcBef>
            </a:pPr>
            <a:r>
              <a:rPr lang="ja-JP" altLang="en-US" smtClean="0"/>
              <a:t>○賀茂圏域、富士圏域、西部圏域あたりでクレアチニン基準値以上の割合が高いことが分かりました。</a:t>
            </a:r>
          </a:p>
        </p:txBody>
      </p:sp>
      <p:sp>
        <p:nvSpPr>
          <p:cNvPr id="614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982A7-B0B1-4DAA-93DB-9052F1A25BE2}"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810E7DD9-2751-41AD-B42B-3CC57CD9B381}"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02385B0-1DB7-4686-947E-C3ABF8F17031}"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1418D7D-E8C1-4EA9-BB9E-7CA870C06201}"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ACCB3A8C-EFA8-4F22-AC6B-214FBC00B85E}"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E60D8B11-31AD-47D8-808E-D71620F42008}"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7A320DB-248B-433D-A828-0D5A8EB9BF98}"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15C6FDE1-4D2C-49D4-97CD-F06C76760296}"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D8B5CC9-8C96-4155-BA55-901350483529}"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3EC2E42E-E33B-45C6-9627-5CA7D2A257AF}"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50851E1-23AA-4275-B334-A1C3AA2A9A4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19AC3044-CC95-4D29-9045-D4D31EAB86F5}"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71A033D-8FE6-4555-BCD0-E25C12AB7C9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2C98CA02-11D0-4DE5-AAAB-D98FEE47A477}" type="datetimeFigureOut">
              <a:rPr lang="ja-JP" altLang="en-US"/>
              <a:pPr>
                <a:defRPr/>
              </a:pPr>
              <a:t>2016/11/24</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45CD3CE7-8C18-4131-B374-CD91D4909283}"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01E1E4EF-AF9E-40CD-A1AB-DB8F050E2FDE}" type="datetimeFigureOut">
              <a:rPr lang="ja-JP" altLang="en-US"/>
              <a:pPr>
                <a:defRPr/>
              </a:pPr>
              <a:t>2016/11/24</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5ADBC848-AE06-4CFD-B549-1E15CFAC0887}"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DCD9F6-FBF5-43E7-B2BC-239E08D13977}" type="datetimeFigureOut">
              <a:rPr lang="ja-JP" altLang="en-US"/>
              <a:pPr>
                <a:defRPr/>
              </a:pPr>
              <a:t>2016/11/24</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46DE951D-0A07-41CE-ACE2-1726DB8DC36E}"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39DC4D0-4E1A-4AB6-AAE4-EC2B8FEE2992}"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5CF6560-F617-4146-98F1-786BEBB69D9A}"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97ABF0F0-B211-416E-9331-4CB26C1E6BB2}"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12B7ECD5-B491-478F-8273-72385C805E02}"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346A400-C0BF-4385-95F1-B8164DCF59D7}" type="datetimeFigureOut">
              <a:rPr lang="ja-JP" altLang="en-US"/>
              <a:pPr>
                <a:defRPr/>
              </a:pPr>
              <a:t>2016/11/24</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AD04A82-C5AD-40F4-8E1A-CBD24C34974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a:solidFill>
                  <a:schemeClr val="bg1"/>
                </a:solidFill>
                <a:latin typeface="メイリオ" pitchFamily="50" charset="-128"/>
                <a:ea typeface="メイリオ" pitchFamily="50" charset="-128"/>
                <a:cs typeface="メイリオ" pitchFamily="50" charset="-128"/>
              </a:rPr>
              <a:t>Ⅱ</a:t>
            </a:r>
            <a:r>
              <a:rPr lang="ja-JP" altLang="en-US" sz="3200" b="1" dirty="0">
                <a:solidFill>
                  <a:schemeClr val="bg1"/>
                </a:solidFill>
                <a:latin typeface="メイリオ" pitchFamily="50" charset="-128"/>
                <a:ea typeface="メイリオ" pitchFamily="50" charset="-128"/>
                <a:cs typeface="メイリオ" pitchFamily="50" charset="-128"/>
              </a:rPr>
              <a:t>度以上高血圧と服薬（男性）</a:t>
            </a:r>
          </a:p>
        </p:txBody>
      </p:sp>
      <p:sp>
        <p:nvSpPr>
          <p:cNvPr id="53250" name="Text Box 6"/>
          <p:cNvSpPr txBox="1">
            <a:spLocks noChangeArrowheads="1"/>
          </p:cNvSpPr>
          <p:nvPr/>
        </p:nvSpPr>
        <p:spPr bwMode="auto">
          <a:xfrm>
            <a:off x="38100" y="2471738"/>
            <a:ext cx="1320800" cy="708025"/>
          </a:xfrm>
          <a:prstGeom prst="rect">
            <a:avLst/>
          </a:prstGeom>
          <a:solidFill>
            <a:schemeClr val="bg1"/>
          </a:solidFill>
          <a:ln w="9525">
            <a:solidFill>
              <a:srgbClr val="000000"/>
            </a:solidFill>
            <a:miter lim="800000"/>
            <a:headEnd/>
            <a:tailEnd/>
          </a:ln>
        </p:spPr>
        <p:txBody>
          <a:bodyPr>
            <a:spAutoFit/>
          </a:bodyPr>
          <a:lstStyle/>
          <a:p>
            <a:pPr algn="ctr"/>
            <a:r>
              <a:rPr lang="en-US" altLang="ja-JP" sz="2000">
                <a:latin typeface="Calibri" pitchFamily="34" charset="0"/>
                <a:ea typeface="メイリオ" pitchFamily="50" charset="-128"/>
                <a:cs typeface="メイリオ" pitchFamily="50" charset="-128"/>
              </a:rPr>
              <a:t>Ⅱ</a:t>
            </a:r>
            <a:r>
              <a:rPr lang="ja-JP" altLang="en-US" sz="2000">
                <a:latin typeface="Calibri" pitchFamily="34" charset="0"/>
                <a:ea typeface="メイリオ" pitchFamily="50" charset="-128"/>
                <a:cs typeface="メイリオ" pitchFamily="50" charset="-128"/>
              </a:rPr>
              <a:t>度以上高血圧</a:t>
            </a:r>
          </a:p>
        </p:txBody>
      </p:sp>
      <p:sp>
        <p:nvSpPr>
          <p:cNvPr id="53251" name="Text Box 7"/>
          <p:cNvSpPr txBox="1">
            <a:spLocks noChangeArrowheads="1"/>
          </p:cNvSpPr>
          <p:nvPr/>
        </p:nvSpPr>
        <p:spPr bwMode="auto">
          <a:xfrm>
            <a:off x="4570413" y="2471738"/>
            <a:ext cx="1320800" cy="1016000"/>
          </a:xfrm>
          <a:prstGeom prst="rect">
            <a:avLst/>
          </a:prstGeom>
          <a:solidFill>
            <a:schemeClr val="bg1"/>
          </a:solidFill>
          <a:ln w="9525">
            <a:solidFill>
              <a:schemeClr val="tx1"/>
            </a:solidFill>
            <a:miter lim="800000"/>
            <a:headEnd/>
            <a:tailEnd/>
          </a:ln>
        </p:spPr>
        <p:txBody>
          <a:bodyPr>
            <a:spAutoFit/>
          </a:bodyPr>
          <a:lstStyle/>
          <a:p>
            <a:pPr algn="ctr"/>
            <a:r>
              <a:rPr lang="en-US" altLang="ja-JP" sz="2000">
                <a:latin typeface="Calibri" pitchFamily="34" charset="0"/>
                <a:ea typeface="メイリオ" pitchFamily="50" charset="-128"/>
                <a:cs typeface="メイリオ" pitchFamily="50" charset="-128"/>
              </a:rPr>
              <a:t>Ⅱ</a:t>
            </a:r>
            <a:r>
              <a:rPr lang="ja-JP" altLang="en-US" sz="2000">
                <a:latin typeface="Calibri" pitchFamily="34" charset="0"/>
                <a:ea typeface="メイリオ" pitchFamily="50" charset="-128"/>
                <a:cs typeface="メイリオ" pitchFamily="50" charset="-128"/>
              </a:rPr>
              <a:t>度以上高血圧＆服薬なし</a:t>
            </a:r>
          </a:p>
        </p:txBody>
      </p:sp>
      <p:sp>
        <p:nvSpPr>
          <p:cNvPr id="53252"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3253"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3254"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53255"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53256"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3257"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3258"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賀茂、富士、中部、静岡市で服薬なしの</a:t>
            </a:r>
            <a:r>
              <a:rPr lang="en-US" altLang="ja-JP" sz="3200" b="1">
                <a:latin typeface="メイリオ" pitchFamily="50" charset="-128"/>
                <a:ea typeface="メイリオ" pitchFamily="50" charset="-128"/>
                <a:cs typeface="メイリオ" pitchFamily="50" charset="-128"/>
              </a:rPr>
              <a:t>Ⅱ</a:t>
            </a:r>
            <a:r>
              <a:rPr lang="ja-JP" altLang="en-US" sz="3200" b="1">
                <a:latin typeface="メイリオ" pitchFamily="50" charset="-128"/>
                <a:ea typeface="メイリオ" pitchFamily="50" charset="-128"/>
                <a:cs typeface="メイリオ" pitchFamily="50" charset="-128"/>
              </a:rPr>
              <a:t>度以上高血圧が多い</a:t>
            </a:r>
          </a:p>
        </p:txBody>
      </p:sp>
      <p:pic>
        <p:nvPicPr>
          <p:cNvPr id="53259" name="図 12"/>
          <p:cNvPicPr>
            <a:picLocks noChangeAspect="1"/>
          </p:cNvPicPr>
          <p:nvPr/>
        </p:nvPicPr>
        <p:blipFill>
          <a:blip r:embed="rId3"/>
          <a:srcRect/>
          <a:stretch>
            <a:fillRect/>
          </a:stretch>
        </p:blipFill>
        <p:spPr bwMode="auto">
          <a:xfrm>
            <a:off x="38100" y="2471738"/>
            <a:ext cx="4492625" cy="3435350"/>
          </a:xfrm>
          <a:prstGeom prst="rect">
            <a:avLst/>
          </a:prstGeom>
          <a:noFill/>
          <a:ln w="9525">
            <a:noFill/>
            <a:miter lim="800000"/>
            <a:headEnd/>
            <a:tailEnd/>
          </a:ln>
        </p:spPr>
      </p:pic>
      <p:pic>
        <p:nvPicPr>
          <p:cNvPr id="53260" name="図 13"/>
          <p:cNvPicPr>
            <a:picLocks noChangeAspect="1"/>
          </p:cNvPicPr>
          <p:nvPr/>
        </p:nvPicPr>
        <p:blipFill>
          <a:blip r:embed="rId4"/>
          <a:srcRect/>
          <a:stretch>
            <a:fillRect/>
          </a:stretch>
        </p:blipFill>
        <p:spPr bwMode="auto">
          <a:xfrm>
            <a:off x="4570413" y="2471738"/>
            <a:ext cx="4575175" cy="3498850"/>
          </a:xfrm>
          <a:prstGeom prst="rect">
            <a:avLst/>
          </a:prstGeom>
          <a:noFill/>
          <a:ln w="9525">
            <a:noFill/>
            <a:miter lim="800000"/>
            <a:headEnd/>
            <a:tailEnd/>
          </a:ln>
        </p:spPr>
      </p:pic>
      <p:sp>
        <p:nvSpPr>
          <p:cNvPr id="53261" name="Rectangle 2"/>
          <p:cNvSpPr txBox="1">
            <a:spLocks noChangeArrowheads="1"/>
          </p:cNvSpPr>
          <p:nvPr/>
        </p:nvSpPr>
        <p:spPr bwMode="auto">
          <a:xfrm>
            <a:off x="560388" y="1228725"/>
            <a:ext cx="7886700" cy="1025525"/>
          </a:xfrm>
          <a:prstGeom prst="rect">
            <a:avLst/>
          </a:prstGeom>
          <a:noFill/>
          <a:ln w="9525">
            <a:noFill/>
            <a:miter lim="800000"/>
            <a:headEnd/>
            <a:tailEnd/>
          </a:ln>
        </p:spPr>
        <p:txBody>
          <a:bodyPr anchor="ctr"/>
          <a:lstStyle/>
          <a:p>
            <a:pPr>
              <a:lnSpc>
                <a:spcPct val="90000"/>
              </a:lnSpc>
            </a:pPr>
            <a:endParaRPr lang="ja-JP" altLang="en-US" sz="3200" b="1">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nvGraphicFramePr>
        <p:xfrm>
          <a:off x="231198" y="1767753"/>
          <a:ext cx="4227801" cy="5173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nvGraphicFramePr>
        <p:xfrm>
          <a:off x="4458999" y="1767753"/>
          <a:ext cx="4227801" cy="5173374"/>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000" b="1" dirty="0" smtClean="0">
                <a:solidFill>
                  <a:schemeClr val="bg1"/>
                </a:solidFill>
              </a:rPr>
              <a:t>尿蛋白ハイリスク者の割合（＋または＋＋または＋＋＋、服薬は血圧）</a:t>
            </a:r>
            <a:endParaRPr lang="ja-JP" altLang="en-US" sz="2000" b="1" dirty="0">
              <a:solidFill>
                <a:schemeClr val="bg1"/>
              </a:solidFill>
            </a:endParaRPr>
          </a:p>
        </p:txBody>
      </p:sp>
      <p:sp>
        <p:nvSpPr>
          <p:cNvPr id="71684" name="テキスト ボックス 7"/>
          <p:cNvSpPr txBox="1">
            <a:spLocks noChangeArrowheads="1"/>
          </p:cNvSpPr>
          <p:nvPr/>
        </p:nvSpPr>
        <p:spPr bwMode="auto">
          <a:xfrm>
            <a:off x="1820863" y="1103313"/>
            <a:ext cx="5502275" cy="461962"/>
          </a:xfrm>
          <a:prstGeom prst="rect">
            <a:avLst/>
          </a:prstGeom>
          <a:noFill/>
          <a:ln w="9525">
            <a:noFill/>
            <a:miter lim="800000"/>
            <a:headEnd/>
            <a:tailEnd/>
          </a:ln>
        </p:spPr>
        <p:txBody>
          <a:bodyPr wrap="none">
            <a:spAutoFit/>
          </a:bodyPr>
          <a:lstStyle/>
          <a:p>
            <a:r>
              <a:rPr lang="ja-JP" altLang="en-US" sz="2400" u="sng">
                <a:latin typeface="Calibri" pitchFamily="34" charset="0"/>
              </a:rPr>
              <a:t>ハイリスク者のうち、半数以上は服薬無し</a:t>
            </a:r>
          </a:p>
        </p:txBody>
      </p:sp>
      <p:sp>
        <p:nvSpPr>
          <p:cNvPr id="9" name="角丸四角形 8"/>
          <p:cNvSpPr/>
          <p:nvPr/>
        </p:nvSpPr>
        <p:spPr>
          <a:xfrm>
            <a:off x="633413" y="4343400"/>
            <a:ext cx="1892300" cy="22240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角丸四角形 9"/>
          <p:cNvSpPr/>
          <p:nvPr/>
        </p:nvSpPr>
        <p:spPr>
          <a:xfrm>
            <a:off x="4883150" y="5081588"/>
            <a:ext cx="2328863" cy="148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687" name="テキスト ボックス 10"/>
          <p:cNvSpPr txBox="1">
            <a:spLocks noChangeArrowheads="1"/>
          </p:cNvSpPr>
          <p:nvPr/>
        </p:nvSpPr>
        <p:spPr bwMode="auto">
          <a:xfrm>
            <a:off x="5049838" y="3294063"/>
            <a:ext cx="3563937" cy="369887"/>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40</a:t>
            </a:r>
            <a:r>
              <a:rPr lang="ja-JP" altLang="en-US">
                <a:solidFill>
                  <a:srgbClr val="FF0000"/>
                </a:solidFill>
                <a:latin typeface="Calibri" pitchFamily="34" charset="0"/>
              </a:rPr>
              <a:t>～</a:t>
            </a:r>
            <a:r>
              <a:rPr lang="en-US" altLang="ja-JP">
                <a:solidFill>
                  <a:srgbClr val="FF0000"/>
                </a:solidFill>
                <a:latin typeface="Calibri" pitchFamily="34" charset="0"/>
              </a:rPr>
              <a:t>50</a:t>
            </a:r>
            <a:r>
              <a:rPr lang="ja-JP" altLang="en-US">
                <a:solidFill>
                  <a:srgbClr val="FF0000"/>
                </a:solidFill>
                <a:latin typeface="Calibri" pitchFamily="34" charset="0"/>
              </a:rPr>
              <a:t>代で服薬無しの割合が多い</a:t>
            </a:r>
          </a:p>
        </p:txBody>
      </p:sp>
      <p:cxnSp>
        <p:nvCxnSpPr>
          <p:cNvPr id="12" name="直線矢印コネクタ 11"/>
          <p:cNvCxnSpPr/>
          <p:nvPr/>
        </p:nvCxnSpPr>
        <p:spPr>
          <a:xfrm flipH="1">
            <a:off x="2525713" y="3646488"/>
            <a:ext cx="2524125" cy="15128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694363" y="3663950"/>
            <a:ext cx="249237" cy="1417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smtClean="0">
                <a:solidFill>
                  <a:schemeClr val="bg1"/>
                </a:solidFill>
              </a:rPr>
              <a:t>CKD</a:t>
            </a:r>
            <a:r>
              <a:rPr lang="ja-JP" altLang="en-US" sz="3200" b="1" dirty="0" smtClean="0">
                <a:solidFill>
                  <a:schemeClr val="bg1"/>
                </a:solidFill>
              </a:rPr>
              <a:t>重症</a:t>
            </a:r>
            <a:r>
              <a:rPr lang="ja-JP" altLang="en-US" sz="3200" b="1" dirty="0">
                <a:solidFill>
                  <a:schemeClr val="bg1"/>
                </a:solidFill>
              </a:rPr>
              <a:t>度</a:t>
            </a:r>
          </a:p>
        </p:txBody>
      </p:sp>
      <p:sp>
        <p:nvSpPr>
          <p:cNvPr id="73730" name="Text Box 322"/>
          <p:cNvSpPr txBox="1">
            <a:spLocks noChangeArrowheads="1"/>
          </p:cNvSpPr>
          <p:nvPr/>
        </p:nvSpPr>
        <p:spPr bwMode="auto">
          <a:xfrm>
            <a:off x="5368925" y="6491288"/>
            <a:ext cx="3787775" cy="369887"/>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メイリオ" pitchFamily="50" charset="-128"/>
                <a:ea typeface="メイリオ" pitchFamily="50" charset="-128"/>
                <a:cs typeface="メイリオ" pitchFamily="50" charset="-128"/>
              </a:rPr>
              <a:t>「ＣＫＤ診療ガイド</a:t>
            </a:r>
            <a:r>
              <a:rPr lang="en-US" altLang="ja-JP">
                <a:solidFill>
                  <a:srgbClr val="000000"/>
                </a:solidFill>
                <a:latin typeface="メイリオ" pitchFamily="50" charset="-128"/>
                <a:ea typeface="メイリオ" pitchFamily="50" charset="-128"/>
                <a:cs typeface="メイリオ" pitchFamily="50" charset="-128"/>
              </a:rPr>
              <a:t>2012</a:t>
            </a:r>
            <a:r>
              <a:rPr lang="ja-JP" altLang="en-US">
                <a:solidFill>
                  <a:srgbClr val="000000"/>
                </a:solidFill>
                <a:latin typeface="メイリオ" pitchFamily="50" charset="-128"/>
                <a:ea typeface="メイリオ" pitchFamily="50" charset="-128"/>
                <a:cs typeface="メイリオ" pitchFamily="50" charset="-128"/>
              </a:rPr>
              <a:t>」より</a:t>
            </a:r>
            <a:endParaRPr lang="en-US" altLang="ja-JP">
              <a:solidFill>
                <a:srgbClr val="000000"/>
              </a:solidFill>
              <a:latin typeface="メイリオ" pitchFamily="50" charset="-128"/>
              <a:ea typeface="メイリオ" pitchFamily="50" charset="-128"/>
              <a:cs typeface="メイリオ" pitchFamily="50" charset="-128"/>
            </a:endParaRPr>
          </a:p>
        </p:txBody>
      </p:sp>
      <p:pic>
        <p:nvPicPr>
          <p:cNvPr id="73731" name="図 2"/>
          <p:cNvPicPr>
            <a:picLocks noChangeAspect="1"/>
          </p:cNvPicPr>
          <p:nvPr/>
        </p:nvPicPr>
        <p:blipFill>
          <a:blip r:embed="rId3"/>
          <a:srcRect/>
          <a:stretch>
            <a:fillRect/>
          </a:stretch>
        </p:blipFill>
        <p:spPr bwMode="auto">
          <a:xfrm>
            <a:off x="147638" y="1212850"/>
            <a:ext cx="8848725"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smtClean="0">
                <a:solidFill>
                  <a:schemeClr val="bg1"/>
                </a:solidFill>
              </a:rPr>
              <a:t>CKD</a:t>
            </a:r>
            <a:r>
              <a:rPr lang="ja-JP" altLang="en-US" sz="3200" b="1" dirty="0" smtClean="0">
                <a:solidFill>
                  <a:schemeClr val="bg1"/>
                </a:solidFill>
              </a:rPr>
              <a:t>重症度（男性）</a:t>
            </a:r>
            <a:endParaRPr lang="ja-JP" altLang="en-US" sz="3200" b="1" dirty="0">
              <a:solidFill>
                <a:schemeClr val="bg1"/>
              </a:solidFill>
            </a:endParaRPr>
          </a:p>
        </p:txBody>
      </p:sp>
      <p:graphicFrame>
        <p:nvGraphicFramePr>
          <p:cNvPr id="8" name="グラフ 7"/>
          <p:cNvGraphicFramePr>
            <a:graphicFrameLocks/>
          </p:cNvGraphicFramePr>
          <p:nvPr/>
        </p:nvGraphicFramePr>
        <p:xfrm>
          <a:off x="488953" y="900116"/>
          <a:ext cx="8229600" cy="5708501"/>
        </p:xfrm>
        <a:graphic>
          <a:graphicData uri="http://schemas.openxmlformats.org/drawingml/2006/chart">
            <c:chart xmlns:c="http://schemas.openxmlformats.org/drawingml/2006/chart" xmlns:r="http://schemas.openxmlformats.org/officeDocument/2006/relationships" r:id="rId3"/>
          </a:graphicData>
        </a:graphic>
      </p:graphicFrame>
      <p:sp>
        <p:nvSpPr>
          <p:cNvPr id="75779" name="Text Box 322"/>
          <p:cNvSpPr txBox="1">
            <a:spLocks noChangeArrowheads="1"/>
          </p:cNvSpPr>
          <p:nvPr/>
        </p:nvSpPr>
        <p:spPr bwMode="auto">
          <a:xfrm>
            <a:off x="4603750" y="6491288"/>
            <a:ext cx="4686300" cy="369887"/>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メイリオ" pitchFamily="50" charset="-128"/>
                <a:ea typeface="メイリオ" pitchFamily="50" charset="-128"/>
                <a:cs typeface="メイリオ" pitchFamily="50" charset="-128"/>
              </a:rPr>
              <a:t>H25</a:t>
            </a:r>
            <a:r>
              <a:rPr lang="ja-JP" altLang="en-US">
                <a:solidFill>
                  <a:srgbClr val="000000"/>
                </a:solidFill>
                <a:latin typeface="メイリオ" pitchFamily="50" charset="-128"/>
                <a:ea typeface="メイリオ" pitchFamily="50" charset="-128"/>
                <a:cs typeface="メイリオ" pitchFamily="50" charset="-128"/>
              </a:rPr>
              <a:t>特定健診データより（</a:t>
            </a:r>
            <a:r>
              <a:rPr lang="en-US" altLang="ja-JP" i="1">
                <a:solidFill>
                  <a:srgbClr val="000000"/>
                </a:solidFill>
                <a:latin typeface="メイリオ" pitchFamily="50" charset="-128"/>
                <a:ea typeface="メイリオ" pitchFamily="50" charset="-128"/>
                <a:cs typeface="メイリオ" pitchFamily="50" charset="-128"/>
              </a:rPr>
              <a:t>N=149,515</a:t>
            </a:r>
            <a:r>
              <a:rPr lang="ja-JP" altLang="en-US">
                <a:solidFill>
                  <a:srgbClr val="000000"/>
                </a:solidFill>
                <a:latin typeface="メイリオ" pitchFamily="50" charset="-128"/>
                <a:ea typeface="メイリオ" pitchFamily="50" charset="-128"/>
                <a:cs typeface="メイリオ" pitchFamily="50" charset="-128"/>
              </a:rPr>
              <a:t>）</a:t>
            </a:r>
            <a:endParaRPr lang="en-US" altLang="ja-JP">
              <a:solidFill>
                <a:srgbClr val="000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smtClean="0">
                <a:solidFill>
                  <a:schemeClr val="bg1"/>
                </a:solidFill>
              </a:rPr>
              <a:t>CKD</a:t>
            </a:r>
            <a:r>
              <a:rPr lang="ja-JP" altLang="en-US" sz="3200" b="1" dirty="0" smtClean="0">
                <a:solidFill>
                  <a:schemeClr val="bg1"/>
                </a:solidFill>
              </a:rPr>
              <a:t>重症度（女性）</a:t>
            </a:r>
            <a:endParaRPr lang="ja-JP" altLang="en-US" sz="3200" b="1" dirty="0">
              <a:solidFill>
                <a:schemeClr val="bg1"/>
              </a:solidFill>
            </a:endParaRPr>
          </a:p>
        </p:txBody>
      </p:sp>
      <p:graphicFrame>
        <p:nvGraphicFramePr>
          <p:cNvPr id="4" name="グラフ 3"/>
          <p:cNvGraphicFramePr>
            <a:graphicFrameLocks/>
          </p:cNvGraphicFramePr>
          <p:nvPr/>
        </p:nvGraphicFramePr>
        <p:xfrm>
          <a:off x="457200" y="900116"/>
          <a:ext cx="8229600" cy="5677329"/>
        </p:xfrm>
        <a:graphic>
          <a:graphicData uri="http://schemas.openxmlformats.org/drawingml/2006/chart">
            <c:chart xmlns:c="http://schemas.openxmlformats.org/drawingml/2006/chart" xmlns:r="http://schemas.openxmlformats.org/officeDocument/2006/relationships" r:id="rId3"/>
          </a:graphicData>
        </a:graphic>
      </p:graphicFrame>
      <p:sp>
        <p:nvSpPr>
          <p:cNvPr id="77827" name="Text Box 322"/>
          <p:cNvSpPr txBox="1">
            <a:spLocks noChangeArrowheads="1"/>
          </p:cNvSpPr>
          <p:nvPr/>
        </p:nvSpPr>
        <p:spPr bwMode="auto">
          <a:xfrm>
            <a:off x="4603750" y="6491288"/>
            <a:ext cx="4686300" cy="369887"/>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メイリオ" pitchFamily="50" charset="-128"/>
                <a:ea typeface="メイリオ" pitchFamily="50" charset="-128"/>
                <a:cs typeface="メイリオ" pitchFamily="50" charset="-128"/>
              </a:rPr>
              <a:t>H25</a:t>
            </a:r>
            <a:r>
              <a:rPr lang="ja-JP" altLang="en-US">
                <a:solidFill>
                  <a:srgbClr val="000000"/>
                </a:solidFill>
                <a:latin typeface="メイリオ" pitchFamily="50" charset="-128"/>
                <a:ea typeface="メイリオ" pitchFamily="50" charset="-128"/>
                <a:cs typeface="メイリオ" pitchFamily="50" charset="-128"/>
              </a:rPr>
              <a:t>特定健診データより（</a:t>
            </a:r>
            <a:r>
              <a:rPr lang="en-US" altLang="ja-JP" i="1">
                <a:solidFill>
                  <a:srgbClr val="000000"/>
                </a:solidFill>
                <a:latin typeface="メイリオ" pitchFamily="50" charset="-128"/>
                <a:ea typeface="メイリオ" pitchFamily="50" charset="-128"/>
                <a:cs typeface="メイリオ" pitchFamily="50" charset="-128"/>
              </a:rPr>
              <a:t>N=161,507</a:t>
            </a:r>
            <a:r>
              <a:rPr lang="ja-JP" altLang="en-US">
                <a:solidFill>
                  <a:srgbClr val="000000"/>
                </a:solidFill>
                <a:latin typeface="メイリオ" pitchFamily="50" charset="-128"/>
                <a:ea typeface="メイリオ" pitchFamily="50" charset="-128"/>
                <a:cs typeface="メイリオ" pitchFamily="50" charset="-128"/>
              </a:rPr>
              <a:t>）</a:t>
            </a:r>
            <a:endParaRPr lang="en-US" altLang="ja-JP">
              <a:solidFill>
                <a:srgbClr val="000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特定健診：</a:t>
            </a:r>
            <a:r>
              <a:rPr lang="ja-JP" altLang="en-US" sz="2800" b="1" dirty="0" smtClean="0">
                <a:solidFill>
                  <a:schemeClr val="bg1"/>
                </a:solidFill>
                <a:latin typeface="メイリオ" pitchFamily="50" charset="-128"/>
                <a:ea typeface="メイリオ" pitchFamily="50" charset="-128"/>
                <a:cs typeface="メイリオ" pitchFamily="50" charset="-128"/>
              </a:rPr>
              <a:t>ＣＫＤ重症度黄色以上</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79874"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79875"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79876"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79877"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79878"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79879"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79880"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79881"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79882" name="Rectangle 2"/>
          <p:cNvSpPr txBox="1">
            <a:spLocks noChangeArrowheads="1"/>
          </p:cNvSpPr>
          <p:nvPr/>
        </p:nvSpPr>
        <p:spPr bwMode="auto">
          <a:xfrm>
            <a:off x="93663" y="1119188"/>
            <a:ext cx="8904287" cy="1025525"/>
          </a:xfrm>
          <a:prstGeom prst="rect">
            <a:avLst/>
          </a:prstGeom>
          <a:noFill/>
          <a:ln w="9525">
            <a:noFill/>
            <a:miter lim="800000"/>
            <a:headEnd/>
            <a:tailEnd/>
          </a:ln>
        </p:spPr>
        <p:txBody>
          <a:bodyPr anchor="ctr"/>
          <a:lstStyle/>
          <a:p>
            <a:pPr>
              <a:lnSpc>
                <a:spcPct val="90000"/>
              </a:lnSpc>
            </a:pPr>
            <a:r>
              <a:rPr lang="ja-JP" altLang="en-US" sz="2800" b="1">
                <a:latin typeface="メイリオ" pitchFamily="50" charset="-128"/>
                <a:ea typeface="メイリオ" pitchFamily="50" charset="-128"/>
                <a:cs typeface="メイリオ" pitchFamily="50" charset="-128"/>
              </a:rPr>
              <a:t>下田市、御殿場市、富士市、清水区、藤枝市、焼津市で男女ともにＣＫＤ重症度黄色以上が多い</a:t>
            </a:r>
          </a:p>
        </p:txBody>
      </p:sp>
      <p:pic>
        <p:nvPicPr>
          <p:cNvPr id="79883" name="図 10"/>
          <p:cNvPicPr>
            <a:picLocks noChangeAspect="1"/>
          </p:cNvPicPr>
          <p:nvPr/>
        </p:nvPicPr>
        <p:blipFill>
          <a:blip r:embed="rId3"/>
          <a:srcRect/>
          <a:stretch>
            <a:fillRect/>
          </a:stretch>
        </p:blipFill>
        <p:spPr bwMode="auto">
          <a:xfrm>
            <a:off x="93663" y="2420938"/>
            <a:ext cx="4300537" cy="3289300"/>
          </a:xfrm>
          <a:prstGeom prst="rect">
            <a:avLst/>
          </a:prstGeom>
          <a:noFill/>
          <a:ln w="9525">
            <a:noFill/>
            <a:miter lim="800000"/>
            <a:headEnd/>
            <a:tailEnd/>
          </a:ln>
        </p:spPr>
      </p:pic>
      <p:pic>
        <p:nvPicPr>
          <p:cNvPr id="79884" name="図 11"/>
          <p:cNvPicPr>
            <a:picLocks noChangeAspect="1"/>
          </p:cNvPicPr>
          <p:nvPr/>
        </p:nvPicPr>
        <p:blipFill>
          <a:blip r:embed="rId4"/>
          <a:srcRect/>
          <a:stretch>
            <a:fillRect/>
          </a:stretch>
        </p:blipFill>
        <p:spPr bwMode="auto">
          <a:xfrm>
            <a:off x="4565650" y="2420938"/>
            <a:ext cx="4313238" cy="329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図 1"/>
          <p:cNvPicPr>
            <a:picLocks noChangeAspect="1"/>
          </p:cNvPicPr>
          <p:nvPr/>
        </p:nvPicPr>
        <p:blipFill>
          <a:blip r:embed="rId3"/>
          <a:srcRect/>
          <a:stretch>
            <a:fillRect/>
          </a:stretch>
        </p:blipFill>
        <p:spPr bwMode="auto">
          <a:xfrm>
            <a:off x="47625" y="3663950"/>
            <a:ext cx="4497388" cy="2755900"/>
          </a:xfrm>
          <a:prstGeom prst="rect">
            <a:avLst/>
          </a:prstGeom>
          <a:noFill/>
          <a:ln w="9525">
            <a:noFill/>
            <a:miter lim="800000"/>
            <a:headEnd/>
            <a:tailEnd/>
          </a:ln>
        </p:spPr>
      </p:pic>
      <p:pic>
        <p:nvPicPr>
          <p:cNvPr id="81922" name="図 2"/>
          <p:cNvPicPr>
            <a:picLocks noChangeAspect="1"/>
          </p:cNvPicPr>
          <p:nvPr/>
        </p:nvPicPr>
        <p:blipFill>
          <a:blip r:embed="rId4"/>
          <a:srcRect/>
          <a:stretch>
            <a:fillRect/>
          </a:stretch>
        </p:blipFill>
        <p:spPr bwMode="auto">
          <a:xfrm>
            <a:off x="4606925" y="3663950"/>
            <a:ext cx="4494213" cy="2755900"/>
          </a:xfrm>
          <a:prstGeom prst="rect">
            <a:avLst/>
          </a:prstGeom>
          <a:noFill/>
          <a:ln w="9525">
            <a:noFill/>
            <a:miter lim="800000"/>
            <a:headEnd/>
            <a:tailEnd/>
          </a:ln>
        </p:spPr>
      </p:pic>
      <p:sp>
        <p:nvSpPr>
          <p:cNvPr id="4"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dirty="0" smtClean="0">
                <a:solidFill>
                  <a:schemeClr val="bg1"/>
                </a:solidFill>
                <a:latin typeface="メイリオ" pitchFamily="50" charset="-128"/>
                <a:ea typeface="メイリオ" pitchFamily="50" charset="-128"/>
                <a:cs typeface="メイリオ" pitchFamily="50" charset="-128"/>
              </a:rPr>
              <a:t>生活習慣の改善と脱メタボに関する研究</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81924" name="Rectangle 2"/>
          <p:cNvSpPr txBox="1">
            <a:spLocks noChangeArrowheads="1"/>
          </p:cNvSpPr>
          <p:nvPr/>
        </p:nvSpPr>
        <p:spPr bwMode="auto">
          <a:xfrm>
            <a:off x="0" y="1119188"/>
            <a:ext cx="9121775" cy="1993900"/>
          </a:xfrm>
          <a:prstGeom prst="rect">
            <a:avLst/>
          </a:prstGeom>
          <a:noFill/>
          <a:ln w="9525">
            <a:noFill/>
            <a:miter lim="800000"/>
            <a:headEnd/>
            <a:tailEnd/>
          </a:ln>
        </p:spPr>
        <p:txBody>
          <a:bodyPr anchor="ctr"/>
          <a:lstStyle/>
          <a:p>
            <a:pPr>
              <a:lnSpc>
                <a:spcPct val="90000"/>
              </a:lnSpc>
            </a:pPr>
            <a:r>
              <a:rPr lang="ja-JP" altLang="en-US" sz="2400" b="1">
                <a:latin typeface="メイリオ" pitchFamily="50" charset="-128"/>
                <a:ea typeface="メイリオ" pitchFamily="50" charset="-128"/>
                <a:cs typeface="メイリオ" pitchFamily="50" charset="-128"/>
              </a:rPr>
              <a:t>伊豆市の平成</a:t>
            </a:r>
            <a:r>
              <a:rPr lang="en-US" altLang="ja-JP" sz="2400" b="1">
                <a:latin typeface="メイリオ" pitchFamily="50" charset="-128"/>
                <a:ea typeface="メイリオ" pitchFamily="50" charset="-128"/>
                <a:cs typeface="メイリオ" pitchFamily="50" charset="-128"/>
              </a:rPr>
              <a:t>20</a:t>
            </a:r>
            <a:r>
              <a:rPr lang="ja-JP" altLang="en-US" sz="2400" b="1">
                <a:latin typeface="メイリオ" pitchFamily="50" charset="-128"/>
                <a:ea typeface="メイリオ" pitchFamily="50" charset="-128"/>
                <a:cs typeface="メイリオ" pitchFamily="50" charset="-128"/>
              </a:rPr>
              <a:t>年度と</a:t>
            </a:r>
            <a:r>
              <a:rPr lang="en-US" altLang="ja-JP" sz="2400" b="1">
                <a:latin typeface="メイリオ" pitchFamily="50" charset="-128"/>
                <a:ea typeface="メイリオ" pitchFamily="50" charset="-128"/>
                <a:cs typeface="メイリオ" pitchFamily="50" charset="-128"/>
              </a:rPr>
              <a:t>25</a:t>
            </a:r>
            <a:r>
              <a:rPr lang="ja-JP" altLang="en-US" sz="2400" b="1">
                <a:latin typeface="メイリオ" pitchFamily="50" charset="-128"/>
                <a:ea typeface="メイリオ" pitchFamily="50" charset="-128"/>
                <a:cs typeface="メイリオ" pitchFamily="50" charset="-128"/>
              </a:rPr>
              <a:t>年度の特定健診をともに受診した者の内、平成</a:t>
            </a:r>
            <a:r>
              <a:rPr lang="en-US" altLang="ja-JP" sz="2400" b="1">
                <a:latin typeface="メイリオ" pitchFamily="50" charset="-128"/>
                <a:ea typeface="メイリオ" pitchFamily="50" charset="-128"/>
                <a:cs typeface="メイリオ" pitchFamily="50" charset="-128"/>
              </a:rPr>
              <a:t>20</a:t>
            </a:r>
            <a:r>
              <a:rPr lang="ja-JP" altLang="en-US" sz="2400" b="1">
                <a:latin typeface="メイリオ" pitchFamily="50" charset="-128"/>
                <a:ea typeface="メイリオ" pitchFamily="50" charset="-128"/>
                <a:cs typeface="メイリオ" pitchFamily="50" charset="-128"/>
              </a:rPr>
              <a:t>年度のメタボ該当者</a:t>
            </a:r>
            <a:r>
              <a:rPr lang="en-US" altLang="ja-JP" sz="2400" b="1">
                <a:latin typeface="メイリオ" pitchFamily="50" charset="-128"/>
                <a:ea typeface="メイリオ" pitchFamily="50" charset="-128"/>
                <a:cs typeface="メイリオ" pitchFamily="50" charset="-128"/>
              </a:rPr>
              <a:t>232</a:t>
            </a:r>
            <a:r>
              <a:rPr lang="ja-JP" altLang="en-US" sz="2400" b="1">
                <a:latin typeface="メイリオ" pitchFamily="50" charset="-128"/>
                <a:ea typeface="メイリオ" pitchFamily="50" charset="-128"/>
                <a:cs typeface="メイリオ" pitchFamily="50" charset="-128"/>
              </a:rPr>
              <a:t>人（男性</a:t>
            </a:r>
            <a:r>
              <a:rPr lang="en-US" altLang="ja-JP" sz="2400" b="1">
                <a:latin typeface="メイリオ" pitchFamily="50" charset="-128"/>
                <a:ea typeface="メイリオ" pitchFamily="50" charset="-128"/>
                <a:cs typeface="メイリオ" pitchFamily="50" charset="-128"/>
              </a:rPr>
              <a:t>133</a:t>
            </a:r>
            <a:r>
              <a:rPr lang="ja-JP" altLang="en-US" sz="2400" b="1">
                <a:latin typeface="メイリオ" pitchFamily="50" charset="-128"/>
                <a:ea typeface="メイリオ" pitchFamily="50" charset="-128"/>
                <a:cs typeface="メイリオ" pitchFamily="50" charset="-128"/>
              </a:rPr>
              <a:t>人、女性</a:t>
            </a:r>
            <a:r>
              <a:rPr lang="en-US" altLang="ja-JP" sz="2400" b="1">
                <a:latin typeface="メイリオ" pitchFamily="50" charset="-128"/>
                <a:ea typeface="メイリオ" pitchFamily="50" charset="-128"/>
                <a:cs typeface="メイリオ" pitchFamily="50" charset="-128"/>
              </a:rPr>
              <a:t>99</a:t>
            </a:r>
            <a:r>
              <a:rPr lang="ja-JP" altLang="en-US" sz="2400" b="1">
                <a:latin typeface="メイリオ" pitchFamily="50" charset="-128"/>
                <a:ea typeface="メイリオ" pitchFamily="50" charset="-128"/>
                <a:cs typeface="メイリオ" pitchFamily="50" charset="-128"/>
              </a:rPr>
              <a:t>人）を対象に、生活習慣の変化と脱メタボの関連を分析した</a:t>
            </a:r>
            <a:r>
              <a:rPr lang="en-US" altLang="ja-JP" sz="2400" b="1" baseline="30000">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a:t>
            </a:r>
            <a:endParaRPr lang="en-US" altLang="ja-JP" sz="2400" b="1">
              <a:latin typeface="メイリオ" pitchFamily="50" charset="-128"/>
              <a:ea typeface="メイリオ" pitchFamily="50" charset="-128"/>
              <a:cs typeface="メイリオ" pitchFamily="50" charset="-128"/>
            </a:endParaRPr>
          </a:p>
          <a:p>
            <a:pPr>
              <a:lnSpc>
                <a:spcPct val="90000"/>
              </a:lnSpc>
            </a:pPr>
            <a:r>
              <a:rPr lang="ja-JP" altLang="en-US" sz="2400" b="1">
                <a:latin typeface="メイリオ" pitchFamily="50" charset="-128"/>
                <a:ea typeface="メイリオ" pitchFamily="50" charset="-128"/>
                <a:cs typeface="メイリオ" pitchFamily="50" charset="-128"/>
              </a:rPr>
              <a:t>⇒</a:t>
            </a:r>
            <a:r>
              <a:rPr lang="ja-JP" altLang="en-US" sz="2400" b="1">
                <a:solidFill>
                  <a:srgbClr val="FF0000"/>
                </a:solidFill>
                <a:latin typeface="メイリオ" pitchFamily="50" charset="-128"/>
                <a:ea typeface="メイリオ" pitchFamily="50" charset="-128"/>
                <a:cs typeface="メイリオ" pitchFamily="50" charset="-128"/>
              </a:rPr>
              <a:t>「夕食後に間食をとる習慣」を改善した群と「就寝前</a:t>
            </a:r>
            <a:r>
              <a:rPr lang="en-US" altLang="ja-JP" sz="2400" b="1">
                <a:solidFill>
                  <a:srgbClr val="FF0000"/>
                </a:solidFill>
                <a:latin typeface="メイリオ" pitchFamily="50" charset="-128"/>
                <a:ea typeface="メイリオ" pitchFamily="50" charset="-128"/>
                <a:cs typeface="メイリオ" pitchFamily="50" charset="-128"/>
              </a:rPr>
              <a:t>2</a:t>
            </a:r>
            <a:r>
              <a:rPr lang="ja-JP" altLang="en-US" sz="2400" b="1">
                <a:solidFill>
                  <a:srgbClr val="FF0000"/>
                </a:solidFill>
                <a:latin typeface="メイリオ" pitchFamily="50" charset="-128"/>
                <a:ea typeface="メイリオ" pitchFamily="50" charset="-128"/>
                <a:cs typeface="メイリオ" pitchFamily="50" charset="-128"/>
              </a:rPr>
              <a:t>時間以内に夕食をとる習慣」を改善した群で、それぞれ非改善群に比べてメタボが大幅に減少していた。</a:t>
            </a:r>
          </a:p>
        </p:txBody>
      </p:sp>
      <p:sp>
        <p:nvSpPr>
          <p:cNvPr id="81925" name="テキスト ボックス 5"/>
          <p:cNvSpPr txBox="1">
            <a:spLocks noChangeArrowheads="1"/>
          </p:cNvSpPr>
          <p:nvPr/>
        </p:nvSpPr>
        <p:spPr bwMode="auto">
          <a:xfrm>
            <a:off x="5038725" y="6421438"/>
            <a:ext cx="3630613" cy="369887"/>
          </a:xfrm>
          <a:prstGeom prst="rect">
            <a:avLst/>
          </a:prstGeom>
          <a:noFill/>
          <a:ln w="9525">
            <a:noFill/>
            <a:miter lim="800000"/>
            <a:headEnd/>
            <a:tailEnd/>
          </a:ln>
        </p:spPr>
        <p:txBody>
          <a:bodyPr wrap="none">
            <a:spAutoFit/>
          </a:bodyPr>
          <a:lstStyle/>
          <a:p>
            <a:r>
              <a:rPr lang="ja-JP" altLang="en-US">
                <a:latin typeface="Calibri" pitchFamily="34" charset="0"/>
              </a:rPr>
              <a:t>就寝前</a:t>
            </a:r>
            <a:r>
              <a:rPr lang="en-US" altLang="ja-JP">
                <a:latin typeface="Calibri" pitchFamily="34" charset="0"/>
              </a:rPr>
              <a:t>2</a:t>
            </a:r>
            <a:r>
              <a:rPr lang="ja-JP" altLang="en-US">
                <a:latin typeface="Calibri" pitchFamily="34" charset="0"/>
              </a:rPr>
              <a:t>時間以内に夕食をとる習慣</a:t>
            </a:r>
          </a:p>
        </p:txBody>
      </p:sp>
      <p:sp>
        <p:nvSpPr>
          <p:cNvPr id="81926" name="テキスト ボックス 6"/>
          <p:cNvSpPr txBox="1">
            <a:spLocks noChangeArrowheads="1"/>
          </p:cNvSpPr>
          <p:nvPr/>
        </p:nvSpPr>
        <p:spPr bwMode="auto">
          <a:xfrm>
            <a:off x="1000125" y="6421438"/>
            <a:ext cx="2590800" cy="369887"/>
          </a:xfrm>
          <a:prstGeom prst="rect">
            <a:avLst/>
          </a:prstGeom>
          <a:noFill/>
          <a:ln w="9525">
            <a:noFill/>
            <a:miter lim="800000"/>
            <a:headEnd/>
            <a:tailEnd/>
          </a:ln>
        </p:spPr>
        <p:txBody>
          <a:bodyPr wrap="none">
            <a:spAutoFit/>
          </a:bodyPr>
          <a:lstStyle/>
          <a:p>
            <a:r>
              <a:rPr lang="ja-JP" altLang="en-US">
                <a:latin typeface="Calibri" pitchFamily="34" charset="0"/>
              </a:rPr>
              <a:t>夕食後に間食をとる習慣</a:t>
            </a:r>
          </a:p>
        </p:txBody>
      </p:sp>
      <p:sp>
        <p:nvSpPr>
          <p:cNvPr id="8" name="下矢印 7"/>
          <p:cNvSpPr/>
          <p:nvPr/>
        </p:nvSpPr>
        <p:spPr>
          <a:xfrm>
            <a:off x="1714500" y="4114800"/>
            <a:ext cx="592138" cy="665163"/>
          </a:xfrm>
          <a:prstGeom prst="downArrow">
            <a:avLst>
              <a:gd name="adj1" fmla="val 50000"/>
              <a:gd name="adj2" fmla="val 3888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下矢印 8"/>
          <p:cNvSpPr/>
          <p:nvPr/>
        </p:nvSpPr>
        <p:spPr>
          <a:xfrm>
            <a:off x="3727450" y="4100513"/>
            <a:ext cx="592138" cy="990600"/>
          </a:xfrm>
          <a:prstGeom prst="downArrow">
            <a:avLst>
              <a:gd name="adj1" fmla="val 50000"/>
              <a:gd name="adj2" fmla="val 3888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a:off x="6262688" y="4114800"/>
            <a:ext cx="592137" cy="665163"/>
          </a:xfrm>
          <a:prstGeom prst="downArrow">
            <a:avLst>
              <a:gd name="adj1" fmla="val 50000"/>
              <a:gd name="adj2" fmla="val 3888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下矢印 10"/>
          <p:cNvSpPr/>
          <p:nvPr/>
        </p:nvSpPr>
        <p:spPr>
          <a:xfrm>
            <a:off x="8285163" y="4100513"/>
            <a:ext cx="592137" cy="384175"/>
          </a:xfrm>
          <a:prstGeom prst="downArrow">
            <a:avLst>
              <a:gd name="adj1" fmla="val 50000"/>
              <a:gd name="adj2" fmla="val 3888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931" name="テキスト ボックス 11"/>
          <p:cNvSpPr txBox="1">
            <a:spLocks noChangeArrowheads="1"/>
          </p:cNvSpPr>
          <p:nvPr/>
        </p:nvSpPr>
        <p:spPr bwMode="auto">
          <a:xfrm>
            <a:off x="1497013" y="4100513"/>
            <a:ext cx="1044575" cy="646112"/>
          </a:xfrm>
          <a:prstGeom prst="rect">
            <a:avLst/>
          </a:prstGeom>
          <a:noFill/>
          <a:ln w="9525">
            <a:noFill/>
            <a:miter lim="800000"/>
            <a:headEnd/>
            <a:tailEnd/>
          </a:ln>
        </p:spPr>
        <p:txBody>
          <a:bodyPr wrap="none">
            <a:spAutoFit/>
          </a:bodyPr>
          <a:lstStyle/>
          <a:p>
            <a:r>
              <a:rPr lang="ja-JP" altLang="en-US">
                <a:latin typeface="Calibri" pitchFamily="34" charset="0"/>
              </a:rPr>
              <a:t>メタボ</a:t>
            </a:r>
            <a:endParaRPr lang="en-US" altLang="ja-JP">
              <a:latin typeface="Calibri" pitchFamily="34" charset="0"/>
            </a:endParaRPr>
          </a:p>
          <a:p>
            <a:r>
              <a:rPr lang="ja-JP" altLang="en-US">
                <a:latin typeface="Calibri" pitchFamily="34" charset="0"/>
              </a:rPr>
              <a:t>約</a:t>
            </a:r>
            <a:r>
              <a:rPr lang="en-US" altLang="ja-JP">
                <a:latin typeface="Calibri" pitchFamily="34" charset="0"/>
              </a:rPr>
              <a:t>42%</a:t>
            </a:r>
            <a:r>
              <a:rPr lang="ja-JP" altLang="en-US">
                <a:latin typeface="Calibri" pitchFamily="34" charset="0"/>
              </a:rPr>
              <a:t>減</a:t>
            </a:r>
          </a:p>
        </p:txBody>
      </p:sp>
      <p:sp>
        <p:nvSpPr>
          <p:cNvPr id="81932" name="テキスト ボックス 13"/>
          <p:cNvSpPr txBox="1">
            <a:spLocks noChangeArrowheads="1"/>
          </p:cNvSpPr>
          <p:nvPr/>
        </p:nvSpPr>
        <p:spPr bwMode="auto">
          <a:xfrm>
            <a:off x="3538538" y="4100513"/>
            <a:ext cx="1046162" cy="646112"/>
          </a:xfrm>
          <a:prstGeom prst="rect">
            <a:avLst/>
          </a:prstGeom>
          <a:noFill/>
          <a:ln w="9525">
            <a:noFill/>
            <a:miter lim="800000"/>
            <a:headEnd/>
            <a:tailEnd/>
          </a:ln>
        </p:spPr>
        <p:txBody>
          <a:bodyPr wrap="none">
            <a:spAutoFit/>
          </a:bodyPr>
          <a:lstStyle/>
          <a:p>
            <a:r>
              <a:rPr lang="ja-JP" altLang="en-US">
                <a:latin typeface="Calibri" pitchFamily="34" charset="0"/>
              </a:rPr>
              <a:t>メタボ</a:t>
            </a:r>
            <a:endParaRPr lang="en-US" altLang="ja-JP">
              <a:latin typeface="Calibri" pitchFamily="34" charset="0"/>
            </a:endParaRPr>
          </a:p>
          <a:p>
            <a:r>
              <a:rPr lang="ja-JP" altLang="en-US">
                <a:latin typeface="Calibri" pitchFamily="34" charset="0"/>
              </a:rPr>
              <a:t>約</a:t>
            </a:r>
            <a:r>
              <a:rPr lang="en-US" altLang="ja-JP">
                <a:latin typeface="Calibri" pitchFamily="34" charset="0"/>
              </a:rPr>
              <a:t>59%</a:t>
            </a:r>
            <a:r>
              <a:rPr lang="ja-JP" altLang="en-US">
                <a:latin typeface="Calibri" pitchFamily="34" charset="0"/>
              </a:rPr>
              <a:t>減</a:t>
            </a:r>
          </a:p>
        </p:txBody>
      </p:sp>
      <p:sp>
        <p:nvSpPr>
          <p:cNvPr id="81933" name="テキスト ボックス 14"/>
          <p:cNvSpPr txBox="1">
            <a:spLocks noChangeArrowheads="1"/>
          </p:cNvSpPr>
          <p:nvPr/>
        </p:nvSpPr>
        <p:spPr bwMode="auto">
          <a:xfrm>
            <a:off x="6035675" y="4100513"/>
            <a:ext cx="1044575" cy="646112"/>
          </a:xfrm>
          <a:prstGeom prst="rect">
            <a:avLst/>
          </a:prstGeom>
          <a:noFill/>
          <a:ln w="9525">
            <a:noFill/>
            <a:miter lim="800000"/>
            <a:headEnd/>
            <a:tailEnd/>
          </a:ln>
        </p:spPr>
        <p:txBody>
          <a:bodyPr wrap="none">
            <a:spAutoFit/>
          </a:bodyPr>
          <a:lstStyle/>
          <a:p>
            <a:r>
              <a:rPr lang="ja-JP" altLang="en-US">
                <a:latin typeface="Calibri" pitchFamily="34" charset="0"/>
              </a:rPr>
              <a:t>メタボ</a:t>
            </a:r>
            <a:endParaRPr lang="en-US" altLang="ja-JP">
              <a:latin typeface="Calibri" pitchFamily="34" charset="0"/>
            </a:endParaRPr>
          </a:p>
          <a:p>
            <a:r>
              <a:rPr lang="ja-JP" altLang="en-US">
                <a:latin typeface="Calibri" pitchFamily="34" charset="0"/>
              </a:rPr>
              <a:t>約</a:t>
            </a:r>
            <a:r>
              <a:rPr lang="en-US" altLang="ja-JP">
                <a:latin typeface="Calibri" pitchFamily="34" charset="0"/>
              </a:rPr>
              <a:t>41%</a:t>
            </a:r>
            <a:r>
              <a:rPr lang="ja-JP" altLang="en-US">
                <a:latin typeface="Calibri" pitchFamily="34" charset="0"/>
              </a:rPr>
              <a:t>減</a:t>
            </a:r>
          </a:p>
        </p:txBody>
      </p:sp>
      <p:sp>
        <p:nvSpPr>
          <p:cNvPr id="81934" name="テキスト ボックス 15"/>
          <p:cNvSpPr txBox="1">
            <a:spLocks noChangeArrowheads="1"/>
          </p:cNvSpPr>
          <p:nvPr/>
        </p:nvSpPr>
        <p:spPr bwMode="auto">
          <a:xfrm>
            <a:off x="8077200" y="3838575"/>
            <a:ext cx="1044575" cy="646113"/>
          </a:xfrm>
          <a:prstGeom prst="rect">
            <a:avLst/>
          </a:prstGeom>
          <a:noFill/>
          <a:ln w="9525">
            <a:noFill/>
            <a:miter lim="800000"/>
            <a:headEnd/>
            <a:tailEnd/>
          </a:ln>
        </p:spPr>
        <p:txBody>
          <a:bodyPr wrap="none">
            <a:spAutoFit/>
          </a:bodyPr>
          <a:lstStyle/>
          <a:p>
            <a:r>
              <a:rPr lang="ja-JP" altLang="en-US">
                <a:latin typeface="Calibri" pitchFamily="34" charset="0"/>
              </a:rPr>
              <a:t>メタボ</a:t>
            </a:r>
            <a:endParaRPr lang="en-US" altLang="ja-JP">
              <a:latin typeface="Calibri" pitchFamily="34" charset="0"/>
            </a:endParaRPr>
          </a:p>
          <a:p>
            <a:r>
              <a:rPr lang="ja-JP" altLang="en-US">
                <a:latin typeface="Calibri" pitchFamily="34" charset="0"/>
              </a:rPr>
              <a:t>約</a:t>
            </a:r>
            <a:r>
              <a:rPr lang="en-US" altLang="ja-JP">
                <a:latin typeface="Calibri" pitchFamily="34" charset="0"/>
              </a:rPr>
              <a:t>24%</a:t>
            </a:r>
            <a:r>
              <a:rPr lang="ja-JP" altLang="en-US">
                <a:latin typeface="Calibri" pitchFamily="34" charset="0"/>
              </a:rPr>
              <a:t>減</a:t>
            </a:r>
          </a:p>
        </p:txBody>
      </p:sp>
      <p:sp>
        <p:nvSpPr>
          <p:cNvPr id="81935" name="テキスト ボックス 16"/>
          <p:cNvSpPr txBox="1">
            <a:spLocks noChangeArrowheads="1"/>
          </p:cNvSpPr>
          <p:nvPr/>
        </p:nvSpPr>
        <p:spPr bwMode="auto">
          <a:xfrm>
            <a:off x="5143500" y="2774950"/>
            <a:ext cx="3841750" cy="307975"/>
          </a:xfrm>
          <a:prstGeom prst="rect">
            <a:avLst/>
          </a:prstGeom>
          <a:noFill/>
          <a:ln w="9525">
            <a:noFill/>
            <a:miter lim="800000"/>
            <a:headEnd/>
            <a:tailEnd/>
          </a:ln>
        </p:spPr>
        <p:txBody>
          <a:bodyPr>
            <a:spAutoFit/>
          </a:bodyPr>
          <a:lstStyle/>
          <a:p>
            <a:r>
              <a:rPr lang="en-US" altLang="ja-JP" sz="1400">
                <a:latin typeface="Calibri" pitchFamily="34" charset="0"/>
              </a:rPr>
              <a:t>※</a:t>
            </a:r>
            <a:r>
              <a:rPr lang="ja-JP" altLang="en-US" sz="1400">
                <a:latin typeface="Calibri" pitchFamily="34" charset="0"/>
              </a:rPr>
              <a:t>伊豆市国保提供データを県健康増進課が分析</a:t>
            </a:r>
          </a:p>
        </p:txBody>
      </p:sp>
      <p:sp>
        <p:nvSpPr>
          <p:cNvPr id="81936" name="テキスト ボックス 17"/>
          <p:cNvSpPr txBox="1">
            <a:spLocks noChangeArrowheads="1"/>
          </p:cNvSpPr>
          <p:nvPr/>
        </p:nvSpPr>
        <p:spPr bwMode="auto">
          <a:xfrm>
            <a:off x="1541463" y="3262313"/>
            <a:ext cx="6132512" cy="369887"/>
          </a:xfrm>
          <a:prstGeom prst="rect">
            <a:avLst/>
          </a:prstGeom>
          <a:noFill/>
          <a:ln w="9525">
            <a:noFill/>
            <a:miter lim="800000"/>
            <a:headEnd/>
            <a:tailEnd/>
          </a:ln>
        </p:spPr>
        <p:txBody>
          <a:bodyPr wrap="none">
            <a:spAutoFit/>
          </a:bodyPr>
          <a:lstStyle/>
          <a:p>
            <a:r>
              <a:rPr lang="ja-JP" altLang="en-US">
                <a:latin typeface="Calibri" pitchFamily="34" charset="0"/>
              </a:rPr>
              <a:t>生活習慣の改善とメタボ減少率（やめなかった人を</a:t>
            </a:r>
            <a:r>
              <a:rPr lang="en-US" altLang="ja-JP">
                <a:latin typeface="Calibri" pitchFamily="34" charset="0"/>
              </a:rPr>
              <a:t>100</a:t>
            </a:r>
            <a:r>
              <a:rPr lang="ja-JP" altLang="en-US">
                <a:latin typeface="Calibri" pitchFamily="34" charset="0"/>
              </a:rPr>
              <a:t>とする）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正方形/長方形 4"/>
          <p:cNvSpPr>
            <a:spLocks noChangeArrowheads="1"/>
          </p:cNvSpPr>
          <p:nvPr/>
        </p:nvSpPr>
        <p:spPr bwMode="auto">
          <a:xfrm>
            <a:off x="1501775" y="2484438"/>
            <a:ext cx="2162175" cy="522287"/>
          </a:xfrm>
          <a:prstGeom prst="rect">
            <a:avLst/>
          </a:prstGeom>
          <a:noFill/>
          <a:ln w="9525">
            <a:noFill/>
            <a:miter lim="800000"/>
            <a:headEnd/>
            <a:tailEnd/>
          </a:ln>
        </p:spPr>
        <p:txBody>
          <a:bodyPr wrap="none">
            <a:spAutoFit/>
          </a:bodyPr>
          <a:lstStyle/>
          <a:p>
            <a:pPr>
              <a:spcBef>
                <a:spcPct val="50000"/>
              </a:spcBef>
            </a:pPr>
            <a:r>
              <a:rPr lang="ja-JP" altLang="en-US" sz="2800">
                <a:latin typeface="Calibri" pitchFamily="34" charset="0"/>
              </a:rPr>
              <a:t>（平成</a:t>
            </a:r>
            <a:r>
              <a:rPr lang="en-US" altLang="ja-JP" sz="2800">
                <a:latin typeface="Calibri" pitchFamily="34" charset="0"/>
              </a:rPr>
              <a:t>5</a:t>
            </a:r>
            <a:r>
              <a:rPr lang="ja-JP" altLang="en-US" sz="2800">
                <a:latin typeface="Calibri" pitchFamily="34" charset="0"/>
              </a:rPr>
              <a:t>年度）</a:t>
            </a:r>
            <a:endParaRPr lang="en-US" altLang="ja-JP" sz="2800">
              <a:latin typeface="Calibri" pitchFamily="34" charset="0"/>
            </a:endParaRPr>
          </a:p>
        </p:txBody>
      </p:sp>
      <p:sp>
        <p:nvSpPr>
          <p:cNvPr id="83970" name="正方形/長方形 5"/>
          <p:cNvSpPr>
            <a:spLocks noChangeArrowheads="1"/>
          </p:cNvSpPr>
          <p:nvPr/>
        </p:nvSpPr>
        <p:spPr bwMode="auto">
          <a:xfrm>
            <a:off x="6048375" y="2484438"/>
            <a:ext cx="2344738" cy="522287"/>
          </a:xfrm>
          <a:prstGeom prst="rect">
            <a:avLst/>
          </a:prstGeom>
          <a:noFill/>
          <a:ln w="9525">
            <a:noFill/>
            <a:miter lim="800000"/>
            <a:headEnd/>
            <a:tailEnd/>
          </a:ln>
        </p:spPr>
        <p:txBody>
          <a:bodyPr wrap="none">
            <a:spAutoFit/>
          </a:bodyPr>
          <a:lstStyle/>
          <a:p>
            <a:pPr>
              <a:spcBef>
                <a:spcPct val="50000"/>
              </a:spcBef>
            </a:pPr>
            <a:r>
              <a:rPr lang="ja-JP" altLang="en-US" sz="2800">
                <a:latin typeface="Calibri" pitchFamily="34" charset="0"/>
              </a:rPr>
              <a:t>（平成</a:t>
            </a:r>
            <a:r>
              <a:rPr lang="en-US" altLang="ja-JP" sz="2800">
                <a:latin typeface="Calibri" pitchFamily="34" charset="0"/>
              </a:rPr>
              <a:t>25</a:t>
            </a:r>
            <a:r>
              <a:rPr lang="ja-JP" altLang="en-US" sz="2800">
                <a:latin typeface="Calibri" pitchFamily="34" charset="0"/>
              </a:rPr>
              <a:t>年度）</a:t>
            </a:r>
            <a:endParaRPr lang="en-US" altLang="ja-JP" sz="2800">
              <a:latin typeface="Calibri" pitchFamily="34" charset="0"/>
            </a:endParaRPr>
          </a:p>
        </p:txBody>
      </p:sp>
      <p:sp>
        <p:nvSpPr>
          <p:cNvPr id="8" name="タイトル 1"/>
          <p:cNvSpPr txBox="1">
            <a:spLocks/>
          </p:cNvSpPr>
          <p:nvPr/>
        </p:nvSpPr>
        <p:spPr bwMode="auto">
          <a:xfrm>
            <a:off x="457200" y="274638"/>
            <a:ext cx="8229600" cy="625475"/>
          </a:xfrm>
          <a:prstGeom prst="rect">
            <a:avLst/>
          </a:prstGeom>
          <a:solidFill>
            <a:srgbClr val="9BBB59">
              <a:lumMod val="50000"/>
            </a:srgbClr>
          </a:solidFill>
          <a:ln w="12700" cap="flat" cmpd="sng" algn="ctr">
            <a:solidFill>
              <a:srgbClr val="9BBB59">
                <a:lumMod val="50000"/>
              </a:srgbClr>
            </a:solidFill>
            <a:prstDash val="solid"/>
            <a:miter lim="800000"/>
          </a:ln>
          <a:effectLst/>
        </p:spPr>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prstClr val="white"/>
                </a:solidFill>
                <a:latin typeface="メイリオ" pitchFamily="50" charset="-128"/>
                <a:ea typeface="メイリオ" pitchFamily="50" charset="-128"/>
                <a:cs typeface="メイリオ" pitchFamily="50" charset="-128"/>
              </a:rPr>
              <a:t>糖尿病</a:t>
            </a:r>
          </a:p>
        </p:txBody>
      </p:sp>
      <p:pic>
        <p:nvPicPr>
          <p:cNvPr id="83972" name="図 1"/>
          <p:cNvPicPr>
            <a:picLocks noChangeAspect="1"/>
          </p:cNvPicPr>
          <p:nvPr/>
        </p:nvPicPr>
        <p:blipFill>
          <a:blip r:embed="rId3"/>
          <a:srcRect/>
          <a:stretch>
            <a:fillRect/>
          </a:stretch>
        </p:blipFill>
        <p:spPr bwMode="auto">
          <a:xfrm>
            <a:off x="0" y="3271838"/>
            <a:ext cx="4530725" cy="3446462"/>
          </a:xfrm>
          <a:prstGeom prst="rect">
            <a:avLst/>
          </a:prstGeom>
          <a:noFill/>
          <a:ln w="9525">
            <a:noFill/>
            <a:miter lim="800000"/>
            <a:headEnd/>
            <a:tailEnd/>
          </a:ln>
        </p:spPr>
      </p:pic>
      <p:pic>
        <p:nvPicPr>
          <p:cNvPr id="83973" name="図 6"/>
          <p:cNvPicPr>
            <a:picLocks noChangeAspect="1"/>
          </p:cNvPicPr>
          <p:nvPr/>
        </p:nvPicPr>
        <p:blipFill>
          <a:blip r:embed="rId4"/>
          <a:srcRect/>
          <a:stretch>
            <a:fillRect/>
          </a:stretch>
        </p:blipFill>
        <p:spPr bwMode="auto">
          <a:xfrm>
            <a:off x="4381500" y="3271838"/>
            <a:ext cx="4530725" cy="3446462"/>
          </a:xfrm>
          <a:prstGeom prst="rect">
            <a:avLst/>
          </a:prstGeom>
          <a:noFill/>
          <a:ln w="9525">
            <a:noFill/>
            <a:miter lim="800000"/>
            <a:headEnd/>
            <a:tailEnd/>
          </a:ln>
        </p:spPr>
      </p:pic>
      <p:sp>
        <p:nvSpPr>
          <p:cNvPr id="83974" name="Rectangle 2"/>
          <p:cNvSpPr txBox="1">
            <a:spLocks noChangeArrowheads="1"/>
          </p:cNvSpPr>
          <p:nvPr/>
        </p:nvSpPr>
        <p:spPr bwMode="auto">
          <a:xfrm>
            <a:off x="450850" y="1119188"/>
            <a:ext cx="8362950"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平成</a:t>
            </a:r>
            <a:r>
              <a:rPr lang="en-US" altLang="ja-JP" sz="3200" b="1">
                <a:latin typeface="メイリオ" pitchFamily="50" charset="-128"/>
                <a:ea typeface="メイリオ" pitchFamily="50" charset="-128"/>
                <a:cs typeface="メイリオ" pitchFamily="50" charset="-128"/>
              </a:rPr>
              <a:t>5</a:t>
            </a:r>
            <a:r>
              <a:rPr lang="ja-JP" altLang="en-US" sz="3200" b="1">
                <a:latin typeface="メイリオ" pitchFamily="50" charset="-128"/>
                <a:ea typeface="メイリオ" pitchFamily="50" charset="-128"/>
                <a:cs typeface="メイリオ" pitchFamily="50" charset="-128"/>
              </a:rPr>
              <a:t>年度は西部に糖尿病有病者が多い傾向だったが</a:t>
            </a:r>
            <a:r>
              <a:rPr lang="en-US" altLang="ja-JP" sz="3200" b="1">
                <a:latin typeface="メイリオ" pitchFamily="50" charset="-128"/>
                <a:ea typeface="メイリオ" pitchFamily="50" charset="-128"/>
                <a:cs typeface="メイリオ" pitchFamily="50" charset="-128"/>
              </a:rPr>
              <a:t>25</a:t>
            </a:r>
            <a:r>
              <a:rPr lang="ja-JP" altLang="en-US" sz="3200" b="1">
                <a:latin typeface="メイリオ" pitchFamily="50" charset="-128"/>
                <a:ea typeface="メイリオ" pitchFamily="50" charset="-128"/>
                <a:cs typeface="メイリオ" pitchFamily="50" charset="-128"/>
              </a:rPr>
              <a:t>年度には東部に多くなっている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図 2"/>
          <p:cNvPicPr>
            <a:picLocks noChangeAspect="1"/>
          </p:cNvPicPr>
          <p:nvPr/>
        </p:nvPicPr>
        <p:blipFill>
          <a:blip r:embed="rId3"/>
          <a:srcRect/>
          <a:stretch>
            <a:fillRect/>
          </a:stretch>
        </p:blipFill>
        <p:spPr bwMode="auto">
          <a:xfrm>
            <a:off x="4641850" y="3349625"/>
            <a:ext cx="4457700" cy="3390900"/>
          </a:xfrm>
          <a:prstGeom prst="rect">
            <a:avLst/>
          </a:prstGeom>
          <a:noFill/>
          <a:ln w="9525">
            <a:noFill/>
            <a:miter lim="800000"/>
            <a:headEnd/>
            <a:tailEnd/>
          </a:ln>
        </p:spPr>
      </p:pic>
      <p:pic>
        <p:nvPicPr>
          <p:cNvPr id="86018" name="図 3"/>
          <p:cNvPicPr>
            <a:picLocks noChangeAspect="1"/>
          </p:cNvPicPr>
          <p:nvPr/>
        </p:nvPicPr>
        <p:blipFill>
          <a:blip r:embed="rId4"/>
          <a:srcRect/>
          <a:stretch>
            <a:fillRect/>
          </a:stretch>
        </p:blipFill>
        <p:spPr bwMode="auto">
          <a:xfrm>
            <a:off x="95250" y="3349625"/>
            <a:ext cx="4457700" cy="3390900"/>
          </a:xfrm>
          <a:prstGeom prst="rect">
            <a:avLst/>
          </a:prstGeom>
          <a:noFill/>
          <a:ln w="9525">
            <a:noFill/>
            <a:miter lim="800000"/>
            <a:headEnd/>
            <a:tailEnd/>
          </a:ln>
        </p:spPr>
      </p:pic>
      <p:sp>
        <p:nvSpPr>
          <p:cNvPr id="86019" name="正方形/長方形 4"/>
          <p:cNvSpPr>
            <a:spLocks noChangeArrowheads="1"/>
          </p:cNvSpPr>
          <p:nvPr/>
        </p:nvSpPr>
        <p:spPr bwMode="auto">
          <a:xfrm>
            <a:off x="1501775" y="2538413"/>
            <a:ext cx="2162175" cy="523875"/>
          </a:xfrm>
          <a:prstGeom prst="rect">
            <a:avLst/>
          </a:prstGeom>
          <a:noFill/>
          <a:ln w="9525">
            <a:noFill/>
            <a:miter lim="800000"/>
            <a:headEnd/>
            <a:tailEnd/>
          </a:ln>
        </p:spPr>
        <p:txBody>
          <a:bodyPr wrap="none">
            <a:spAutoFit/>
          </a:bodyPr>
          <a:lstStyle/>
          <a:p>
            <a:pPr>
              <a:spcBef>
                <a:spcPct val="50000"/>
              </a:spcBef>
            </a:pPr>
            <a:r>
              <a:rPr lang="ja-JP" altLang="en-US" sz="2800">
                <a:latin typeface="Calibri" pitchFamily="34" charset="0"/>
              </a:rPr>
              <a:t>（平成</a:t>
            </a:r>
            <a:r>
              <a:rPr lang="en-US" altLang="ja-JP" sz="2800">
                <a:latin typeface="Calibri" pitchFamily="34" charset="0"/>
              </a:rPr>
              <a:t>5</a:t>
            </a:r>
            <a:r>
              <a:rPr lang="ja-JP" altLang="en-US" sz="2800">
                <a:latin typeface="Calibri" pitchFamily="34" charset="0"/>
              </a:rPr>
              <a:t>年度）</a:t>
            </a:r>
            <a:endParaRPr lang="en-US" altLang="ja-JP" sz="2800">
              <a:latin typeface="Calibri" pitchFamily="34" charset="0"/>
            </a:endParaRPr>
          </a:p>
        </p:txBody>
      </p:sp>
      <p:sp>
        <p:nvSpPr>
          <p:cNvPr id="86020" name="正方形/長方形 5"/>
          <p:cNvSpPr>
            <a:spLocks noChangeArrowheads="1"/>
          </p:cNvSpPr>
          <p:nvPr/>
        </p:nvSpPr>
        <p:spPr bwMode="auto">
          <a:xfrm>
            <a:off x="6048375" y="2538413"/>
            <a:ext cx="2344738" cy="523875"/>
          </a:xfrm>
          <a:prstGeom prst="rect">
            <a:avLst/>
          </a:prstGeom>
          <a:noFill/>
          <a:ln w="9525">
            <a:noFill/>
            <a:miter lim="800000"/>
            <a:headEnd/>
            <a:tailEnd/>
          </a:ln>
        </p:spPr>
        <p:txBody>
          <a:bodyPr wrap="none">
            <a:spAutoFit/>
          </a:bodyPr>
          <a:lstStyle/>
          <a:p>
            <a:pPr>
              <a:spcBef>
                <a:spcPct val="50000"/>
              </a:spcBef>
            </a:pPr>
            <a:r>
              <a:rPr lang="ja-JP" altLang="en-US" sz="2800">
                <a:latin typeface="Calibri" pitchFamily="34" charset="0"/>
              </a:rPr>
              <a:t>（平成</a:t>
            </a:r>
            <a:r>
              <a:rPr lang="en-US" altLang="ja-JP" sz="2800">
                <a:latin typeface="Calibri" pitchFamily="34" charset="0"/>
              </a:rPr>
              <a:t>25</a:t>
            </a:r>
            <a:r>
              <a:rPr lang="ja-JP" altLang="en-US" sz="2800">
                <a:latin typeface="Calibri" pitchFamily="34" charset="0"/>
              </a:rPr>
              <a:t>年度）</a:t>
            </a:r>
            <a:endParaRPr lang="en-US" altLang="ja-JP" sz="2800">
              <a:latin typeface="Calibri" pitchFamily="34" charset="0"/>
            </a:endParaRPr>
          </a:p>
        </p:txBody>
      </p:sp>
      <p:sp>
        <p:nvSpPr>
          <p:cNvPr id="8" name="タイトル 1"/>
          <p:cNvSpPr txBox="1">
            <a:spLocks/>
          </p:cNvSpPr>
          <p:nvPr/>
        </p:nvSpPr>
        <p:spPr bwMode="auto">
          <a:xfrm>
            <a:off x="457200" y="274638"/>
            <a:ext cx="8229600" cy="625475"/>
          </a:xfrm>
          <a:prstGeom prst="rect">
            <a:avLst/>
          </a:prstGeom>
          <a:solidFill>
            <a:srgbClr val="9BBB59">
              <a:lumMod val="50000"/>
            </a:srgbClr>
          </a:solidFill>
          <a:ln w="12700" cap="flat" cmpd="sng" algn="ctr">
            <a:solidFill>
              <a:srgbClr val="9BBB59">
                <a:lumMod val="50000"/>
              </a:srgbClr>
            </a:solidFill>
            <a:prstDash val="solid"/>
            <a:miter lim="800000"/>
          </a:ln>
          <a:effectLst/>
        </p:spPr>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smtClean="0">
                <a:solidFill>
                  <a:prstClr val="white"/>
                </a:solidFill>
                <a:latin typeface="メイリオ" pitchFamily="50" charset="-128"/>
                <a:ea typeface="メイリオ" pitchFamily="50" charset="-128"/>
                <a:cs typeface="メイリオ" pitchFamily="50" charset="-128"/>
              </a:rPr>
              <a:t>高血圧</a:t>
            </a:r>
            <a:endParaRPr lang="ja-JP" altLang="en-US" sz="2800" b="1" kern="0" dirty="0">
              <a:solidFill>
                <a:prstClr val="white"/>
              </a:solidFill>
              <a:latin typeface="メイリオ" pitchFamily="50" charset="-128"/>
              <a:ea typeface="メイリオ" pitchFamily="50" charset="-128"/>
              <a:cs typeface="メイリオ" pitchFamily="50" charset="-128"/>
            </a:endParaRPr>
          </a:p>
        </p:txBody>
      </p:sp>
      <p:sp>
        <p:nvSpPr>
          <p:cNvPr id="9" name="Rectangle 2"/>
          <p:cNvSpPr txBox="1">
            <a:spLocks noChangeArrowheads="1"/>
          </p:cNvSpPr>
          <p:nvPr/>
        </p:nvSpPr>
        <p:spPr>
          <a:xfrm>
            <a:off x="95250" y="1119188"/>
            <a:ext cx="8905875" cy="1025525"/>
          </a:xfrm>
          <a:prstGeom prst="rect">
            <a:avLst/>
          </a:prstGeom>
        </p:spPr>
        <p:txBody>
          <a:bodyPr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smtClean="0">
                <a:latin typeface="メイリオ" pitchFamily="50" charset="-128"/>
                <a:ea typeface="メイリオ" pitchFamily="50" charset="-128"/>
                <a:cs typeface="メイリオ" pitchFamily="50" charset="-128"/>
              </a:rPr>
              <a:t>河津町、西伊豆町、熱海市、沼津市、伊豆市、</a:t>
            </a:r>
            <a:endParaRPr lang="en-US" altLang="ja-JP" sz="3200" b="1" dirty="0" smtClean="0">
              <a:latin typeface="メイリオ" pitchFamily="50" charset="-128"/>
              <a:ea typeface="メイリオ" pitchFamily="50" charset="-128"/>
              <a:cs typeface="メイリオ" pitchFamily="50" charset="-128"/>
            </a:endParaRPr>
          </a:p>
          <a:p>
            <a:pPr fontAlgn="auto">
              <a:spcAft>
                <a:spcPts val="0"/>
              </a:spcAft>
              <a:defRPr/>
            </a:pPr>
            <a:r>
              <a:rPr lang="ja-JP" altLang="en-US" sz="3200" b="1" dirty="0" smtClean="0">
                <a:latin typeface="メイリオ" pitchFamily="50" charset="-128"/>
                <a:ea typeface="メイリオ" pitchFamily="50" charset="-128"/>
                <a:cs typeface="メイリオ" pitchFamily="50" charset="-128"/>
              </a:rPr>
              <a:t>富士宮市、静岡市は、ともに高血圧該当者が多い</a:t>
            </a:r>
            <a:endParaRPr lang="ja-JP" altLang="en-US" sz="3200" b="1" dirty="0">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まと</a:t>
            </a: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め</a:t>
            </a:r>
          </a:p>
        </p:txBody>
      </p:sp>
      <p:sp>
        <p:nvSpPr>
          <p:cNvPr id="88066" name="Rectangle 3"/>
          <p:cNvSpPr txBox="1">
            <a:spLocks noChangeArrowheads="1"/>
          </p:cNvSpPr>
          <p:nvPr/>
        </p:nvSpPr>
        <p:spPr bwMode="auto">
          <a:xfrm>
            <a:off x="471488" y="1398588"/>
            <a:ext cx="8253412" cy="4216400"/>
          </a:xfrm>
          <a:prstGeom prst="rect">
            <a:avLst/>
          </a:prstGeom>
          <a:noFill/>
          <a:ln w="9525">
            <a:noFill/>
            <a:miter lim="800000"/>
            <a:headEnd/>
            <a:tailEnd/>
          </a:ln>
        </p:spPr>
        <p:txBody>
          <a:bodyPr/>
          <a:lstStyle/>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メタボ該当者、肥満者、高血圧症有病者、</a:t>
            </a:r>
            <a:r>
              <a:rPr lang="en-US" altLang="ja-JP">
                <a:latin typeface="Calibri" pitchFamily="34" charset="0"/>
                <a:ea typeface="メイリオ" pitchFamily="50" charset="-128"/>
                <a:cs typeface="メイリオ" pitchFamily="50" charset="-128"/>
              </a:rPr>
              <a:t/>
            </a:r>
            <a:br>
              <a:rPr lang="en-US" altLang="ja-JP">
                <a:latin typeface="Calibri" pitchFamily="34" charset="0"/>
                <a:ea typeface="メイリオ" pitchFamily="50" charset="-128"/>
                <a:cs typeface="メイリオ" pitchFamily="50" charset="-128"/>
              </a:rPr>
            </a:br>
            <a:r>
              <a:rPr lang="ja-JP" altLang="en-US">
                <a:latin typeface="Calibri" pitchFamily="34" charset="0"/>
                <a:ea typeface="メイリオ" pitchFamily="50" charset="-128"/>
                <a:cs typeface="メイリオ" pitchFamily="50" charset="-128"/>
              </a:rPr>
              <a:t>習慣的喫煙者は県東部において多い</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糖尿病有病者は</a:t>
            </a:r>
            <a:r>
              <a:rPr lang="ja-JP" altLang="en-US">
                <a:latin typeface="メイリオ" pitchFamily="50" charset="-128"/>
                <a:ea typeface="メイリオ" pitchFamily="50" charset="-128"/>
                <a:cs typeface="メイリオ" pitchFamily="50" charset="-128"/>
              </a:rPr>
              <a:t>伊豆市、伊豆の国市、熱海市、御殿場市、小山町、袋井市で男女ともに多く女性は</a:t>
            </a:r>
            <a:r>
              <a:rPr lang="ja-JP" altLang="en-US">
                <a:latin typeface="Calibri" pitchFamily="34" charset="0"/>
                <a:ea typeface="メイリオ" pitchFamily="50" charset="-128"/>
                <a:cs typeface="メイリオ" pitchFamily="50" charset="-128"/>
              </a:rPr>
              <a:t>県西部に多い傾向</a:t>
            </a: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糖尿病予備群は県西部に多い</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血糖</a:t>
            </a:r>
            <a:r>
              <a:rPr lang="en-US" altLang="ja-JP">
                <a:latin typeface="Calibri" pitchFamily="34" charset="0"/>
                <a:ea typeface="メイリオ" pitchFamily="50" charset="-128"/>
                <a:cs typeface="メイリオ" pitchFamily="50" charset="-128"/>
              </a:rPr>
              <a:t>,</a:t>
            </a:r>
            <a:r>
              <a:rPr lang="ja-JP" altLang="en-US">
                <a:latin typeface="Calibri" pitchFamily="34" charset="0"/>
                <a:ea typeface="メイリオ" pitchFamily="50" charset="-128"/>
                <a:cs typeface="メイリオ" pitchFamily="50" charset="-128"/>
              </a:rPr>
              <a:t>尿蛋白ハイリスク者の</a:t>
            </a:r>
            <a:r>
              <a:rPr lang="en-US" altLang="ja-JP">
                <a:latin typeface="Calibri" pitchFamily="34" charset="0"/>
                <a:ea typeface="メイリオ" pitchFamily="50" charset="-128"/>
                <a:cs typeface="メイリオ" pitchFamily="50" charset="-128"/>
              </a:rPr>
              <a:t>40</a:t>
            </a:r>
            <a:r>
              <a:rPr lang="ja-JP" altLang="en-US">
                <a:latin typeface="Calibri" pitchFamily="34" charset="0"/>
                <a:ea typeface="メイリオ" pitchFamily="50" charset="-128"/>
                <a:cs typeface="メイリオ" pitchFamily="50" charset="-128"/>
              </a:rPr>
              <a:t>～</a:t>
            </a:r>
            <a:r>
              <a:rPr lang="en-US" altLang="ja-JP">
                <a:latin typeface="Calibri" pitchFamily="34" charset="0"/>
                <a:ea typeface="メイリオ" pitchFamily="50" charset="-128"/>
                <a:cs typeface="メイリオ" pitchFamily="50" charset="-128"/>
              </a:rPr>
              <a:t>50</a:t>
            </a:r>
            <a:r>
              <a:rPr lang="ja-JP" altLang="en-US">
                <a:latin typeface="Calibri" pitchFamily="34" charset="0"/>
                <a:ea typeface="メイリオ" pitchFamily="50" charset="-128"/>
                <a:cs typeface="メイリオ" pitchFamily="50" charset="-128"/>
              </a:rPr>
              <a:t>代で服薬無し多い</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糖尿病による死亡は東部に多い（県全体では男女ともに全国より多い）</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腎不全による死亡は</a:t>
            </a:r>
            <a:r>
              <a:rPr lang="ja-JP" altLang="en-US">
                <a:latin typeface="メイリオ" pitchFamily="50" charset="-128"/>
                <a:ea typeface="メイリオ" pitchFamily="50" charset="-128"/>
                <a:cs typeface="メイリオ" pitchFamily="50" charset="-128"/>
              </a:rPr>
              <a:t>男性は沼津市、熱海市で、女性は富士市、島田市、浜松市で多い（県全体では男性は全国より多く、女性は全国より少ない）</a:t>
            </a:r>
          </a:p>
          <a:p>
            <a:pPr marL="228600" indent="-228600">
              <a:spcBef>
                <a:spcPts val="1000"/>
              </a:spcBef>
              <a:buFont typeface="Arial" charset="0"/>
              <a:buChar char="•"/>
            </a:pPr>
            <a:r>
              <a:rPr lang="ja-JP" altLang="en-US">
                <a:latin typeface="Calibri" pitchFamily="34" charset="0"/>
                <a:ea typeface="メイリオ" pitchFamily="50" charset="-128"/>
                <a:cs typeface="メイリオ" pitchFamily="50" charset="-128"/>
              </a:rPr>
              <a:t>糖尿病有病者は県全体では</a:t>
            </a:r>
            <a:r>
              <a:rPr lang="en-US" altLang="ja-JP">
                <a:latin typeface="Calibri" pitchFamily="34" charset="0"/>
                <a:ea typeface="メイリオ" pitchFamily="50" charset="-128"/>
                <a:cs typeface="メイリオ" pitchFamily="50" charset="-128"/>
              </a:rPr>
              <a:t>H22</a:t>
            </a:r>
            <a:r>
              <a:rPr lang="ja-JP" altLang="en-US">
                <a:latin typeface="Calibri" pitchFamily="34" charset="0"/>
                <a:ea typeface="メイリオ" pitchFamily="50" charset="-128"/>
                <a:cs typeface="メイリオ" pitchFamily="50" charset="-128"/>
              </a:rPr>
              <a:t>を基準にして標準化該当比をみると減少傾向にあるが、増加している市町もみられる。</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en-US" altLang="ja-JP">
                <a:latin typeface="Calibri" pitchFamily="34" charset="0"/>
                <a:ea typeface="メイリオ" pitchFamily="50" charset="-128"/>
                <a:cs typeface="メイリオ" pitchFamily="50" charset="-128"/>
              </a:rPr>
              <a:t>CKD</a:t>
            </a:r>
            <a:r>
              <a:rPr lang="ja-JP" altLang="en-US">
                <a:latin typeface="Calibri" pitchFamily="34" charset="0"/>
                <a:ea typeface="メイリオ" pitchFamily="50" charset="-128"/>
                <a:cs typeface="メイリオ" pitchFamily="50" charset="-128"/>
              </a:rPr>
              <a:t>重症度は年代が上がるほど上昇</a:t>
            </a:r>
            <a:endParaRPr lang="en-US" altLang="ja-JP">
              <a:latin typeface="Calibri" pitchFamily="34" charset="0"/>
              <a:ea typeface="メイリオ" pitchFamily="50" charset="-128"/>
              <a:cs typeface="メイリオ" pitchFamily="50" charset="-128"/>
            </a:endParaRPr>
          </a:p>
          <a:p>
            <a:pPr marL="228600" indent="-228600">
              <a:spcBef>
                <a:spcPts val="1000"/>
              </a:spcBef>
              <a:buFont typeface="Arial" charset="0"/>
              <a:buChar char="•"/>
            </a:pPr>
            <a:r>
              <a:rPr lang="ja-JP" altLang="en-US">
                <a:latin typeface="メイリオ" pitchFamily="50" charset="-128"/>
                <a:ea typeface="メイリオ" pitchFamily="50" charset="-128"/>
                <a:cs typeface="メイリオ" pitchFamily="50" charset="-128"/>
              </a:rPr>
              <a:t>下田市、御殿場市、富士市、清水区、藤枝市、焼津市で男女ともに</a:t>
            </a:r>
            <a:r>
              <a:rPr lang="en-US" altLang="ja-JP">
                <a:latin typeface="メイリオ" pitchFamily="50" charset="-128"/>
                <a:ea typeface="メイリオ" pitchFamily="50" charset="-128"/>
                <a:cs typeface="メイリオ" pitchFamily="50" charset="-128"/>
              </a:rPr>
              <a:t>CKD</a:t>
            </a:r>
            <a:r>
              <a:rPr lang="ja-JP" altLang="en-US">
                <a:latin typeface="メイリオ" pitchFamily="50" charset="-128"/>
                <a:ea typeface="メイリオ" pitchFamily="50" charset="-128"/>
                <a:cs typeface="メイリオ" pitchFamily="50" charset="-128"/>
              </a:rPr>
              <a:t>重症度黄色以上が多い</a:t>
            </a:r>
          </a:p>
          <a:p>
            <a:pPr marL="228600" indent="-228600">
              <a:spcBef>
                <a:spcPts val="1000"/>
              </a:spcBef>
              <a:buFont typeface="Arial" charset="0"/>
              <a:buChar char="•"/>
            </a:pPr>
            <a:endParaRPr lang="ja-JP" altLang="en-US">
              <a:latin typeface="Calibri" pitchFamily="34" charset="0"/>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取組</a:t>
            </a:r>
          </a:p>
        </p:txBody>
      </p:sp>
      <p:sp>
        <p:nvSpPr>
          <p:cNvPr id="90114" name="Rectangle 3"/>
          <p:cNvSpPr txBox="1">
            <a:spLocks noChangeArrowheads="1"/>
          </p:cNvSpPr>
          <p:nvPr/>
        </p:nvSpPr>
        <p:spPr bwMode="auto">
          <a:xfrm>
            <a:off x="0" y="1793875"/>
            <a:ext cx="9144000" cy="4216400"/>
          </a:xfrm>
          <a:prstGeom prst="rect">
            <a:avLst/>
          </a:prstGeom>
          <a:noFill/>
          <a:ln w="9525">
            <a:noFill/>
            <a:miter lim="800000"/>
            <a:headEnd/>
            <a:tailEnd/>
          </a:ln>
        </p:spPr>
        <p:txBody>
          <a:bodyPr/>
          <a:lstStyle/>
          <a:p>
            <a:pPr>
              <a:spcBef>
                <a:spcPts val="1000"/>
              </a:spcBef>
            </a:pPr>
            <a:r>
              <a:rPr lang="ja-JP" altLang="en-US" sz="2800">
                <a:latin typeface="Calibri" pitchFamily="34" charset="0"/>
                <a:ea typeface="メイリオ" pitchFamily="50" charset="-128"/>
                <a:cs typeface="メイリオ" pitchFamily="50" charset="-128"/>
              </a:rPr>
              <a:t>・ふじ３３プログラムの普及</a:t>
            </a:r>
            <a:endParaRPr lang="en-US" altLang="ja-JP" sz="2800">
              <a:latin typeface="Calibri" pitchFamily="34" charset="0"/>
              <a:ea typeface="メイリオ" pitchFamily="50" charset="-128"/>
              <a:cs typeface="メイリオ" pitchFamily="50" charset="-128"/>
            </a:endParaRPr>
          </a:p>
          <a:p>
            <a:pPr>
              <a:spcBef>
                <a:spcPts val="1000"/>
              </a:spcBef>
            </a:pPr>
            <a:r>
              <a:rPr lang="ja-JP" altLang="en-US">
                <a:latin typeface="Calibri" pitchFamily="34" charset="0"/>
                <a:ea typeface="メイリオ" pitchFamily="50" charset="-128"/>
                <a:cs typeface="メイリオ" pitchFamily="50" charset="-128"/>
              </a:rPr>
              <a:t>　</a:t>
            </a:r>
            <a:r>
              <a:rPr lang="ja-JP" altLang="en-US" sz="2400">
                <a:latin typeface="Calibri" pitchFamily="34" charset="0"/>
                <a:ea typeface="メイリオ" pitchFamily="50" charset="-128"/>
                <a:cs typeface="メイリオ" pitchFamily="50" charset="-128"/>
              </a:rPr>
              <a:t>⇒働き盛り世代の運動・食生活の改善⇒メタボ該当者減少へ</a:t>
            </a:r>
            <a:endParaRPr lang="en-US" altLang="ja-JP" sz="2400">
              <a:latin typeface="Calibri" pitchFamily="34" charset="0"/>
              <a:ea typeface="メイリオ" pitchFamily="50" charset="-128"/>
              <a:cs typeface="メイリオ" pitchFamily="50" charset="-128"/>
            </a:endParaRPr>
          </a:p>
          <a:p>
            <a:pPr>
              <a:spcBef>
                <a:spcPts val="1000"/>
              </a:spcBef>
            </a:pPr>
            <a:endParaRPr lang="en-US" altLang="ja-JP">
              <a:latin typeface="Calibri" pitchFamily="34" charset="0"/>
              <a:ea typeface="メイリオ" pitchFamily="50" charset="-128"/>
              <a:cs typeface="メイリオ" pitchFamily="50" charset="-128"/>
            </a:endParaRPr>
          </a:p>
          <a:p>
            <a:pPr>
              <a:spcBef>
                <a:spcPts val="1000"/>
              </a:spcBef>
            </a:pPr>
            <a:r>
              <a:rPr lang="ja-JP" altLang="en-US" sz="2800">
                <a:latin typeface="Calibri" pitchFamily="34" charset="0"/>
                <a:ea typeface="メイリオ" pitchFamily="50" charset="-128"/>
                <a:cs typeface="メイリオ" pitchFamily="50" charset="-128"/>
              </a:rPr>
              <a:t>・保険者の連携による生活習慣病予防対策の強化</a:t>
            </a:r>
            <a:endParaRPr lang="en-US" altLang="ja-JP" sz="2800">
              <a:latin typeface="Calibri" pitchFamily="34" charset="0"/>
              <a:ea typeface="メイリオ" pitchFamily="50" charset="-128"/>
              <a:cs typeface="メイリオ" pitchFamily="50" charset="-128"/>
            </a:endParaRPr>
          </a:p>
          <a:p>
            <a:pPr>
              <a:spcBef>
                <a:spcPts val="1000"/>
              </a:spcBef>
            </a:pPr>
            <a:r>
              <a:rPr lang="ja-JP" altLang="en-US">
                <a:latin typeface="Calibri" pitchFamily="34" charset="0"/>
                <a:ea typeface="メイリオ" pitchFamily="50" charset="-128"/>
                <a:cs typeface="メイリオ" pitchFamily="50" charset="-128"/>
              </a:rPr>
              <a:t>　</a:t>
            </a:r>
            <a:r>
              <a:rPr lang="ja-JP" altLang="en-US" sz="2400">
                <a:latin typeface="Calibri" pitchFamily="34" charset="0"/>
                <a:ea typeface="メイリオ" pitchFamily="50" charset="-128"/>
                <a:cs typeface="メイリオ" pitchFamily="50" charset="-128"/>
              </a:rPr>
              <a:t>⇒県東部で強化する必要大⇒連絡協議会にて取組の推進</a:t>
            </a:r>
            <a:endParaRPr lang="en-US" altLang="ja-JP" sz="2400">
              <a:latin typeface="Calibri" pitchFamily="34" charset="0"/>
              <a:ea typeface="メイリオ" pitchFamily="50" charset="-128"/>
              <a:cs typeface="メイリオ" pitchFamily="50" charset="-128"/>
            </a:endParaRPr>
          </a:p>
          <a:p>
            <a:pPr>
              <a:spcBef>
                <a:spcPts val="1000"/>
              </a:spcBef>
            </a:pPr>
            <a:endParaRPr lang="en-US" altLang="ja-JP">
              <a:latin typeface="Calibri" pitchFamily="34" charset="0"/>
              <a:ea typeface="メイリオ" pitchFamily="50" charset="-128"/>
              <a:cs typeface="メイリオ" pitchFamily="50" charset="-128"/>
            </a:endParaRPr>
          </a:p>
          <a:p>
            <a:pPr>
              <a:spcBef>
                <a:spcPts val="1000"/>
              </a:spcBef>
            </a:pPr>
            <a:r>
              <a:rPr lang="ja-JP" altLang="en-US" sz="2800">
                <a:latin typeface="Calibri" pitchFamily="34" charset="0"/>
                <a:ea typeface="メイリオ" pitchFamily="50" charset="-128"/>
                <a:cs typeface="メイリオ" pitchFamily="50" charset="-128"/>
              </a:rPr>
              <a:t>・保険者における健康づくり実施の支援</a:t>
            </a:r>
            <a:endParaRPr lang="en-US" altLang="ja-JP" sz="2800">
              <a:latin typeface="Calibri" pitchFamily="34" charset="0"/>
              <a:ea typeface="メイリオ" pitchFamily="50" charset="-128"/>
              <a:cs typeface="メイリオ" pitchFamily="50" charset="-128"/>
            </a:endParaRPr>
          </a:p>
          <a:p>
            <a:pPr>
              <a:spcBef>
                <a:spcPts val="1000"/>
              </a:spcBef>
            </a:pPr>
            <a:r>
              <a:rPr lang="ja-JP" altLang="en-US" sz="2400">
                <a:latin typeface="Calibri" pitchFamily="34" charset="0"/>
                <a:ea typeface="メイリオ" pitchFamily="50" charset="-128"/>
                <a:cs typeface="メイリオ" pitchFamily="50" charset="-128"/>
              </a:rPr>
              <a:t>　⇒地区別分析や保険者別分析の実施</a:t>
            </a:r>
            <a:endParaRPr lang="en-US" altLang="ja-JP" sz="2400">
              <a:latin typeface="Calibri" pitchFamily="34" charset="0"/>
              <a:ea typeface="メイリオ" pitchFamily="50" charset="-128"/>
              <a:cs typeface="メイリオ" pitchFamily="50" charset="-128"/>
            </a:endParaRPr>
          </a:p>
          <a:p>
            <a:pPr>
              <a:spcBef>
                <a:spcPts val="1000"/>
              </a:spcBef>
            </a:pPr>
            <a:endParaRPr lang="en-US" altLang="ja-JP">
              <a:latin typeface="Calibri" pitchFamily="34" charset="0"/>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a:solidFill>
                  <a:schemeClr val="bg1"/>
                </a:solidFill>
                <a:latin typeface="メイリオ" pitchFamily="50" charset="-128"/>
                <a:ea typeface="メイリオ" pitchFamily="50" charset="-128"/>
                <a:cs typeface="メイリオ" pitchFamily="50" charset="-128"/>
              </a:rPr>
              <a:t>Ⅱ</a:t>
            </a:r>
            <a:r>
              <a:rPr lang="ja-JP" altLang="en-US" sz="3200" b="1" dirty="0">
                <a:solidFill>
                  <a:schemeClr val="bg1"/>
                </a:solidFill>
                <a:latin typeface="メイリオ" pitchFamily="50" charset="-128"/>
                <a:ea typeface="メイリオ" pitchFamily="50" charset="-128"/>
                <a:cs typeface="メイリオ" pitchFamily="50" charset="-128"/>
              </a:rPr>
              <a:t>度以上高血圧と服薬（女性）</a:t>
            </a:r>
          </a:p>
        </p:txBody>
      </p:sp>
      <p:sp>
        <p:nvSpPr>
          <p:cNvPr id="55298" name="Text Box 6"/>
          <p:cNvSpPr txBox="1">
            <a:spLocks noChangeArrowheads="1"/>
          </p:cNvSpPr>
          <p:nvPr/>
        </p:nvSpPr>
        <p:spPr bwMode="auto">
          <a:xfrm>
            <a:off x="38100" y="2471738"/>
            <a:ext cx="1320800" cy="708025"/>
          </a:xfrm>
          <a:prstGeom prst="rect">
            <a:avLst/>
          </a:prstGeom>
          <a:solidFill>
            <a:schemeClr val="bg1"/>
          </a:solidFill>
          <a:ln w="9525">
            <a:solidFill>
              <a:srgbClr val="000000"/>
            </a:solidFill>
            <a:miter lim="800000"/>
            <a:headEnd/>
            <a:tailEnd/>
          </a:ln>
        </p:spPr>
        <p:txBody>
          <a:bodyPr>
            <a:spAutoFit/>
          </a:bodyPr>
          <a:lstStyle/>
          <a:p>
            <a:pPr algn="ctr"/>
            <a:r>
              <a:rPr lang="en-US" altLang="ja-JP" sz="2000">
                <a:latin typeface="Calibri" pitchFamily="34" charset="0"/>
                <a:ea typeface="メイリオ" pitchFamily="50" charset="-128"/>
                <a:cs typeface="メイリオ" pitchFamily="50" charset="-128"/>
              </a:rPr>
              <a:t>Ⅱ</a:t>
            </a:r>
            <a:r>
              <a:rPr lang="ja-JP" altLang="en-US" sz="2000">
                <a:latin typeface="Calibri" pitchFamily="34" charset="0"/>
                <a:ea typeface="メイリオ" pitchFamily="50" charset="-128"/>
                <a:cs typeface="メイリオ" pitchFamily="50" charset="-128"/>
              </a:rPr>
              <a:t>度以上高血圧</a:t>
            </a:r>
          </a:p>
        </p:txBody>
      </p:sp>
      <p:sp>
        <p:nvSpPr>
          <p:cNvPr id="55299" name="Text Box 7"/>
          <p:cNvSpPr txBox="1">
            <a:spLocks noChangeArrowheads="1"/>
          </p:cNvSpPr>
          <p:nvPr/>
        </p:nvSpPr>
        <p:spPr bwMode="auto">
          <a:xfrm>
            <a:off x="4570413" y="2471738"/>
            <a:ext cx="1320800" cy="1016000"/>
          </a:xfrm>
          <a:prstGeom prst="rect">
            <a:avLst/>
          </a:prstGeom>
          <a:solidFill>
            <a:schemeClr val="bg1"/>
          </a:solidFill>
          <a:ln w="9525">
            <a:solidFill>
              <a:schemeClr val="tx1"/>
            </a:solidFill>
            <a:miter lim="800000"/>
            <a:headEnd/>
            <a:tailEnd/>
          </a:ln>
        </p:spPr>
        <p:txBody>
          <a:bodyPr>
            <a:spAutoFit/>
          </a:bodyPr>
          <a:lstStyle/>
          <a:p>
            <a:pPr algn="ctr"/>
            <a:r>
              <a:rPr lang="en-US" altLang="ja-JP" sz="2000">
                <a:latin typeface="Calibri" pitchFamily="34" charset="0"/>
                <a:ea typeface="メイリオ" pitchFamily="50" charset="-128"/>
                <a:cs typeface="メイリオ" pitchFamily="50" charset="-128"/>
              </a:rPr>
              <a:t>Ⅱ</a:t>
            </a:r>
            <a:r>
              <a:rPr lang="ja-JP" altLang="en-US" sz="2000">
                <a:latin typeface="Calibri" pitchFamily="34" charset="0"/>
                <a:ea typeface="メイリオ" pitchFamily="50" charset="-128"/>
                <a:cs typeface="メイリオ" pitchFamily="50" charset="-128"/>
              </a:rPr>
              <a:t>度以上高血圧＆服薬なし</a:t>
            </a:r>
          </a:p>
        </p:txBody>
      </p:sp>
      <p:sp>
        <p:nvSpPr>
          <p:cNvPr id="55300"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5301"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5302"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55303"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55304"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5305"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5306"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endParaRPr lang="ja-JP" altLang="en-US" sz="3200" b="1">
              <a:latin typeface="メイリオ" pitchFamily="50" charset="-128"/>
              <a:ea typeface="メイリオ" pitchFamily="50" charset="-128"/>
              <a:cs typeface="メイリオ" pitchFamily="50" charset="-128"/>
            </a:endParaRPr>
          </a:p>
        </p:txBody>
      </p:sp>
      <p:pic>
        <p:nvPicPr>
          <p:cNvPr id="55307" name="図 10"/>
          <p:cNvPicPr>
            <a:picLocks noChangeAspect="1"/>
          </p:cNvPicPr>
          <p:nvPr/>
        </p:nvPicPr>
        <p:blipFill>
          <a:blip r:embed="rId3"/>
          <a:srcRect/>
          <a:stretch>
            <a:fillRect/>
          </a:stretch>
        </p:blipFill>
        <p:spPr bwMode="auto">
          <a:xfrm>
            <a:off x="38100" y="2471738"/>
            <a:ext cx="4497388" cy="3438525"/>
          </a:xfrm>
          <a:prstGeom prst="rect">
            <a:avLst/>
          </a:prstGeom>
          <a:noFill/>
          <a:ln w="9525">
            <a:noFill/>
            <a:miter lim="800000"/>
            <a:headEnd/>
            <a:tailEnd/>
          </a:ln>
        </p:spPr>
      </p:pic>
      <p:pic>
        <p:nvPicPr>
          <p:cNvPr id="55308" name="図 11"/>
          <p:cNvPicPr>
            <a:picLocks noChangeAspect="1"/>
          </p:cNvPicPr>
          <p:nvPr/>
        </p:nvPicPr>
        <p:blipFill>
          <a:blip r:embed="rId4"/>
          <a:srcRect/>
          <a:stretch>
            <a:fillRect/>
          </a:stretch>
        </p:blipFill>
        <p:spPr bwMode="auto">
          <a:xfrm>
            <a:off x="4570413" y="2471738"/>
            <a:ext cx="4540250" cy="3471862"/>
          </a:xfrm>
          <a:prstGeom prst="rect">
            <a:avLst/>
          </a:prstGeom>
          <a:noFill/>
          <a:ln w="9525">
            <a:noFill/>
            <a:miter lim="800000"/>
            <a:headEnd/>
            <a:tailEnd/>
          </a:ln>
        </p:spPr>
      </p:pic>
      <p:sp>
        <p:nvSpPr>
          <p:cNvPr id="55309" name="Rectangle 2"/>
          <p:cNvSpPr txBox="1">
            <a:spLocks noChangeArrowheads="1"/>
          </p:cNvSpPr>
          <p:nvPr/>
        </p:nvSpPr>
        <p:spPr bwMode="auto">
          <a:xfrm>
            <a:off x="450850" y="1228725"/>
            <a:ext cx="8235950"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賀茂、熱海、東部、富士、中部、静岡市で服薬なしの</a:t>
            </a:r>
            <a:r>
              <a:rPr lang="en-US" altLang="ja-JP" sz="3200" b="1">
                <a:latin typeface="メイリオ" pitchFamily="50" charset="-128"/>
                <a:ea typeface="メイリオ" pitchFamily="50" charset="-128"/>
                <a:cs typeface="メイリオ" pitchFamily="50" charset="-128"/>
              </a:rPr>
              <a:t>Ⅱ</a:t>
            </a:r>
            <a:r>
              <a:rPr lang="ja-JP" altLang="en-US" sz="3200" b="1">
                <a:latin typeface="メイリオ" pitchFamily="50" charset="-128"/>
                <a:ea typeface="メイリオ" pitchFamily="50" charset="-128"/>
                <a:cs typeface="メイリオ" pitchFamily="50" charset="-128"/>
              </a:rPr>
              <a:t>度以上高血圧が多い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特定健診：習慣的喫煙者</a:t>
            </a:r>
          </a:p>
        </p:txBody>
      </p:sp>
      <p:sp>
        <p:nvSpPr>
          <p:cNvPr id="57346"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57347"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57348"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7349"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7350"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57351"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57352"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7353"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pic>
        <p:nvPicPr>
          <p:cNvPr id="57354" name="図 10"/>
          <p:cNvPicPr>
            <a:picLocks noChangeAspect="1"/>
          </p:cNvPicPr>
          <p:nvPr/>
        </p:nvPicPr>
        <p:blipFill>
          <a:blip r:embed="rId3"/>
          <a:srcRect/>
          <a:stretch>
            <a:fillRect/>
          </a:stretch>
        </p:blipFill>
        <p:spPr bwMode="auto">
          <a:xfrm>
            <a:off x="93663" y="2420938"/>
            <a:ext cx="4456112" cy="3406775"/>
          </a:xfrm>
          <a:prstGeom prst="rect">
            <a:avLst/>
          </a:prstGeom>
          <a:noFill/>
          <a:ln w="9525">
            <a:noFill/>
            <a:miter lim="800000"/>
            <a:headEnd/>
            <a:tailEnd/>
          </a:ln>
        </p:spPr>
      </p:pic>
      <p:pic>
        <p:nvPicPr>
          <p:cNvPr id="57355" name="図 11"/>
          <p:cNvPicPr>
            <a:picLocks noChangeAspect="1"/>
          </p:cNvPicPr>
          <p:nvPr/>
        </p:nvPicPr>
        <p:blipFill>
          <a:blip r:embed="rId4"/>
          <a:srcRect/>
          <a:stretch>
            <a:fillRect/>
          </a:stretch>
        </p:blipFill>
        <p:spPr bwMode="auto">
          <a:xfrm>
            <a:off x="4572000" y="2420938"/>
            <a:ext cx="4456113" cy="3406775"/>
          </a:xfrm>
          <a:prstGeom prst="rect">
            <a:avLst/>
          </a:prstGeom>
          <a:noFill/>
          <a:ln w="9525">
            <a:noFill/>
            <a:miter lim="800000"/>
            <a:headEnd/>
            <a:tailEnd/>
          </a:ln>
        </p:spPr>
      </p:pic>
      <p:sp>
        <p:nvSpPr>
          <p:cNvPr id="57356"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県東部で習慣的喫煙者が多い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smtClean="0">
                <a:solidFill>
                  <a:schemeClr val="bg1"/>
                </a:solidFill>
                <a:latin typeface="メイリオ" pitchFamily="50" charset="-128"/>
                <a:ea typeface="メイリオ" pitchFamily="50" charset="-128"/>
                <a:cs typeface="メイリオ" pitchFamily="50" charset="-128"/>
              </a:rPr>
              <a:t>H22-26</a:t>
            </a:r>
            <a:r>
              <a:rPr lang="ja-JP" altLang="en-US" sz="2800" b="1" dirty="0" smtClean="0">
                <a:solidFill>
                  <a:schemeClr val="bg1"/>
                </a:solidFill>
                <a:latin typeface="メイリオ" pitchFamily="50" charset="-128"/>
                <a:ea typeface="メイリオ" pitchFamily="50" charset="-128"/>
                <a:cs typeface="メイリオ" pitchFamily="50" charset="-128"/>
              </a:rPr>
              <a:t>ＳＭＲ：糖尿病（県基準）</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59394"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59395"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59396"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9397"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9398"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59399"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59400"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9401"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9402"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県東部で糖尿病による死亡が多い</a:t>
            </a:r>
          </a:p>
        </p:txBody>
      </p:sp>
      <p:pic>
        <p:nvPicPr>
          <p:cNvPr id="59403" name="図 12"/>
          <p:cNvPicPr>
            <a:picLocks noChangeAspect="1"/>
          </p:cNvPicPr>
          <p:nvPr/>
        </p:nvPicPr>
        <p:blipFill>
          <a:blip r:embed="rId3"/>
          <a:srcRect/>
          <a:stretch>
            <a:fillRect/>
          </a:stretch>
        </p:blipFill>
        <p:spPr bwMode="auto">
          <a:xfrm>
            <a:off x="93663" y="2420938"/>
            <a:ext cx="4643437" cy="3532187"/>
          </a:xfrm>
          <a:prstGeom prst="rect">
            <a:avLst/>
          </a:prstGeom>
          <a:noFill/>
          <a:ln w="9525">
            <a:noFill/>
            <a:miter lim="800000"/>
            <a:headEnd/>
            <a:tailEnd/>
          </a:ln>
        </p:spPr>
      </p:pic>
      <p:pic>
        <p:nvPicPr>
          <p:cNvPr id="59404" name="図 14"/>
          <p:cNvPicPr>
            <a:picLocks noChangeAspect="1"/>
          </p:cNvPicPr>
          <p:nvPr/>
        </p:nvPicPr>
        <p:blipFill>
          <a:blip r:embed="rId4"/>
          <a:srcRect/>
          <a:stretch>
            <a:fillRect/>
          </a:stretch>
        </p:blipFill>
        <p:spPr bwMode="auto">
          <a:xfrm>
            <a:off x="4478338" y="2428875"/>
            <a:ext cx="4633912"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smtClean="0">
                <a:solidFill>
                  <a:schemeClr val="bg1"/>
                </a:solidFill>
                <a:latin typeface="メイリオ" pitchFamily="50" charset="-128"/>
                <a:ea typeface="メイリオ" pitchFamily="50" charset="-128"/>
                <a:cs typeface="メイリオ" pitchFamily="50" charset="-128"/>
              </a:rPr>
              <a:t>H22-26</a:t>
            </a:r>
            <a:r>
              <a:rPr lang="ja-JP" altLang="en-US" sz="2800" b="1" dirty="0" smtClean="0">
                <a:solidFill>
                  <a:schemeClr val="bg1"/>
                </a:solidFill>
                <a:latin typeface="メイリオ" pitchFamily="50" charset="-128"/>
                <a:ea typeface="メイリオ" pitchFamily="50" charset="-128"/>
                <a:cs typeface="メイリオ" pitchFamily="50" charset="-128"/>
              </a:rPr>
              <a:t>ＳＭＲ：糖尿病（国基準）</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61442"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61443"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14" name="Rectangle 2"/>
          <p:cNvSpPr txBox="1">
            <a:spLocks noChangeArrowheads="1"/>
          </p:cNvSpPr>
          <p:nvPr/>
        </p:nvSpPr>
        <p:spPr>
          <a:xfrm>
            <a:off x="450850" y="1119188"/>
            <a:ext cx="8428038" cy="1025525"/>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smtClean="0">
                <a:latin typeface="メイリオ" pitchFamily="50" charset="-128"/>
                <a:ea typeface="メイリオ" pitchFamily="50" charset="-128"/>
                <a:cs typeface="メイリオ" pitchFamily="50" charset="-128"/>
              </a:rPr>
              <a:t>県全体として、全国より糖尿病による死亡が多い傾向（対全国</a:t>
            </a:r>
            <a:r>
              <a:rPr lang="en-US" altLang="ja-JP" sz="3200" b="1" dirty="0" smtClean="0">
                <a:latin typeface="メイリオ" pitchFamily="50" charset="-128"/>
                <a:ea typeface="メイリオ" pitchFamily="50" charset="-128"/>
                <a:cs typeface="メイリオ" pitchFamily="50" charset="-128"/>
              </a:rPr>
              <a:t>SMR</a:t>
            </a:r>
            <a:r>
              <a:rPr lang="ja-JP" altLang="en-US" sz="3200" b="1" dirty="0" smtClean="0">
                <a:latin typeface="メイリオ" pitchFamily="50" charset="-128"/>
                <a:ea typeface="メイリオ" pitchFamily="50" charset="-128"/>
                <a:cs typeface="メイリオ" pitchFamily="50" charset="-128"/>
              </a:rPr>
              <a:t>：男性</a:t>
            </a:r>
            <a:r>
              <a:rPr lang="en-US" altLang="ja-JP" sz="3200" b="1" dirty="0" smtClean="0">
                <a:latin typeface="メイリオ" pitchFamily="50" charset="-128"/>
                <a:ea typeface="メイリオ" pitchFamily="50" charset="-128"/>
                <a:cs typeface="メイリオ" pitchFamily="50" charset="-128"/>
              </a:rPr>
              <a:t>113.4</a:t>
            </a:r>
            <a:r>
              <a:rPr lang="ja-JP" altLang="en-US" sz="3200" b="1" dirty="0" smtClean="0">
                <a:latin typeface="メイリオ" pitchFamily="50" charset="-128"/>
                <a:ea typeface="メイリオ" pitchFamily="50" charset="-128"/>
                <a:cs typeface="メイリオ" pitchFamily="50" charset="-128"/>
              </a:rPr>
              <a:t> 女性</a:t>
            </a:r>
            <a:r>
              <a:rPr lang="en-US" altLang="ja-JP" sz="3200" b="1" dirty="0" smtClean="0">
                <a:latin typeface="メイリオ" pitchFamily="50" charset="-128"/>
                <a:ea typeface="メイリオ" pitchFamily="50" charset="-128"/>
                <a:cs typeface="メイリオ" pitchFamily="50" charset="-128"/>
              </a:rPr>
              <a:t>116.9</a:t>
            </a:r>
            <a:r>
              <a:rPr lang="ja-JP" altLang="en-US" sz="3200" b="1" dirty="0" smtClean="0">
                <a:latin typeface="メイリオ" pitchFamily="50" charset="-128"/>
                <a:ea typeface="メイリオ" pitchFamily="50" charset="-128"/>
                <a:cs typeface="メイリオ" pitchFamily="50" charset="-128"/>
              </a:rPr>
              <a:t>）</a:t>
            </a:r>
            <a:endParaRPr lang="ja-JP" altLang="en-US" sz="3200" b="1" dirty="0">
              <a:latin typeface="メイリオ" pitchFamily="50" charset="-128"/>
              <a:ea typeface="メイリオ" pitchFamily="50" charset="-128"/>
              <a:cs typeface="メイリオ" pitchFamily="50" charset="-128"/>
            </a:endParaRPr>
          </a:p>
        </p:txBody>
      </p:sp>
      <p:sp>
        <p:nvSpPr>
          <p:cNvPr id="61445" name="正方形/長方形 58"/>
          <p:cNvSpPr>
            <a:spLocks noChangeArrowheads="1"/>
          </p:cNvSpPr>
          <p:nvPr/>
        </p:nvSpPr>
        <p:spPr bwMode="auto">
          <a:xfrm>
            <a:off x="4370388" y="6215063"/>
            <a:ext cx="434975" cy="360362"/>
          </a:xfrm>
          <a:prstGeom prst="rect">
            <a:avLst/>
          </a:prstGeom>
          <a:solidFill>
            <a:srgbClr val="FFCC99"/>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46" name="正方形/長方形 59"/>
          <p:cNvSpPr>
            <a:spLocks noChangeArrowheads="1"/>
          </p:cNvSpPr>
          <p:nvPr/>
        </p:nvSpPr>
        <p:spPr bwMode="auto">
          <a:xfrm>
            <a:off x="4873625" y="6215063"/>
            <a:ext cx="434975" cy="360362"/>
          </a:xfrm>
          <a:prstGeom prst="rect">
            <a:avLst/>
          </a:prstGeom>
          <a:solidFill>
            <a:srgbClr val="CC9900"/>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47" name="正方形/長方形 60" descr="横線 (破線)"/>
          <p:cNvSpPr>
            <a:spLocks noChangeArrowheads="1"/>
          </p:cNvSpPr>
          <p:nvPr/>
        </p:nvSpPr>
        <p:spPr bwMode="auto">
          <a:xfrm>
            <a:off x="3865563" y="6215063"/>
            <a:ext cx="434975" cy="360362"/>
          </a:xfrm>
          <a:prstGeom prst="rect">
            <a:avLst/>
          </a:prstGeom>
          <a:pattFill prst="dashHorz">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48" name="正方形/長方形 61" descr="右下がり対角線 (太)"/>
          <p:cNvSpPr>
            <a:spLocks noChangeArrowheads="1"/>
          </p:cNvSpPr>
          <p:nvPr/>
        </p:nvSpPr>
        <p:spPr bwMode="auto">
          <a:xfrm>
            <a:off x="3359150" y="6215063"/>
            <a:ext cx="434975" cy="360362"/>
          </a:xfrm>
          <a:prstGeom prst="rect">
            <a:avLst/>
          </a:prstGeom>
          <a:pattFill prst="wdDnDiag">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49" name="正方形/長方形 59"/>
          <p:cNvSpPr>
            <a:spLocks noChangeArrowheads="1"/>
          </p:cNvSpPr>
          <p:nvPr/>
        </p:nvSpPr>
        <p:spPr bwMode="auto">
          <a:xfrm>
            <a:off x="5378450" y="6215063"/>
            <a:ext cx="434975" cy="360362"/>
          </a:xfrm>
          <a:prstGeom prst="rect">
            <a:avLst/>
          </a:prstGeom>
          <a:solidFill>
            <a:srgbClr val="663300"/>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50" name="正方形/長方形 61" descr="ざらざら"/>
          <p:cNvSpPr>
            <a:spLocks noChangeArrowheads="1"/>
          </p:cNvSpPr>
          <p:nvPr/>
        </p:nvSpPr>
        <p:spPr bwMode="auto">
          <a:xfrm>
            <a:off x="2857500" y="6215063"/>
            <a:ext cx="434975" cy="360362"/>
          </a:xfrm>
          <a:prstGeom prst="rect">
            <a:avLst/>
          </a:prstGeom>
          <a:pattFill prst="trellis">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1451" name="Text Box 93"/>
          <p:cNvSpPr txBox="1">
            <a:spLocks noChangeArrowheads="1"/>
          </p:cNvSpPr>
          <p:nvPr/>
        </p:nvSpPr>
        <p:spPr bwMode="auto">
          <a:xfrm>
            <a:off x="2786063" y="6573838"/>
            <a:ext cx="3240087" cy="584200"/>
          </a:xfrm>
          <a:prstGeom prst="rect">
            <a:avLst/>
          </a:prstGeom>
          <a:noFill/>
          <a:ln w="9525">
            <a:noFill/>
            <a:miter lim="800000"/>
            <a:headEnd/>
            <a:tailEnd/>
          </a:ln>
        </p:spPr>
        <p:txBody>
          <a:bodyPr lIns="65306" tIns="32653" rIns="65306" bIns="32653">
            <a:spAutoFit/>
          </a:bodyPr>
          <a:lstStyle/>
          <a:p>
            <a:pPr algn="ctr" defTabSz="652463"/>
            <a:r>
              <a:rPr lang="en-US" altLang="ja-JP" sz="1700">
                <a:latin typeface="Calibri" pitchFamily="34" charset="0"/>
              </a:rPr>
              <a:t>-20%   -10%    0    +10%   +20%</a:t>
            </a:r>
          </a:p>
          <a:p>
            <a:pPr algn="ctr" defTabSz="652463"/>
            <a:endParaRPr lang="ja-JP" altLang="en-US" sz="1700">
              <a:latin typeface="Calibri" pitchFamily="34" charset="0"/>
            </a:endParaRPr>
          </a:p>
        </p:txBody>
      </p:sp>
      <p:pic>
        <p:nvPicPr>
          <p:cNvPr id="61452" name="図 12"/>
          <p:cNvPicPr>
            <a:picLocks noChangeAspect="1"/>
          </p:cNvPicPr>
          <p:nvPr/>
        </p:nvPicPr>
        <p:blipFill>
          <a:blip r:embed="rId3"/>
          <a:srcRect/>
          <a:stretch>
            <a:fillRect/>
          </a:stretch>
        </p:blipFill>
        <p:spPr bwMode="auto">
          <a:xfrm>
            <a:off x="0" y="2420938"/>
            <a:ext cx="4546600" cy="3459162"/>
          </a:xfrm>
          <a:prstGeom prst="rect">
            <a:avLst/>
          </a:prstGeom>
          <a:noFill/>
          <a:ln w="9525">
            <a:noFill/>
            <a:miter lim="800000"/>
            <a:headEnd/>
            <a:tailEnd/>
          </a:ln>
        </p:spPr>
      </p:pic>
      <p:pic>
        <p:nvPicPr>
          <p:cNvPr id="61453" name="図 21"/>
          <p:cNvPicPr>
            <a:picLocks noChangeAspect="1"/>
          </p:cNvPicPr>
          <p:nvPr/>
        </p:nvPicPr>
        <p:blipFill>
          <a:blip r:embed="rId4"/>
          <a:srcRect/>
          <a:stretch>
            <a:fillRect/>
          </a:stretch>
        </p:blipFill>
        <p:spPr bwMode="auto">
          <a:xfrm>
            <a:off x="4491038" y="2420938"/>
            <a:ext cx="4546600" cy="345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smtClean="0">
                <a:solidFill>
                  <a:schemeClr val="bg1"/>
                </a:solidFill>
                <a:latin typeface="メイリオ" pitchFamily="50" charset="-128"/>
                <a:ea typeface="メイリオ" pitchFamily="50" charset="-128"/>
                <a:cs typeface="メイリオ" pitchFamily="50" charset="-128"/>
              </a:rPr>
              <a:t>H22-26</a:t>
            </a:r>
            <a:r>
              <a:rPr lang="ja-JP" altLang="en-US" sz="2800" b="1" dirty="0" smtClean="0">
                <a:solidFill>
                  <a:schemeClr val="bg1"/>
                </a:solidFill>
                <a:latin typeface="メイリオ" pitchFamily="50" charset="-128"/>
                <a:ea typeface="メイリオ" pitchFamily="50" charset="-128"/>
                <a:cs typeface="メイリオ" pitchFamily="50" charset="-128"/>
              </a:rPr>
              <a:t>ＳＭＲ：腎不全（県基準）</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63490"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63491"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63492"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3493"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3494"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63495"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63496"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3497"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3498"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endParaRPr lang="ja-JP" altLang="en-US" sz="3200" b="1">
              <a:latin typeface="メイリオ" pitchFamily="50" charset="-128"/>
              <a:ea typeface="メイリオ" pitchFamily="50" charset="-128"/>
              <a:cs typeface="メイリオ" pitchFamily="50" charset="-128"/>
            </a:endParaRPr>
          </a:p>
        </p:txBody>
      </p:sp>
      <p:pic>
        <p:nvPicPr>
          <p:cNvPr id="63499" name="図 10"/>
          <p:cNvPicPr>
            <a:picLocks noChangeAspect="1"/>
          </p:cNvPicPr>
          <p:nvPr/>
        </p:nvPicPr>
        <p:blipFill>
          <a:blip r:embed="rId3"/>
          <a:srcRect/>
          <a:stretch>
            <a:fillRect/>
          </a:stretch>
        </p:blipFill>
        <p:spPr bwMode="auto">
          <a:xfrm>
            <a:off x="36513" y="2411413"/>
            <a:ext cx="4535487" cy="3449637"/>
          </a:xfrm>
          <a:prstGeom prst="rect">
            <a:avLst/>
          </a:prstGeom>
          <a:noFill/>
          <a:ln w="9525">
            <a:noFill/>
            <a:miter lim="800000"/>
            <a:headEnd/>
            <a:tailEnd/>
          </a:ln>
        </p:spPr>
      </p:pic>
      <p:pic>
        <p:nvPicPr>
          <p:cNvPr id="63500" name="図 11"/>
          <p:cNvPicPr>
            <a:picLocks noChangeAspect="1"/>
          </p:cNvPicPr>
          <p:nvPr/>
        </p:nvPicPr>
        <p:blipFill>
          <a:blip r:embed="rId4"/>
          <a:srcRect/>
          <a:stretch>
            <a:fillRect/>
          </a:stretch>
        </p:blipFill>
        <p:spPr bwMode="auto">
          <a:xfrm>
            <a:off x="4572000" y="2411413"/>
            <a:ext cx="4527550" cy="3443287"/>
          </a:xfrm>
          <a:prstGeom prst="rect">
            <a:avLst/>
          </a:prstGeom>
          <a:noFill/>
          <a:ln w="9525">
            <a:noFill/>
            <a:miter lim="800000"/>
            <a:headEnd/>
            <a:tailEnd/>
          </a:ln>
        </p:spPr>
      </p:pic>
      <p:sp>
        <p:nvSpPr>
          <p:cNvPr id="63501" name="Rectangle 2"/>
          <p:cNvSpPr txBox="1">
            <a:spLocks noChangeArrowheads="1"/>
          </p:cNvSpPr>
          <p:nvPr/>
        </p:nvSpPr>
        <p:spPr bwMode="auto">
          <a:xfrm>
            <a:off x="603250" y="1271588"/>
            <a:ext cx="8428038"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男性は沼津市、熱海市で、女性は富士市、島田市、浜松市で腎不全による死亡が多い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smtClean="0">
                <a:solidFill>
                  <a:schemeClr val="bg1"/>
                </a:solidFill>
                <a:latin typeface="メイリオ" pitchFamily="50" charset="-128"/>
                <a:ea typeface="メイリオ" pitchFamily="50" charset="-128"/>
                <a:cs typeface="メイリオ" pitchFamily="50" charset="-128"/>
              </a:rPr>
              <a:t>H22-26</a:t>
            </a:r>
            <a:r>
              <a:rPr lang="ja-JP" altLang="en-US" sz="2800" b="1" dirty="0" smtClean="0">
                <a:solidFill>
                  <a:schemeClr val="bg1"/>
                </a:solidFill>
                <a:latin typeface="メイリオ" pitchFamily="50" charset="-128"/>
                <a:ea typeface="メイリオ" pitchFamily="50" charset="-128"/>
                <a:cs typeface="メイリオ" pitchFamily="50" charset="-128"/>
              </a:rPr>
              <a:t>ＳＭＲ：腎不全（国基準）</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65538"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65539"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14" name="Rectangle 2"/>
          <p:cNvSpPr txBox="1">
            <a:spLocks noChangeArrowheads="1"/>
          </p:cNvSpPr>
          <p:nvPr/>
        </p:nvSpPr>
        <p:spPr>
          <a:xfrm>
            <a:off x="450850" y="1119188"/>
            <a:ext cx="8428038" cy="1301750"/>
          </a:xfrm>
          <a:prstGeom prst="rect">
            <a:avLst/>
          </a:prstGeom>
        </p:spPr>
        <p:txBody>
          <a:bodyPr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smtClean="0">
                <a:latin typeface="メイリオ" pitchFamily="50" charset="-128"/>
                <a:ea typeface="メイリオ" pitchFamily="50" charset="-128"/>
                <a:cs typeface="メイリオ" pitchFamily="50" charset="-128"/>
              </a:rPr>
              <a:t>全国より腎不全による</a:t>
            </a:r>
            <a:r>
              <a:rPr lang="ja-JP" altLang="en-US" sz="3200" b="1" dirty="0">
                <a:latin typeface="メイリオ" pitchFamily="50" charset="-128"/>
                <a:ea typeface="メイリオ" pitchFamily="50" charset="-128"/>
                <a:cs typeface="メイリオ" pitchFamily="50" charset="-128"/>
              </a:rPr>
              <a:t>死亡が男性は</a:t>
            </a:r>
            <a:r>
              <a:rPr lang="ja-JP" altLang="en-US" sz="3200" b="1" dirty="0" smtClean="0">
                <a:latin typeface="メイリオ" pitchFamily="50" charset="-128"/>
                <a:ea typeface="メイリオ" pitchFamily="50" charset="-128"/>
                <a:cs typeface="メイリオ" pitchFamily="50" charset="-128"/>
              </a:rPr>
              <a:t>多く女性は少ない</a:t>
            </a:r>
            <a:endParaRPr lang="en-US" altLang="ja-JP" sz="3200" b="1" dirty="0">
              <a:latin typeface="メイリオ" pitchFamily="50" charset="-128"/>
              <a:ea typeface="メイリオ" pitchFamily="50" charset="-128"/>
              <a:cs typeface="メイリオ" pitchFamily="50" charset="-128"/>
            </a:endParaRPr>
          </a:p>
          <a:p>
            <a:pPr fontAlgn="auto">
              <a:spcAft>
                <a:spcPts val="0"/>
              </a:spcAft>
              <a:defRPr/>
            </a:pPr>
            <a:r>
              <a:rPr lang="ja-JP" altLang="en-US" sz="3200" b="1" dirty="0" smtClean="0">
                <a:latin typeface="メイリオ" pitchFamily="50" charset="-128"/>
                <a:ea typeface="メイリオ" pitchFamily="50" charset="-128"/>
                <a:cs typeface="メイリオ" pitchFamily="50" charset="-128"/>
              </a:rPr>
              <a:t>（対全国</a:t>
            </a:r>
            <a:r>
              <a:rPr lang="en-US" altLang="ja-JP" sz="3200" b="1" dirty="0" smtClean="0">
                <a:latin typeface="メイリオ" pitchFamily="50" charset="-128"/>
                <a:ea typeface="メイリオ" pitchFamily="50" charset="-128"/>
                <a:cs typeface="メイリオ" pitchFamily="50" charset="-128"/>
              </a:rPr>
              <a:t>SMR</a:t>
            </a:r>
            <a:r>
              <a:rPr lang="ja-JP" altLang="en-US" sz="3200" b="1" dirty="0" smtClean="0">
                <a:latin typeface="メイリオ" pitchFamily="50" charset="-128"/>
                <a:ea typeface="メイリオ" pitchFamily="50" charset="-128"/>
                <a:cs typeface="メイリオ" pitchFamily="50" charset="-128"/>
              </a:rPr>
              <a:t>：男性</a:t>
            </a:r>
            <a:r>
              <a:rPr lang="en-US" altLang="ja-JP" sz="3200" b="1" dirty="0" smtClean="0">
                <a:latin typeface="メイリオ" pitchFamily="50" charset="-128"/>
                <a:ea typeface="メイリオ" pitchFamily="50" charset="-128"/>
                <a:cs typeface="メイリオ" pitchFamily="50" charset="-128"/>
              </a:rPr>
              <a:t>116.7 </a:t>
            </a:r>
            <a:r>
              <a:rPr lang="ja-JP" altLang="en-US" sz="3200" b="1" dirty="0" smtClean="0">
                <a:latin typeface="メイリオ" pitchFamily="50" charset="-128"/>
                <a:ea typeface="メイリオ" pitchFamily="50" charset="-128"/>
                <a:cs typeface="メイリオ" pitchFamily="50" charset="-128"/>
              </a:rPr>
              <a:t>女性</a:t>
            </a:r>
            <a:r>
              <a:rPr lang="en-US" altLang="ja-JP" sz="3200" b="1" dirty="0" smtClean="0">
                <a:latin typeface="メイリオ" pitchFamily="50" charset="-128"/>
                <a:ea typeface="メイリオ" pitchFamily="50" charset="-128"/>
                <a:cs typeface="メイリオ" pitchFamily="50" charset="-128"/>
              </a:rPr>
              <a:t>94.2</a:t>
            </a:r>
            <a:r>
              <a:rPr lang="ja-JP" altLang="en-US" sz="3200" b="1" dirty="0" smtClean="0">
                <a:latin typeface="メイリオ" pitchFamily="50" charset="-128"/>
                <a:ea typeface="メイリオ" pitchFamily="50" charset="-128"/>
                <a:cs typeface="メイリオ" pitchFamily="50" charset="-128"/>
              </a:rPr>
              <a:t>）</a:t>
            </a:r>
            <a:endParaRPr lang="en-US" altLang="ja-JP" sz="3200" b="1" dirty="0" smtClean="0">
              <a:latin typeface="メイリオ" pitchFamily="50" charset="-128"/>
              <a:ea typeface="メイリオ" pitchFamily="50" charset="-128"/>
              <a:cs typeface="メイリオ" pitchFamily="50" charset="-128"/>
            </a:endParaRPr>
          </a:p>
        </p:txBody>
      </p:sp>
      <p:sp>
        <p:nvSpPr>
          <p:cNvPr id="65541" name="正方形/長方形 58"/>
          <p:cNvSpPr>
            <a:spLocks noChangeArrowheads="1"/>
          </p:cNvSpPr>
          <p:nvPr/>
        </p:nvSpPr>
        <p:spPr bwMode="auto">
          <a:xfrm>
            <a:off x="4370388" y="6215063"/>
            <a:ext cx="434975" cy="360362"/>
          </a:xfrm>
          <a:prstGeom prst="rect">
            <a:avLst/>
          </a:prstGeom>
          <a:solidFill>
            <a:srgbClr val="FFCC99"/>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2" name="正方形/長方形 59"/>
          <p:cNvSpPr>
            <a:spLocks noChangeArrowheads="1"/>
          </p:cNvSpPr>
          <p:nvPr/>
        </p:nvSpPr>
        <p:spPr bwMode="auto">
          <a:xfrm>
            <a:off x="4873625" y="6215063"/>
            <a:ext cx="434975" cy="360362"/>
          </a:xfrm>
          <a:prstGeom prst="rect">
            <a:avLst/>
          </a:prstGeom>
          <a:solidFill>
            <a:srgbClr val="CC9900"/>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3" name="正方形/長方形 60" descr="横線 (破線)"/>
          <p:cNvSpPr>
            <a:spLocks noChangeArrowheads="1"/>
          </p:cNvSpPr>
          <p:nvPr/>
        </p:nvSpPr>
        <p:spPr bwMode="auto">
          <a:xfrm>
            <a:off x="3865563" y="6215063"/>
            <a:ext cx="434975" cy="360362"/>
          </a:xfrm>
          <a:prstGeom prst="rect">
            <a:avLst/>
          </a:prstGeom>
          <a:pattFill prst="dashHorz">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4" name="正方形/長方形 61" descr="右下がり対角線 (太)"/>
          <p:cNvSpPr>
            <a:spLocks noChangeArrowheads="1"/>
          </p:cNvSpPr>
          <p:nvPr/>
        </p:nvSpPr>
        <p:spPr bwMode="auto">
          <a:xfrm>
            <a:off x="3359150" y="6215063"/>
            <a:ext cx="434975" cy="360362"/>
          </a:xfrm>
          <a:prstGeom prst="rect">
            <a:avLst/>
          </a:prstGeom>
          <a:pattFill prst="wdDnDiag">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5" name="正方形/長方形 59"/>
          <p:cNvSpPr>
            <a:spLocks noChangeArrowheads="1"/>
          </p:cNvSpPr>
          <p:nvPr/>
        </p:nvSpPr>
        <p:spPr bwMode="auto">
          <a:xfrm>
            <a:off x="5378450" y="6215063"/>
            <a:ext cx="434975" cy="360362"/>
          </a:xfrm>
          <a:prstGeom prst="rect">
            <a:avLst/>
          </a:prstGeom>
          <a:solidFill>
            <a:srgbClr val="663300"/>
          </a:solid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6" name="正方形/長方形 61" descr="ざらざら"/>
          <p:cNvSpPr>
            <a:spLocks noChangeArrowheads="1"/>
          </p:cNvSpPr>
          <p:nvPr/>
        </p:nvSpPr>
        <p:spPr bwMode="auto">
          <a:xfrm>
            <a:off x="2857500" y="6215063"/>
            <a:ext cx="434975" cy="360362"/>
          </a:xfrm>
          <a:prstGeom prst="rect">
            <a:avLst/>
          </a:prstGeom>
          <a:pattFill prst="trellis">
            <a:fgClr>
              <a:srgbClr val="008000"/>
            </a:fgClr>
            <a:bgClr>
              <a:srgbClr val="FFFFFF"/>
            </a:bgClr>
          </a:pattFill>
          <a:ln w="25400" algn="ctr">
            <a:solidFill>
              <a:schemeClr val="tx1"/>
            </a:solidFill>
            <a:round/>
            <a:headEnd/>
            <a:tailEnd/>
          </a:ln>
        </p:spPr>
        <p:txBody>
          <a:bodyPr lIns="65306" tIns="32653" rIns="65306" bIns="32653"/>
          <a:lstStyle/>
          <a:p>
            <a:pPr algn="ctr" defTabSz="871538"/>
            <a:endParaRPr lang="ja-JP" altLang="ja-JP" sz="1700">
              <a:latin typeface="Calibri" pitchFamily="34" charset="0"/>
            </a:endParaRPr>
          </a:p>
        </p:txBody>
      </p:sp>
      <p:sp>
        <p:nvSpPr>
          <p:cNvPr id="65547" name="Text Box 93"/>
          <p:cNvSpPr txBox="1">
            <a:spLocks noChangeArrowheads="1"/>
          </p:cNvSpPr>
          <p:nvPr/>
        </p:nvSpPr>
        <p:spPr bwMode="auto">
          <a:xfrm>
            <a:off x="2786063" y="6573838"/>
            <a:ext cx="3240087" cy="584200"/>
          </a:xfrm>
          <a:prstGeom prst="rect">
            <a:avLst/>
          </a:prstGeom>
          <a:noFill/>
          <a:ln w="9525">
            <a:noFill/>
            <a:miter lim="800000"/>
            <a:headEnd/>
            <a:tailEnd/>
          </a:ln>
        </p:spPr>
        <p:txBody>
          <a:bodyPr lIns="65306" tIns="32653" rIns="65306" bIns="32653">
            <a:spAutoFit/>
          </a:bodyPr>
          <a:lstStyle/>
          <a:p>
            <a:pPr algn="ctr" defTabSz="652463"/>
            <a:r>
              <a:rPr lang="en-US" altLang="ja-JP" sz="1700">
                <a:latin typeface="Calibri" pitchFamily="34" charset="0"/>
              </a:rPr>
              <a:t>-20%   -10%    0    +10%   +20%</a:t>
            </a:r>
          </a:p>
          <a:p>
            <a:pPr algn="ctr" defTabSz="652463"/>
            <a:endParaRPr lang="ja-JP" altLang="en-US" sz="1700">
              <a:latin typeface="Calibri" pitchFamily="34" charset="0"/>
            </a:endParaRPr>
          </a:p>
        </p:txBody>
      </p:sp>
      <p:pic>
        <p:nvPicPr>
          <p:cNvPr id="65548" name="図 4"/>
          <p:cNvPicPr>
            <a:picLocks noChangeAspect="1"/>
          </p:cNvPicPr>
          <p:nvPr/>
        </p:nvPicPr>
        <p:blipFill>
          <a:blip r:embed="rId3"/>
          <a:srcRect/>
          <a:stretch>
            <a:fillRect/>
          </a:stretch>
        </p:blipFill>
        <p:spPr bwMode="auto">
          <a:xfrm>
            <a:off x="9525" y="2420938"/>
            <a:ext cx="4532313" cy="3448050"/>
          </a:xfrm>
          <a:prstGeom prst="rect">
            <a:avLst/>
          </a:prstGeom>
          <a:noFill/>
          <a:ln w="9525">
            <a:noFill/>
            <a:miter lim="800000"/>
            <a:headEnd/>
            <a:tailEnd/>
          </a:ln>
        </p:spPr>
      </p:pic>
      <p:pic>
        <p:nvPicPr>
          <p:cNvPr id="65549" name="図 5"/>
          <p:cNvPicPr>
            <a:picLocks noChangeAspect="1"/>
          </p:cNvPicPr>
          <p:nvPr/>
        </p:nvPicPr>
        <p:blipFill>
          <a:blip r:embed="rId4"/>
          <a:srcRect/>
          <a:stretch>
            <a:fillRect/>
          </a:stretch>
        </p:blipFill>
        <p:spPr bwMode="auto">
          <a:xfrm>
            <a:off x="4572000" y="2420938"/>
            <a:ext cx="4532313"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dirty="0" smtClean="0">
                <a:solidFill>
                  <a:schemeClr val="bg1"/>
                </a:solidFill>
                <a:latin typeface="メイリオ" pitchFamily="50" charset="-128"/>
                <a:ea typeface="メイリオ" pitchFamily="50" charset="-128"/>
                <a:cs typeface="メイリオ" pitchFamily="50" charset="-128"/>
              </a:rPr>
              <a:t>特定</a:t>
            </a:r>
            <a:r>
              <a:rPr lang="ja-JP" altLang="en-US" sz="2800" b="1" dirty="0">
                <a:solidFill>
                  <a:schemeClr val="bg1"/>
                </a:solidFill>
                <a:latin typeface="メイリオ" pitchFamily="50" charset="-128"/>
                <a:ea typeface="メイリオ" pitchFamily="50" charset="-128"/>
                <a:cs typeface="メイリオ" pitchFamily="50" charset="-128"/>
              </a:rPr>
              <a:t>健</a:t>
            </a:r>
            <a:r>
              <a:rPr lang="ja-JP" altLang="en-US" sz="2800" b="1" dirty="0" smtClean="0">
                <a:solidFill>
                  <a:schemeClr val="bg1"/>
                </a:solidFill>
                <a:latin typeface="メイリオ" pitchFamily="50" charset="-128"/>
                <a:ea typeface="メイリオ" pitchFamily="50" charset="-128"/>
                <a:cs typeface="メイリオ" pitchFamily="50" charset="-128"/>
              </a:rPr>
              <a:t>診：糖尿病（</a:t>
            </a:r>
            <a:r>
              <a:rPr lang="en-US" altLang="ja-JP" sz="2800" b="1" dirty="0" smtClean="0">
                <a:solidFill>
                  <a:schemeClr val="bg1"/>
                </a:solidFill>
                <a:latin typeface="メイリオ" pitchFamily="50" charset="-128"/>
                <a:ea typeface="メイリオ" pitchFamily="50" charset="-128"/>
                <a:cs typeface="メイリオ" pitchFamily="50" charset="-128"/>
              </a:rPr>
              <a:t>H22</a:t>
            </a:r>
            <a:r>
              <a:rPr lang="ja-JP" altLang="en-US" sz="2800" b="1" dirty="0" smtClean="0">
                <a:solidFill>
                  <a:schemeClr val="bg1"/>
                </a:solidFill>
                <a:latin typeface="メイリオ" pitchFamily="50" charset="-128"/>
                <a:ea typeface="メイリオ" pitchFamily="50" charset="-128"/>
                <a:cs typeface="メイリオ" pitchFamily="50" charset="-128"/>
              </a:rPr>
              <a:t>～</a:t>
            </a:r>
            <a:r>
              <a:rPr lang="en-US" altLang="ja-JP" sz="2800" b="1" dirty="0" smtClean="0">
                <a:solidFill>
                  <a:schemeClr val="bg1"/>
                </a:solidFill>
                <a:latin typeface="メイリオ" pitchFamily="50" charset="-128"/>
                <a:ea typeface="メイリオ" pitchFamily="50" charset="-128"/>
                <a:cs typeface="メイリオ" pitchFamily="50" charset="-128"/>
              </a:rPr>
              <a:t>25</a:t>
            </a:r>
            <a:r>
              <a:rPr lang="ja-JP" altLang="en-US" sz="2800" b="1" dirty="0" smtClean="0">
                <a:solidFill>
                  <a:schemeClr val="bg1"/>
                </a:solidFill>
                <a:latin typeface="メイリオ" pitchFamily="50" charset="-128"/>
                <a:ea typeface="メイリオ" pitchFamily="50" charset="-128"/>
                <a:cs typeface="メイリオ" pitchFamily="50" charset="-128"/>
              </a:rPr>
              <a:t>）</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3" name="Rectangle 2"/>
          <p:cNvSpPr txBox="1">
            <a:spLocks noChangeArrowheads="1"/>
          </p:cNvSpPr>
          <p:nvPr/>
        </p:nvSpPr>
        <p:spPr>
          <a:xfrm>
            <a:off x="450850" y="1119188"/>
            <a:ext cx="8428038" cy="1025525"/>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3200" b="1" dirty="0" smtClean="0">
                <a:latin typeface="メイリオ" pitchFamily="50" charset="-128"/>
                <a:ea typeface="メイリオ" pitchFamily="50" charset="-128"/>
                <a:cs typeface="メイリオ" pitchFamily="50" charset="-128"/>
              </a:rPr>
              <a:t>H22</a:t>
            </a:r>
            <a:r>
              <a:rPr lang="ja-JP" altLang="en-US" sz="3200" b="1" dirty="0">
                <a:latin typeface="メイリオ" pitchFamily="50" charset="-128"/>
                <a:ea typeface="メイリオ" pitchFamily="50" charset="-128"/>
                <a:cs typeface="メイリオ" pitchFamily="50" charset="-128"/>
              </a:rPr>
              <a:t>県</a:t>
            </a:r>
            <a:r>
              <a:rPr lang="ja-JP" altLang="en-US" sz="3200" b="1" dirty="0" smtClean="0">
                <a:latin typeface="メイリオ" pitchFamily="50" charset="-128"/>
                <a:ea typeface="メイリオ" pitchFamily="50" charset="-128"/>
                <a:cs typeface="メイリオ" pitchFamily="50" charset="-128"/>
              </a:rPr>
              <a:t>全体を</a:t>
            </a:r>
            <a:r>
              <a:rPr lang="en-US" altLang="ja-JP" sz="3200" b="1" dirty="0" smtClean="0">
                <a:latin typeface="メイリオ" pitchFamily="50" charset="-128"/>
                <a:ea typeface="メイリオ" pitchFamily="50" charset="-128"/>
                <a:cs typeface="メイリオ" pitchFamily="50" charset="-128"/>
              </a:rPr>
              <a:t>100</a:t>
            </a:r>
            <a:r>
              <a:rPr lang="ja-JP" altLang="en-US" sz="3200" b="1" dirty="0" smtClean="0">
                <a:latin typeface="メイリオ" pitchFamily="50" charset="-128"/>
                <a:ea typeface="メイリオ" pitchFamily="50" charset="-128"/>
                <a:cs typeface="メイリオ" pitchFamily="50" charset="-128"/>
              </a:rPr>
              <a:t>とした標準化該当比</a:t>
            </a:r>
            <a:endParaRPr lang="en-US" altLang="ja-JP" sz="3200" b="1" dirty="0" smtClean="0">
              <a:latin typeface="メイリオ" pitchFamily="50" charset="-128"/>
              <a:ea typeface="メイリオ" pitchFamily="50" charset="-128"/>
              <a:cs typeface="メイリオ" pitchFamily="50" charset="-128"/>
            </a:endParaRPr>
          </a:p>
          <a:p>
            <a:pPr fontAlgn="auto">
              <a:spcAft>
                <a:spcPts val="0"/>
              </a:spcAft>
              <a:defRPr/>
            </a:pPr>
            <a:r>
              <a:rPr lang="ja-JP" altLang="en-US" sz="3200" b="1" dirty="0">
                <a:latin typeface="メイリオ" pitchFamily="50" charset="-128"/>
                <a:ea typeface="メイリオ" pitchFamily="50" charset="-128"/>
                <a:cs typeface="メイリオ" pitchFamily="50" charset="-128"/>
              </a:rPr>
              <a:t>県全体</a:t>
            </a:r>
            <a:r>
              <a:rPr lang="ja-JP" altLang="en-US" sz="3200" b="1" dirty="0" smtClean="0">
                <a:latin typeface="メイリオ" pitchFamily="50" charset="-128"/>
                <a:ea typeface="メイリオ" pitchFamily="50" charset="-128"/>
                <a:cs typeface="メイリオ" pitchFamily="50" charset="-128"/>
              </a:rPr>
              <a:t>としては減少傾向だが、上昇している市町あり。</a:t>
            </a:r>
            <a:endParaRPr lang="ja-JP" altLang="en-US" sz="3200" b="1" dirty="0">
              <a:latin typeface="メイリオ" pitchFamily="50" charset="-128"/>
              <a:ea typeface="メイリオ" pitchFamily="50" charset="-128"/>
              <a:cs typeface="メイリオ" pitchFamily="50" charset="-128"/>
            </a:endParaRPr>
          </a:p>
        </p:txBody>
      </p:sp>
      <p:graphicFrame>
        <p:nvGraphicFramePr>
          <p:cNvPr id="4" name="表 3"/>
          <p:cNvGraphicFramePr>
            <a:graphicFrameLocks noGrp="1"/>
          </p:cNvGraphicFramePr>
          <p:nvPr/>
        </p:nvGraphicFramePr>
        <p:xfrm>
          <a:off x="450850" y="2062163"/>
          <a:ext cx="3913188" cy="4192587"/>
        </p:xfrm>
        <a:graphic>
          <a:graphicData uri="http://schemas.openxmlformats.org/drawingml/2006/table">
            <a:tbl>
              <a:tblPr firstRow="1" bandRow="1">
                <a:tableStyleId>{5C22544A-7EE6-4342-B048-85BDC9FD1C3A}</a:tableStyleId>
              </a:tblPr>
              <a:tblGrid>
                <a:gridCol w="1128543"/>
                <a:gridCol w="800098"/>
                <a:gridCol w="893618"/>
                <a:gridCol w="1091046"/>
              </a:tblGrid>
              <a:tr h="524163">
                <a:tc>
                  <a:txBody>
                    <a:bodyPr/>
                    <a:lstStyle/>
                    <a:p>
                      <a:pPr algn="ctr"/>
                      <a:r>
                        <a:rPr kumimoji="1" lang="ja-JP" altLang="en-US" dirty="0" smtClean="0"/>
                        <a:t>市町名</a:t>
                      </a:r>
                      <a:endParaRPr kumimoji="1" lang="ja-JP" altLang="en-US" dirty="0"/>
                    </a:p>
                  </a:txBody>
                  <a:tcPr anchor="ctr"/>
                </a:tc>
                <a:tc>
                  <a:txBody>
                    <a:bodyPr/>
                    <a:lstStyle/>
                    <a:p>
                      <a:pPr algn="ctr"/>
                      <a:r>
                        <a:rPr kumimoji="1" lang="en-US" altLang="ja-JP" dirty="0" smtClean="0"/>
                        <a:t>H22</a:t>
                      </a:r>
                      <a:endParaRPr kumimoji="1" lang="ja-JP" altLang="en-US" dirty="0"/>
                    </a:p>
                  </a:txBody>
                  <a:tcPr anchor="ctr"/>
                </a:tc>
                <a:tc>
                  <a:txBody>
                    <a:bodyPr/>
                    <a:lstStyle/>
                    <a:p>
                      <a:pPr algn="ctr"/>
                      <a:r>
                        <a:rPr kumimoji="1" lang="en-US" altLang="ja-JP" dirty="0" smtClean="0"/>
                        <a:t>H25</a:t>
                      </a:r>
                      <a:endParaRPr kumimoji="1" lang="ja-JP" altLang="en-US" dirty="0"/>
                    </a:p>
                  </a:txBody>
                  <a:tcPr anchor="ctr"/>
                </a:tc>
                <a:tc>
                  <a:txBody>
                    <a:bodyPr/>
                    <a:lstStyle/>
                    <a:p>
                      <a:pPr algn="ctr"/>
                      <a:r>
                        <a:rPr kumimoji="1" lang="ja-JP" altLang="en-US" dirty="0" smtClean="0"/>
                        <a:t>増減</a:t>
                      </a:r>
                      <a:endParaRPr kumimoji="1" lang="ja-JP" altLang="en-US" dirty="0"/>
                    </a:p>
                  </a:txBody>
                  <a:tcPr anchor="ctr"/>
                </a:tc>
              </a:tr>
              <a:tr h="524163">
                <a:tc>
                  <a:txBody>
                    <a:bodyPr/>
                    <a:lstStyle/>
                    <a:p>
                      <a:pPr algn="ctr"/>
                      <a:r>
                        <a:rPr kumimoji="1" lang="ja-JP" altLang="en-US" dirty="0" smtClean="0"/>
                        <a:t>熱海市</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120.4</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123.9</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+3.5</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伊豆市</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112.1</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118.1</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+6.0</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松崎町</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72.5</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79.0</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+6.5</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川根本町</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108.9</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87.0</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21.9</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牧之原市</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100.2</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82.6</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17.6</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湖西市</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108.2</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93.8</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14.4</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県全体</a:t>
                      </a:r>
                      <a:endParaRPr kumimoji="1" lang="ja-JP" altLang="en-US" dirty="0"/>
                    </a:p>
                  </a:txBody>
                  <a:tcPr anchor="ctr">
                    <a:solidFill>
                      <a:schemeClr val="accent3">
                        <a:lumMod val="60000"/>
                        <a:lumOff val="40000"/>
                      </a:schemeClr>
                    </a:solidFill>
                  </a:tcPr>
                </a:tc>
                <a:tc>
                  <a:txBody>
                    <a:bodyPr/>
                    <a:lstStyle/>
                    <a:p>
                      <a:pPr algn="r"/>
                      <a:r>
                        <a:rPr kumimoji="1" lang="en-US" altLang="ja-JP" dirty="0" smtClean="0"/>
                        <a:t>100</a:t>
                      </a:r>
                      <a:endParaRPr kumimoji="1" lang="ja-JP" altLang="en-US" dirty="0"/>
                    </a:p>
                  </a:txBody>
                  <a:tcPr anchor="ctr">
                    <a:solidFill>
                      <a:schemeClr val="accent3">
                        <a:lumMod val="60000"/>
                        <a:lumOff val="40000"/>
                      </a:schemeClr>
                    </a:solidFill>
                  </a:tcPr>
                </a:tc>
                <a:tc>
                  <a:txBody>
                    <a:bodyPr/>
                    <a:lstStyle/>
                    <a:p>
                      <a:pPr algn="r"/>
                      <a:r>
                        <a:rPr kumimoji="1" lang="en-US" altLang="ja-JP" dirty="0" smtClean="0"/>
                        <a:t>94.4</a:t>
                      </a:r>
                      <a:endParaRPr kumimoji="1" lang="ja-JP" altLang="en-US" dirty="0"/>
                    </a:p>
                  </a:txBody>
                  <a:tcPr anchor="ctr">
                    <a:solidFill>
                      <a:schemeClr val="accent3">
                        <a:lumMod val="60000"/>
                        <a:lumOff val="40000"/>
                      </a:schemeClr>
                    </a:solidFill>
                  </a:tcPr>
                </a:tc>
                <a:tc>
                  <a:txBody>
                    <a:bodyPr/>
                    <a:lstStyle/>
                    <a:p>
                      <a:pPr algn="r"/>
                      <a:r>
                        <a:rPr kumimoji="1" lang="ja-JP" altLang="en-US" dirty="0" smtClean="0"/>
                        <a:t>△</a:t>
                      </a:r>
                      <a:r>
                        <a:rPr kumimoji="1" lang="en-US" altLang="ja-JP" dirty="0" smtClean="0"/>
                        <a:t>5.6</a:t>
                      </a:r>
                      <a:endParaRPr kumimoji="1" lang="ja-JP" altLang="en-US" dirty="0"/>
                    </a:p>
                  </a:txBody>
                  <a:tcPr anchor="ctr">
                    <a:solidFill>
                      <a:schemeClr val="accent3">
                        <a:lumMod val="60000"/>
                        <a:lumOff val="40000"/>
                      </a:schemeClr>
                    </a:solidFill>
                  </a:tcPr>
                </a:tc>
              </a:tr>
            </a:tbl>
          </a:graphicData>
        </a:graphic>
      </p:graphicFrame>
      <p:graphicFrame>
        <p:nvGraphicFramePr>
          <p:cNvPr id="5" name="表 4"/>
          <p:cNvGraphicFramePr>
            <a:graphicFrameLocks noGrp="1"/>
          </p:cNvGraphicFramePr>
          <p:nvPr/>
        </p:nvGraphicFramePr>
        <p:xfrm>
          <a:off x="4832350" y="2062163"/>
          <a:ext cx="3854450" cy="4192587"/>
        </p:xfrm>
        <a:graphic>
          <a:graphicData uri="http://schemas.openxmlformats.org/drawingml/2006/table">
            <a:tbl>
              <a:tblPr firstRow="1" bandRow="1">
                <a:tableStyleId>{5C22544A-7EE6-4342-B048-85BDC9FD1C3A}</a:tableStyleId>
              </a:tblPr>
              <a:tblGrid>
                <a:gridCol w="1111827"/>
                <a:gridCol w="810491"/>
                <a:gridCol w="810491"/>
                <a:gridCol w="1122218"/>
              </a:tblGrid>
              <a:tr h="524163">
                <a:tc>
                  <a:txBody>
                    <a:bodyPr/>
                    <a:lstStyle/>
                    <a:p>
                      <a:pPr algn="ctr"/>
                      <a:r>
                        <a:rPr kumimoji="1" lang="ja-JP" altLang="en-US" dirty="0" smtClean="0"/>
                        <a:t>市町名</a:t>
                      </a:r>
                      <a:endParaRPr kumimoji="1" lang="ja-JP" altLang="en-US" dirty="0"/>
                    </a:p>
                  </a:txBody>
                  <a:tcPr anchor="ctr"/>
                </a:tc>
                <a:tc>
                  <a:txBody>
                    <a:bodyPr/>
                    <a:lstStyle/>
                    <a:p>
                      <a:pPr algn="ctr"/>
                      <a:r>
                        <a:rPr kumimoji="1" lang="en-US" altLang="ja-JP" dirty="0" smtClean="0"/>
                        <a:t>H22</a:t>
                      </a:r>
                      <a:endParaRPr kumimoji="1" lang="ja-JP" altLang="en-US" dirty="0"/>
                    </a:p>
                  </a:txBody>
                  <a:tcPr anchor="ctr"/>
                </a:tc>
                <a:tc>
                  <a:txBody>
                    <a:bodyPr/>
                    <a:lstStyle/>
                    <a:p>
                      <a:pPr algn="ctr"/>
                      <a:r>
                        <a:rPr kumimoji="1" lang="en-US" altLang="ja-JP" dirty="0" smtClean="0"/>
                        <a:t>H25</a:t>
                      </a:r>
                      <a:endParaRPr kumimoji="1" lang="ja-JP" altLang="en-US" dirty="0"/>
                    </a:p>
                  </a:txBody>
                  <a:tcPr anchor="ctr"/>
                </a:tc>
                <a:tc>
                  <a:txBody>
                    <a:bodyPr/>
                    <a:lstStyle/>
                    <a:p>
                      <a:pPr algn="ctr"/>
                      <a:r>
                        <a:rPr kumimoji="1" lang="ja-JP" altLang="en-US" dirty="0" smtClean="0"/>
                        <a:t>増減</a:t>
                      </a:r>
                      <a:endParaRPr kumimoji="1" lang="ja-JP" altLang="en-US" dirty="0"/>
                    </a:p>
                  </a:txBody>
                  <a:tcPr anchor="ctr"/>
                </a:tc>
              </a:tr>
              <a:tr h="524163">
                <a:tc>
                  <a:txBody>
                    <a:bodyPr/>
                    <a:lstStyle/>
                    <a:p>
                      <a:pPr algn="ctr"/>
                      <a:r>
                        <a:rPr kumimoji="1" lang="ja-JP" altLang="en-US" dirty="0" smtClean="0"/>
                        <a:t>森町</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101.9</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110.2</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+8.3</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熱海市</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109.9</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114.6</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+4.7</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松崎町</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57.7</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76.0</a:t>
                      </a:r>
                      <a:endParaRPr kumimoji="1" lang="ja-JP" altLang="en-US" dirty="0"/>
                    </a:p>
                  </a:txBody>
                  <a:tcPr anchor="ctr">
                    <a:solidFill>
                      <a:schemeClr val="accent6">
                        <a:lumMod val="60000"/>
                        <a:lumOff val="40000"/>
                      </a:schemeClr>
                    </a:solidFill>
                  </a:tcPr>
                </a:tc>
                <a:tc>
                  <a:txBody>
                    <a:bodyPr/>
                    <a:lstStyle/>
                    <a:p>
                      <a:pPr algn="r"/>
                      <a:r>
                        <a:rPr kumimoji="1" lang="en-US" altLang="ja-JP" dirty="0" smtClean="0"/>
                        <a:t>+18.3</a:t>
                      </a:r>
                      <a:endParaRPr kumimoji="1" lang="ja-JP" altLang="en-US" dirty="0"/>
                    </a:p>
                  </a:txBody>
                  <a:tcPr anchor="ctr">
                    <a:solidFill>
                      <a:schemeClr val="accent6">
                        <a:lumMod val="60000"/>
                        <a:lumOff val="40000"/>
                      </a:schemeClr>
                    </a:solidFill>
                  </a:tcPr>
                </a:tc>
              </a:tr>
              <a:tr h="524163">
                <a:tc>
                  <a:txBody>
                    <a:bodyPr/>
                    <a:lstStyle/>
                    <a:p>
                      <a:pPr algn="ctr"/>
                      <a:r>
                        <a:rPr kumimoji="1" lang="ja-JP" altLang="en-US" dirty="0" smtClean="0"/>
                        <a:t>下田市</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127.8</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73.1</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54.7</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三島市</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111.6</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87.9</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23.7</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焼津市</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130.9</a:t>
                      </a:r>
                      <a:endParaRPr kumimoji="1" lang="ja-JP" altLang="en-US" dirty="0"/>
                    </a:p>
                  </a:txBody>
                  <a:tcPr anchor="ctr">
                    <a:solidFill>
                      <a:schemeClr val="accent5">
                        <a:lumMod val="60000"/>
                        <a:lumOff val="40000"/>
                      </a:schemeClr>
                    </a:solidFill>
                  </a:tcPr>
                </a:tc>
                <a:tc>
                  <a:txBody>
                    <a:bodyPr/>
                    <a:lstStyle/>
                    <a:p>
                      <a:pPr algn="r"/>
                      <a:r>
                        <a:rPr kumimoji="1" lang="en-US" altLang="ja-JP" dirty="0" smtClean="0"/>
                        <a:t>100.2</a:t>
                      </a:r>
                      <a:endParaRPr kumimoji="1" lang="ja-JP" altLang="en-US" dirty="0"/>
                    </a:p>
                  </a:txBody>
                  <a:tcPr anchor="ctr">
                    <a:solidFill>
                      <a:schemeClr val="accent5">
                        <a:lumMod val="60000"/>
                        <a:lumOff val="40000"/>
                      </a:schemeClr>
                    </a:solidFill>
                  </a:tcPr>
                </a:tc>
                <a:tc>
                  <a:txBody>
                    <a:bodyPr/>
                    <a:lstStyle/>
                    <a:p>
                      <a:pPr algn="r"/>
                      <a:r>
                        <a:rPr kumimoji="1" lang="ja-JP" altLang="en-US" dirty="0" smtClean="0"/>
                        <a:t>△</a:t>
                      </a:r>
                      <a:r>
                        <a:rPr kumimoji="1" lang="en-US" altLang="ja-JP" dirty="0" smtClean="0"/>
                        <a:t>30.7</a:t>
                      </a:r>
                      <a:endParaRPr kumimoji="1" lang="ja-JP" altLang="en-US" dirty="0"/>
                    </a:p>
                  </a:txBody>
                  <a:tcPr anchor="ctr">
                    <a:solidFill>
                      <a:schemeClr val="accent5">
                        <a:lumMod val="60000"/>
                        <a:lumOff val="40000"/>
                      </a:schemeClr>
                    </a:solidFill>
                  </a:tcPr>
                </a:tc>
              </a:tr>
              <a:tr h="524163">
                <a:tc>
                  <a:txBody>
                    <a:bodyPr/>
                    <a:lstStyle/>
                    <a:p>
                      <a:pPr algn="ctr"/>
                      <a:r>
                        <a:rPr kumimoji="1" lang="ja-JP" altLang="en-US" dirty="0" smtClean="0"/>
                        <a:t>県全体</a:t>
                      </a:r>
                      <a:endParaRPr kumimoji="1" lang="ja-JP" altLang="en-US" dirty="0"/>
                    </a:p>
                  </a:txBody>
                  <a:tcPr anchor="ctr">
                    <a:solidFill>
                      <a:schemeClr val="accent3">
                        <a:lumMod val="60000"/>
                        <a:lumOff val="40000"/>
                      </a:schemeClr>
                    </a:solidFill>
                  </a:tcPr>
                </a:tc>
                <a:tc>
                  <a:txBody>
                    <a:bodyPr/>
                    <a:lstStyle/>
                    <a:p>
                      <a:pPr algn="r"/>
                      <a:r>
                        <a:rPr kumimoji="1" lang="en-US" altLang="ja-JP" dirty="0" smtClean="0"/>
                        <a:t>100</a:t>
                      </a:r>
                      <a:endParaRPr kumimoji="1" lang="ja-JP" altLang="en-US" dirty="0"/>
                    </a:p>
                  </a:txBody>
                  <a:tcPr anchor="ctr">
                    <a:solidFill>
                      <a:schemeClr val="accent3">
                        <a:lumMod val="60000"/>
                        <a:lumOff val="40000"/>
                      </a:schemeClr>
                    </a:solidFill>
                  </a:tcPr>
                </a:tc>
                <a:tc>
                  <a:txBody>
                    <a:bodyPr/>
                    <a:lstStyle/>
                    <a:p>
                      <a:pPr algn="r"/>
                      <a:r>
                        <a:rPr kumimoji="1" lang="en-US" altLang="ja-JP" dirty="0" smtClean="0"/>
                        <a:t>86.9</a:t>
                      </a:r>
                      <a:endParaRPr kumimoji="1" lang="ja-JP" altLang="en-US" dirty="0"/>
                    </a:p>
                  </a:txBody>
                  <a:tcPr anchor="ctr">
                    <a:solidFill>
                      <a:schemeClr val="accent3">
                        <a:lumMod val="60000"/>
                        <a:lumOff val="40000"/>
                      </a:schemeClr>
                    </a:solidFill>
                  </a:tcPr>
                </a:tc>
                <a:tc>
                  <a:txBody>
                    <a:bodyPr/>
                    <a:lstStyle/>
                    <a:p>
                      <a:pPr algn="r"/>
                      <a:r>
                        <a:rPr kumimoji="1" lang="ja-JP" altLang="en-US" dirty="0" smtClean="0"/>
                        <a:t>△</a:t>
                      </a:r>
                      <a:r>
                        <a:rPr kumimoji="1" lang="en-US" altLang="ja-JP" dirty="0" smtClean="0"/>
                        <a:t>13.1</a:t>
                      </a:r>
                      <a:endParaRPr kumimoji="1" lang="ja-JP" altLang="en-US" dirty="0"/>
                    </a:p>
                  </a:txBody>
                  <a:tcPr anchor="ctr">
                    <a:solidFill>
                      <a:schemeClr val="accent3">
                        <a:lumMod val="60000"/>
                        <a:lumOff val="40000"/>
                      </a:schemeClr>
                    </a:solidFill>
                  </a:tcPr>
                </a:tc>
              </a:tr>
            </a:tbl>
          </a:graphicData>
        </a:graphic>
      </p:graphicFrame>
      <p:sp>
        <p:nvSpPr>
          <p:cNvPr id="6" name="角丸四角形 5"/>
          <p:cNvSpPr/>
          <p:nvPr/>
        </p:nvSpPr>
        <p:spPr>
          <a:xfrm>
            <a:off x="301625" y="2525713"/>
            <a:ext cx="8655050" cy="16827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特定健診：</a:t>
            </a:r>
            <a:r>
              <a:rPr lang="ja-JP" altLang="en-US" sz="2800" b="1" dirty="0" smtClean="0">
                <a:solidFill>
                  <a:schemeClr val="bg1"/>
                </a:solidFill>
                <a:latin typeface="メイリオ" pitchFamily="50" charset="-128"/>
                <a:ea typeface="メイリオ" pitchFamily="50" charset="-128"/>
                <a:cs typeface="メイリオ" pitchFamily="50" charset="-128"/>
              </a:rPr>
              <a:t>クレアチニン基準値以上</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69634" name="Text Box 6"/>
          <p:cNvSpPr txBox="1">
            <a:spLocks noChangeArrowheads="1"/>
          </p:cNvSpPr>
          <p:nvPr/>
        </p:nvSpPr>
        <p:spPr bwMode="auto">
          <a:xfrm>
            <a:off x="93663" y="24209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69635" name="Text Box 7"/>
          <p:cNvSpPr txBox="1">
            <a:spLocks noChangeArrowheads="1"/>
          </p:cNvSpPr>
          <p:nvPr/>
        </p:nvSpPr>
        <p:spPr bwMode="auto">
          <a:xfrm>
            <a:off x="4572000" y="24209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69636"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9637"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9638"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69639"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69640"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9641"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69642"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r>
              <a:rPr lang="ja-JP" altLang="en-US" sz="2800" b="1">
                <a:latin typeface="メイリオ" pitchFamily="50" charset="-128"/>
                <a:ea typeface="メイリオ" pitchFamily="50" charset="-128"/>
                <a:cs typeface="メイリオ" pitchFamily="50" charset="-128"/>
              </a:rPr>
              <a:t>賀茂、富士、西部でクレアチニン基準値以上が多い</a:t>
            </a:r>
          </a:p>
        </p:txBody>
      </p:sp>
      <p:pic>
        <p:nvPicPr>
          <p:cNvPr id="69643" name="図 12"/>
          <p:cNvPicPr>
            <a:picLocks noChangeAspect="1"/>
          </p:cNvPicPr>
          <p:nvPr/>
        </p:nvPicPr>
        <p:blipFill>
          <a:blip r:embed="rId3"/>
          <a:srcRect/>
          <a:stretch>
            <a:fillRect/>
          </a:stretch>
        </p:blipFill>
        <p:spPr bwMode="auto">
          <a:xfrm>
            <a:off x="93663" y="2420938"/>
            <a:ext cx="4371975" cy="3343275"/>
          </a:xfrm>
          <a:prstGeom prst="rect">
            <a:avLst/>
          </a:prstGeom>
          <a:noFill/>
          <a:ln w="9525">
            <a:noFill/>
            <a:miter lim="800000"/>
            <a:headEnd/>
            <a:tailEnd/>
          </a:ln>
        </p:spPr>
      </p:pic>
      <p:pic>
        <p:nvPicPr>
          <p:cNvPr id="69644" name="図 14"/>
          <p:cNvPicPr>
            <a:picLocks noChangeAspect="1"/>
          </p:cNvPicPr>
          <p:nvPr/>
        </p:nvPicPr>
        <p:blipFill>
          <a:blip r:embed="rId4"/>
          <a:srcRect/>
          <a:stretch>
            <a:fillRect/>
          </a:stretch>
        </p:blipFill>
        <p:spPr bwMode="auto">
          <a:xfrm>
            <a:off x="4572000" y="2420938"/>
            <a:ext cx="4416425" cy="3378200"/>
          </a:xfrm>
          <a:prstGeom prst="rect">
            <a:avLst/>
          </a:prstGeom>
          <a:noFill/>
          <a:ln w="9525">
            <a:noFill/>
            <a:miter lim="800000"/>
            <a:headEnd/>
            <a:tailEnd/>
          </a:ln>
        </p:spPr>
      </p:pic>
      <p:sp>
        <p:nvSpPr>
          <p:cNvPr id="16" name="円/楕円 15"/>
          <p:cNvSpPr/>
          <p:nvPr/>
        </p:nvSpPr>
        <p:spPr>
          <a:xfrm>
            <a:off x="6484938" y="1793875"/>
            <a:ext cx="2628900" cy="884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注：データは国保のみ使用</a:t>
            </a:r>
          </a:p>
        </p:txBody>
      </p:sp>
      <p:sp>
        <p:nvSpPr>
          <p:cNvPr id="69646" name="テキスト ボックス 16"/>
          <p:cNvSpPr txBox="1">
            <a:spLocks noChangeArrowheads="1"/>
          </p:cNvSpPr>
          <p:nvPr/>
        </p:nvSpPr>
        <p:spPr bwMode="auto">
          <a:xfrm>
            <a:off x="0" y="2933700"/>
            <a:ext cx="1549400" cy="369888"/>
          </a:xfrm>
          <a:prstGeom prst="rect">
            <a:avLst/>
          </a:prstGeom>
          <a:noFill/>
          <a:ln w="9525">
            <a:noFill/>
            <a:miter lim="800000"/>
            <a:headEnd/>
            <a:tailEnd/>
          </a:ln>
        </p:spPr>
        <p:txBody>
          <a:bodyPr wrap="none">
            <a:spAutoFit/>
          </a:bodyPr>
          <a:lstStyle/>
          <a:p>
            <a:r>
              <a:rPr lang="en-US" altLang="ja-JP">
                <a:latin typeface="Calibri" pitchFamily="34" charset="0"/>
              </a:rPr>
              <a:t>1.0mg/dL</a:t>
            </a:r>
            <a:r>
              <a:rPr lang="ja-JP" altLang="en-US">
                <a:latin typeface="Calibri" pitchFamily="34" charset="0"/>
              </a:rPr>
              <a:t>以上</a:t>
            </a:r>
          </a:p>
        </p:txBody>
      </p:sp>
      <p:sp>
        <p:nvSpPr>
          <p:cNvPr id="69647" name="テキスト ボックス 17"/>
          <p:cNvSpPr txBox="1">
            <a:spLocks noChangeArrowheads="1"/>
          </p:cNvSpPr>
          <p:nvPr/>
        </p:nvSpPr>
        <p:spPr bwMode="auto">
          <a:xfrm>
            <a:off x="4518025" y="2933700"/>
            <a:ext cx="1549400" cy="369888"/>
          </a:xfrm>
          <a:prstGeom prst="rect">
            <a:avLst/>
          </a:prstGeom>
          <a:noFill/>
          <a:ln w="9525">
            <a:noFill/>
            <a:miter lim="800000"/>
            <a:headEnd/>
            <a:tailEnd/>
          </a:ln>
        </p:spPr>
        <p:txBody>
          <a:bodyPr wrap="none">
            <a:spAutoFit/>
          </a:bodyPr>
          <a:lstStyle/>
          <a:p>
            <a:r>
              <a:rPr lang="en-US" altLang="ja-JP">
                <a:latin typeface="Calibri" pitchFamily="34" charset="0"/>
              </a:rPr>
              <a:t>0.7mg/dL</a:t>
            </a:r>
            <a:r>
              <a:rPr lang="ja-JP" altLang="en-US">
                <a:latin typeface="Calibri" pitchFamily="34" charset="0"/>
              </a:rPr>
              <a:t>以上</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2194</TotalTime>
  <Words>3742</Words>
  <Application>Microsoft Office PowerPoint</Application>
  <PresentationFormat>画面に合わせる (4:3)</PresentationFormat>
  <Paragraphs>235</Paragraphs>
  <Slides>19</Slides>
  <Notes>19</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1</vt:i4>
      </vt:variant>
      <vt:variant>
        <vt:lpstr>スライド タイトル</vt:lpstr>
      </vt:variant>
      <vt:variant>
        <vt:i4>19</vt:i4>
      </vt:variant>
    </vt:vector>
  </HeadingPairs>
  <TitlesOfParts>
    <vt:vector size="25" baseType="lpstr">
      <vt:lpstr>Arial</vt:lpstr>
      <vt:lpstr>ＭＳ Ｐゴシック</vt:lpstr>
      <vt:lpstr>Calibri Light</vt:lpstr>
      <vt:lpstr>Calibri</vt:lpstr>
      <vt:lpstr>メイリオ</vt: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 HIRAYAMA</dc:creator>
  <cp:lastModifiedBy>00231398</cp:lastModifiedBy>
  <cp:revision>138</cp:revision>
  <cp:lastPrinted>2016-08-30T08:16:05Z</cp:lastPrinted>
  <dcterms:created xsi:type="dcterms:W3CDTF">2015-12-04T07:38:26Z</dcterms:created>
  <dcterms:modified xsi:type="dcterms:W3CDTF">2016-11-24T02:00:00Z</dcterms:modified>
</cp:coreProperties>
</file>