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sldIdLst>
    <p:sldId id="271" r:id="rId4"/>
  </p:sldIdLst>
  <p:sldSz cx="9906000" cy="6858000" type="A4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DC"/>
    <a:srgbClr val="DAE3F3"/>
    <a:srgbClr val="FFDE7B"/>
    <a:srgbClr val="FFF2CC"/>
    <a:srgbClr val="385D8A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restored">
    <p:restoredLeft sz="8611"/>
    <p:restoredTop sz="91463"/>
  </p:normalViewPr>
  <p:slideViewPr>
    <p:cSldViewPr>
      <p:cViewPr>
        <p:scale>
          <a:sx n="90" d="100"/>
          <a:sy n="90" d="100"/>
        </p:scale>
        <p:origin x="-1008" y="924"/>
      </p:cViewPr>
      <p:guideLst>
        <p:guide orient="horz" pos="2160"/>
        <p:guide pos="312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652"/>
          </a:xfrm>
          <a:prstGeom prst="rect">
            <a:avLst/>
          </a:prstGeom>
        </p:spPr>
        <p:txBody>
          <a:bodyPr vert="horz" lIns="99043" tIns="49522" rIns="99043" bIns="4952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652"/>
          </a:xfrm>
          <a:prstGeom prst="rect">
            <a:avLst/>
          </a:prstGeom>
        </p:spPr>
        <p:txBody>
          <a:bodyPr vert="horz" lIns="99043" tIns="49522" rIns="99043" bIns="49522" rtlCol="0"/>
          <a:lstStyle>
            <a:lvl1pPr algn="r">
              <a:defRPr sz="1300"/>
            </a:lvl1pPr>
          </a:lstStyle>
          <a:p>
            <a:fld id="{D8FB3F23-D38B-4A6F-9D84-3ABBB3C316AD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82638" y="769938"/>
            <a:ext cx="5537200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3" tIns="49522" rIns="99043" bIns="49522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43" tIns="49522" rIns="99043" bIns="495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1652"/>
          </a:xfrm>
          <a:prstGeom prst="rect">
            <a:avLst/>
          </a:prstGeom>
        </p:spPr>
        <p:txBody>
          <a:bodyPr vert="horz" lIns="99043" tIns="49522" rIns="99043" bIns="4952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1652"/>
          </a:xfrm>
          <a:prstGeom prst="rect">
            <a:avLst/>
          </a:prstGeom>
        </p:spPr>
        <p:txBody>
          <a:bodyPr vert="horz" lIns="99043" tIns="49522" rIns="99043" bIns="49522" rtlCol="0" anchor="b"/>
          <a:lstStyle>
            <a:lvl1pPr algn="r">
              <a:defRPr sz="1300"/>
            </a:lvl1pPr>
          </a:lstStyle>
          <a:p>
            <a:fld id="{52A69847-A4A2-40DF-911C-FAC3C69C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817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32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33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9847-A4A2-40DF-911C-FAC3C69C51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228230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26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58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03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18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00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8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43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73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63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27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1349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B8C67-B1E8-4673-B146-2BB8041D4C0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81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jpe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slideLayout" Target="../slideLayouts/slideLayout1.xml" /><Relationship Id="rId7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"/>
          <p:cNvSpPr/>
          <p:nvPr/>
        </p:nvSpPr>
        <p:spPr>
          <a:xfrm>
            <a:off x="-18056" y="855711"/>
            <a:ext cx="9917921" cy="2813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9" name="テキスト ボックス 75"/>
          <p:cNvSpPr txBox="1"/>
          <p:nvPr/>
        </p:nvSpPr>
        <p:spPr>
          <a:xfrm>
            <a:off x="8955648" y="1341000"/>
            <a:ext cx="777595" cy="37356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900">
                <a:latin typeface="UD デジタル 教科書体 NK-R"/>
                <a:ea typeface="UD デジタル 教科書体 NK-R"/>
              </a:rPr>
              <a:t>〇を付けよう</a:t>
            </a:r>
            <a:endParaRPr>
              <a:latin typeface="UD デジタル 教科書体 NK-R"/>
              <a:ea typeface="UD デジタル 教科書体 NK-R"/>
            </a:endParaRPr>
          </a:p>
          <a:p>
            <a:pPr algn="ctr"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900">
                <a:latin typeface="UD デジタル 教科書体 NK-R"/>
                <a:ea typeface="UD デジタル 教科書体 NK-R"/>
              </a:rPr>
              <a:t>複数可</a:t>
            </a:r>
          </a:p>
        </p:txBody>
      </p:sp>
      <p:sp>
        <p:nvSpPr>
          <p:cNvPr id="1110" name="テキスト ボックス 76"/>
          <p:cNvSpPr txBox="1"/>
          <p:nvPr/>
        </p:nvSpPr>
        <p:spPr>
          <a:xfrm>
            <a:off x="7636831" y="1399431"/>
            <a:ext cx="1351652" cy="29411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3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●情報収集手段</a:t>
            </a:r>
          </a:p>
        </p:txBody>
      </p:sp>
      <p:sp>
        <p:nvSpPr>
          <p:cNvPr id="1111" name="正方形/長方形 90"/>
          <p:cNvSpPr/>
          <p:nvPr/>
        </p:nvSpPr>
        <p:spPr>
          <a:xfrm>
            <a:off x="121018" y="5058235"/>
            <a:ext cx="4701695" cy="16879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2" name="テキスト ボックス 91"/>
          <p:cNvSpPr txBox="1"/>
          <p:nvPr/>
        </p:nvSpPr>
        <p:spPr>
          <a:xfrm>
            <a:off x="57000" y="4784032"/>
            <a:ext cx="4547422" cy="2607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自由記載欄　</a:t>
            </a:r>
            <a:r>
              <a:rPr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(持ち出し品や、家族や親戚の電話番号　など</a:t>
            </a:r>
            <a:r>
              <a:rPr lang="en-US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endParaRPr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13" name="テキスト 250"/>
          <p:cNvSpPr txBox="1"/>
          <p:nvPr/>
        </p:nvSpPr>
        <p:spPr>
          <a:xfrm>
            <a:off x="-67709" y="-12326"/>
            <a:ext cx="1814737" cy="4299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100" dirty="0"/>
              <a:t>作成日</a:t>
            </a:r>
            <a:endParaRPr lang="en-US" altLang="ja-JP" sz="1100" dirty="0"/>
          </a:p>
          <a:p>
            <a:pPr>
              <a:defRPr lang="ja-JP" altLang="en-US"/>
            </a:pPr>
            <a:r>
              <a:rPr lang="ja-JP" altLang="en-US" sz="1100" dirty="0"/>
              <a:t>　　　　　　　年　　　月　　　日</a:t>
            </a:r>
          </a:p>
        </p:txBody>
      </p:sp>
      <p:sp>
        <p:nvSpPr>
          <p:cNvPr id="1114" name="ホームベース 134"/>
          <p:cNvSpPr/>
          <p:nvPr/>
        </p:nvSpPr>
        <p:spPr>
          <a:xfrm>
            <a:off x="4971358" y="909000"/>
            <a:ext cx="4242288" cy="288290"/>
          </a:xfrm>
          <a:prstGeom prst="homePlate">
            <a:avLst/>
          </a:prstGeom>
          <a:solidFill>
            <a:srgbClr val="DAE3F3"/>
          </a:solidFill>
          <a:ln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r>
              <a:rPr lang="ja-JP" altLang="en-US" sz="13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大雨❷　避難のタイミング、避難先、情報収集手段を記入</a:t>
            </a:r>
          </a:p>
        </p:txBody>
      </p:sp>
      <p:sp>
        <p:nvSpPr>
          <p:cNvPr id="1122" name="テキスト 116"/>
          <p:cNvSpPr txBox="1"/>
          <p:nvPr/>
        </p:nvSpPr>
        <p:spPr>
          <a:xfrm>
            <a:off x="3590174" y="693000"/>
            <a:ext cx="1434826" cy="1991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700">
                <a:solidFill>
                  <a:schemeClr val="bg1">
                    <a:lumMod val="50000"/>
                  </a:schemeClr>
                </a:solidFill>
                <a:latin typeface="UD デジタル 教科書体 NK-R"/>
                <a:ea typeface="UD デジタル 教科書体 NK-R"/>
              </a:rPr>
              <a:t>○○市公式キャラクター○○○○</a:t>
            </a:r>
            <a:endParaRPr lang="ja-JP" altLang="en-US" dirty="0">
              <a:solidFill>
                <a:schemeClr val="bg1">
                  <a:lumMod val="50000"/>
                </a:schemeClr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23" name="片側の 2 つの角を丸めた四角形 76"/>
          <p:cNvSpPr/>
          <p:nvPr/>
        </p:nvSpPr>
        <p:spPr>
          <a:xfrm rot="10800000">
            <a:off x="5229400" y="2251081"/>
            <a:ext cx="2118916" cy="864235"/>
          </a:xfrm>
          <a:prstGeom prst="round2SameRect">
            <a:avLst>
              <a:gd name="adj1" fmla="val 1619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4" name="テキスト ボックス 77"/>
          <p:cNvSpPr txBox="1"/>
          <p:nvPr/>
        </p:nvSpPr>
        <p:spPr>
          <a:xfrm>
            <a:off x="5336705" y="2262226"/>
            <a:ext cx="901025" cy="30688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l"/>
            <a:r>
              <a:rPr kumimoji="1" lang="ja-JP" altLang="en-US" sz="14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●避難先</a:t>
            </a:r>
            <a:endParaRPr kumimoji="1" lang="en-US" altLang="ja-JP" sz="1200" b="1" dirty="0">
              <a:solidFill>
                <a:srgbClr val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5" name="片側の 2 つの角を丸めた四角形 78"/>
          <p:cNvSpPr/>
          <p:nvPr/>
        </p:nvSpPr>
        <p:spPr>
          <a:xfrm>
            <a:off x="5232758" y="1386846"/>
            <a:ext cx="2115552" cy="864235"/>
          </a:xfrm>
          <a:prstGeom prst="round2SameRect">
            <a:avLst>
              <a:gd name="adj1" fmla="val 2000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6" name="テキスト ボックス 79"/>
          <p:cNvSpPr txBox="1"/>
          <p:nvPr/>
        </p:nvSpPr>
        <p:spPr>
          <a:xfrm>
            <a:off x="5320825" y="1424894"/>
            <a:ext cx="1619171" cy="30688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●避難のタイミング</a:t>
            </a:r>
            <a:endParaRPr kumimoji="1" lang="en-US" altLang="ja-JP" sz="1200" b="1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7" name="正方形/長方形 80"/>
          <p:cNvSpPr/>
          <p:nvPr/>
        </p:nvSpPr>
        <p:spPr>
          <a:xfrm>
            <a:off x="5397923" y="1746870"/>
            <a:ext cx="1812086" cy="431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8" name="正方形/長方形 81"/>
          <p:cNvSpPr/>
          <p:nvPr/>
        </p:nvSpPr>
        <p:spPr>
          <a:xfrm>
            <a:off x="5398851" y="2560861"/>
            <a:ext cx="1812395" cy="431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9" name="テキスト ボックス 88"/>
          <p:cNvSpPr txBox="1"/>
          <p:nvPr/>
        </p:nvSpPr>
        <p:spPr>
          <a:xfrm>
            <a:off x="7645243" y="1701000"/>
            <a:ext cx="1991726" cy="1283870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○○公式</a:t>
            </a:r>
            <a:r>
              <a:rPr lang="en-US" altLang="ja-JP" sz="105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LINE</a:t>
            </a:r>
            <a:endParaRPr sz="105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○○市</a:t>
            </a:r>
            <a:r>
              <a:rPr lang="en-US" altLang="ja-JP" sz="105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E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メール</a:t>
            </a:r>
            <a:endParaRPr sz="105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静岡県防災アプリ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テレビ　　　　、ラジオ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その他（　　　　　　　　　　　　　　　）</a:t>
            </a:r>
          </a:p>
        </p:txBody>
      </p:sp>
      <p:sp>
        <p:nvSpPr>
          <p:cNvPr id="1130" name="楕円 94"/>
          <p:cNvSpPr>
            <a:spLocks noChangeAspect="1"/>
          </p:cNvSpPr>
          <p:nvPr/>
        </p:nvSpPr>
        <p:spPr>
          <a:xfrm>
            <a:off x="7789098" y="1807636"/>
            <a:ext cx="144145" cy="144145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1" name="楕円 95"/>
          <p:cNvSpPr>
            <a:spLocks noChangeAspect="1"/>
          </p:cNvSpPr>
          <p:nvPr/>
        </p:nvSpPr>
        <p:spPr>
          <a:xfrm>
            <a:off x="7789243" y="2034878"/>
            <a:ext cx="144145" cy="144145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2" name="楕円 96"/>
          <p:cNvSpPr>
            <a:spLocks noChangeAspect="1"/>
          </p:cNvSpPr>
          <p:nvPr/>
        </p:nvSpPr>
        <p:spPr>
          <a:xfrm>
            <a:off x="7789243" y="2288242"/>
            <a:ext cx="144145" cy="144145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3" name="楕円 97"/>
          <p:cNvSpPr>
            <a:spLocks noChangeAspect="1"/>
          </p:cNvSpPr>
          <p:nvPr/>
        </p:nvSpPr>
        <p:spPr>
          <a:xfrm>
            <a:off x="7789243" y="2513046"/>
            <a:ext cx="144145" cy="144145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4" name="楕円 98"/>
          <p:cNvSpPr>
            <a:spLocks noChangeAspect="1"/>
          </p:cNvSpPr>
          <p:nvPr/>
        </p:nvSpPr>
        <p:spPr>
          <a:xfrm>
            <a:off x="7789098" y="2752295"/>
            <a:ext cx="144145" cy="144145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5" name="円/楕円 99"/>
          <p:cNvSpPr/>
          <p:nvPr/>
        </p:nvSpPr>
        <p:spPr>
          <a:xfrm>
            <a:off x="8407723" y="2493000"/>
            <a:ext cx="179705" cy="17970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400" i="1" dirty="0"/>
              <a:t>d</a:t>
            </a:r>
            <a:endParaRPr kumimoji="1" lang="ja-JP" altLang="en-US" sz="1600" i="1" dirty="0"/>
          </a:p>
        </p:txBody>
      </p:sp>
      <p:sp>
        <p:nvSpPr>
          <p:cNvPr id="1136" name="図形 89"/>
          <p:cNvSpPr/>
          <p:nvPr/>
        </p:nvSpPr>
        <p:spPr>
          <a:xfrm>
            <a:off x="9013243" y="1344819"/>
            <a:ext cx="647700" cy="301569"/>
          </a:xfrm>
          <a:prstGeom prst="bracketPair">
            <a:avLst/>
          </a:prstGeom>
          <a:ln w="9525" cap="flat" cmpd="sng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7" name="正方形/長方形 133"/>
          <p:cNvSpPr/>
          <p:nvPr/>
        </p:nvSpPr>
        <p:spPr>
          <a:xfrm>
            <a:off x="4942335" y="475168"/>
            <a:ext cx="4973845" cy="418102"/>
          </a:xfrm>
          <a:prstGeom prst="rect">
            <a:avLst/>
          </a:prstGeom>
          <a:solidFill>
            <a:srgbClr val="5074B4"/>
          </a:solidFill>
          <a:ln>
            <a:solidFill>
              <a:srgbClr val="507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8" name="ホームベース 134"/>
          <p:cNvSpPr/>
          <p:nvPr/>
        </p:nvSpPr>
        <p:spPr>
          <a:xfrm>
            <a:off x="-3500" y="855711"/>
            <a:ext cx="3816258" cy="288290"/>
          </a:xfrm>
          <a:prstGeom prst="homePlate">
            <a:avLst/>
          </a:prstGeom>
          <a:solidFill>
            <a:srgbClr val="DAE3F3"/>
          </a:solidFill>
          <a:ln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r>
              <a:rPr lang="ja-JP" altLang="en-US" sz="13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大雨➊　ハザードマップで自宅の危険を確認し、記入</a:t>
            </a:r>
          </a:p>
        </p:txBody>
      </p:sp>
      <p:sp>
        <p:nvSpPr>
          <p:cNvPr id="1139" name="四角形 143"/>
          <p:cNvSpPr/>
          <p:nvPr/>
        </p:nvSpPr>
        <p:spPr>
          <a:xfrm>
            <a:off x="18698" y="1499202"/>
            <a:ext cx="3012646" cy="169760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0" name="テキスト 113"/>
          <p:cNvSpPr txBox="1"/>
          <p:nvPr/>
        </p:nvSpPr>
        <p:spPr>
          <a:xfrm>
            <a:off x="18873" y="1572592"/>
            <a:ext cx="2002289" cy="368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□　</a:t>
            </a:r>
            <a:r>
              <a:rPr kumimoji="0" lang="ja-JP" altLang="en-US" sz="1200" u="sng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家屋流出のおそれ</a:t>
            </a:r>
            <a:r>
              <a:rPr kumimoji="0" lang="ja-JP" altLang="en-US" sz="1200" b="1" u="sng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あり</a:t>
            </a:r>
            <a:r>
              <a:rPr kumimoji="0" lang="ja-JP" altLang="en-US" sz="1200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　　</a:t>
            </a:r>
            <a:endParaRPr kumimoji="0" lang="ja-JP" altLang="en-US" sz="1200" u="sng" kern="0" noProof="0" dirty="0">
              <a:solidFill>
                <a:prstClr val="black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41" name="テキスト 162"/>
          <p:cNvSpPr txBox="1"/>
          <p:nvPr/>
        </p:nvSpPr>
        <p:spPr>
          <a:xfrm>
            <a:off x="230667" y="1827318"/>
            <a:ext cx="1712145" cy="2299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kumimoji="0" lang="ja-JP" altLang="en-US" sz="900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（家屋倒壊等氾濫想定区域内）</a:t>
            </a:r>
            <a:endParaRPr lang="ja-JP" altLang="en-US" dirty="0"/>
          </a:p>
        </p:txBody>
      </p:sp>
      <p:sp>
        <p:nvSpPr>
          <p:cNvPr id="1142" name="四角形 163"/>
          <p:cNvSpPr/>
          <p:nvPr/>
        </p:nvSpPr>
        <p:spPr>
          <a:xfrm>
            <a:off x="3027269" y="1498034"/>
            <a:ext cx="1899889" cy="169876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3" name="正方形/長方形 201"/>
          <p:cNvSpPr/>
          <p:nvPr/>
        </p:nvSpPr>
        <p:spPr>
          <a:xfrm>
            <a:off x="3062267" y="1712739"/>
            <a:ext cx="1848401" cy="276106"/>
          </a:xfrm>
          <a:prstGeom prst="rect">
            <a:avLst/>
          </a:prstGeom>
          <a:noFill/>
          <a:ln w="9525" cap="flat" cmpd="sng" algn="ctr">
            <a:noFill/>
            <a:prstDash val="sysDash"/>
            <a:miter lim="800000"/>
          </a:ln>
          <a:effectLst/>
        </p:spPr>
        <p:txBody>
          <a:bodyPr wrap="none" rtlCol="0" anchor="t" anchorCtr="0">
            <a:spAutoFit/>
          </a:bodyPr>
          <a:lstStyle/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☐</a:t>
            </a:r>
            <a:r>
              <a:rPr lang="ja-JP" altLang="en-US" sz="1200" dirty="0">
                <a:latin typeface="UD デジタル 教科書体 NK-R"/>
                <a:ea typeface="UD デジタル 教科書体 NK-R"/>
              </a:rPr>
              <a:t>　</a:t>
            </a:r>
            <a:r>
              <a:rPr lang="ja-JP" altLang="en-US" sz="1200" b="0" u="sng" dirty="0">
                <a:latin typeface="UD デジタル 教科書体 NK-R"/>
                <a:ea typeface="UD デジタル 教科書体 NK-R"/>
              </a:rPr>
              <a:t>土砂災害のおそれ</a:t>
            </a:r>
            <a:r>
              <a:rPr lang="ja-JP" altLang="en-US" sz="1200" b="1" u="sng" dirty="0">
                <a:latin typeface="UD デジタル 教科書体 NK-R"/>
                <a:ea typeface="UD デジタル 教科書体 NK-R"/>
              </a:rPr>
              <a:t>あり</a:t>
            </a:r>
            <a:endParaRPr lang="en-US" altLang="ja-JP" sz="1200" b="1" u="sng" dirty="0">
              <a:latin typeface="UD デジタル 教科書体 NK-R"/>
              <a:ea typeface="UD デジタル 教科書体 NK-R"/>
            </a:endParaRPr>
          </a:p>
        </p:txBody>
      </p:sp>
      <p:sp>
        <p:nvSpPr>
          <p:cNvPr id="1144" name="図形 203"/>
          <p:cNvSpPr/>
          <p:nvPr/>
        </p:nvSpPr>
        <p:spPr>
          <a:xfrm>
            <a:off x="3357344" y="2166596"/>
            <a:ext cx="1376812" cy="2159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1000" dirty="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土砂災害警戒区域</a:t>
            </a:r>
            <a:endParaRPr lang="ja-JP" altLang="en-US" sz="700" spc="0" dirty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45" name="図形 204"/>
          <p:cNvSpPr/>
          <p:nvPr/>
        </p:nvSpPr>
        <p:spPr>
          <a:xfrm>
            <a:off x="3357343" y="2425388"/>
            <a:ext cx="1376612" cy="2159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10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土砂災害</a:t>
            </a:r>
            <a:r>
              <a:rPr lang="ja-JP" altLang="en-US" sz="1000" b="1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特別</a:t>
            </a:r>
            <a:r>
              <a:rPr lang="ja-JP" altLang="en-US" sz="10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警戒区域</a:t>
            </a:r>
            <a:endParaRPr lang="ja-JP" altLang="en-US" sz="7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46" name="テキスト 206"/>
          <p:cNvSpPr txBox="1"/>
          <p:nvPr/>
        </p:nvSpPr>
        <p:spPr>
          <a:xfrm>
            <a:off x="26124" y="1489380"/>
            <a:ext cx="1175139" cy="2299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900" b="0" dirty="0">
                <a:latin typeface="UD デジタル 教科書体 NK-R"/>
                <a:ea typeface="UD デジタル 教科書体 NK-R"/>
              </a:rPr>
              <a:t>（いずれか１つに☑）</a:t>
            </a:r>
            <a:endParaRPr lang="ja-JP" altLang="en-US" sz="1200" b="0" dirty="0">
              <a:latin typeface="UD デジタル 教科書体 NK-R"/>
              <a:ea typeface="UD デジタル 教科書体 NK-R"/>
            </a:endParaRPr>
          </a:p>
        </p:txBody>
      </p:sp>
      <p:grpSp>
        <p:nvGrpSpPr>
          <p:cNvPr id="1147" name="グループ 214"/>
          <p:cNvGrpSpPr/>
          <p:nvPr/>
        </p:nvGrpSpPr>
        <p:grpSpPr>
          <a:xfrm>
            <a:off x="4931355" y="465006"/>
            <a:ext cx="4459668" cy="460760"/>
            <a:chOff x="4938477" y="465000"/>
            <a:chExt cx="4459668" cy="460760"/>
          </a:xfrm>
        </p:grpSpPr>
        <p:sp>
          <p:nvSpPr>
            <p:cNvPr id="1148" name="テキスト ボックス 210"/>
            <p:cNvSpPr txBox="1"/>
            <p:nvPr/>
          </p:nvSpPr>
          <p:spPr>
            <a:xfrm>
              <a:off x="4938477" y="465000"/>
              <a:ext cx="4459668" cy="460760"/>
            </a:xfrm>
            <a:prstGeom prst="rect">
              <a:avLst/>
            </a:prstGeom>
            <a:noFill/>
          </p:spPr>
          <p:txBody>
            <a:bodyPr wrap="none" lIns="91428" tIns="45714" rIns="91428" bIns="45714" rtlCol="0" anchor="ctr" anchorCtr="0">
              <a:spAutoFit/>
            </a:bodyPr>
            <a:lstStyle/>
            <a:p>
              <a:pPr algn="r"/>
              <a:r>
                <a:rPr lang="ja-JP" altLang="en-US" sz="2400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大　雨　</a:t>
              </a:r>
              <a:r>
                <a:rPr lang="ja-JP" altLang="en-US" sz="1800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（　　　　河川氾濫・　　　　土砂災害）</a:t>
              </a:r>
              <a:endParaRPr lang="ja-JP" altLang="en-US" sz="28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pic>
          <p:nvPicPr>
            <p:cNvPr id="1149" name="Picture 211"/>
            <p:cNvPicPr>
              <a:picLocks noChangeAspect="1" noChangeArrowheads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812888" y="499426"/>
              <a:ext cx="360045" cy="360045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1150" name="Picture 21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44852" y="499426"/>
              <a:ext cx="360045" cy="360045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sp>
        <p:nvSpPr>
          <p:cNvPr id="1151" name="テキスト 213"/>
          <p:cNvSpPr txBox="1"/>
          <p:nvPr/>
        </p:nvSpPr>
        <p:spPr>
          <a:xfrm>
            <a:off x="5868025" y="0"/>
            <a:ext cx="3214159" cy="4607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2400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わ た し の 避 難 計 画</a:t>
            </a:r>
            <a:endParaRPr lang="ja-JP" altLang="en-US"/>
          </a:p>
        </p:txBody>
      </p:sp>
      <p:sp>
        <p:nvSpPr>
          <p:cNvPr id="1152" name="テキスト 218"/>
          <p:cNvSpPr txBox="1"/>
          <p:nvPr/>
        </p:nvSpPr>
        <p:spPr>
          <a:xfrm>
            <a:off x="165892" y="2102479"/>
            <a:ext cx="1500548" cy="2299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900" b="0" dirty="0">
                <a:latin typeface="UD デジタル 教科書体 NK-R"/>
                <a:ea typeface="UD デジタル 教科書体 NK-R"/>
              </a:rPr>
              <a:t>家屋流出のおそれはないが</a:t>
            </a:r>
          </a:p>
        </p:txBody>
      </p:sp>
      <p:sp>
        <p:nvSpPr>
          <p:cNvPr id="1153" name="テキスト 219"/>
          <p:cNvSpPr txBox="1"/>
          <p:nvPr/>
        </p:nvSpPr>
        <p:spPr>
          <a:xfrm>
            <a:off x="238771" y="2240587"/>
            <a:ext cx="1309792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kumimoji="0" lang="ja-JP" altLang="en-US" sz="1200" u="sng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浸水のおそれ</a:t>
            </a:r>
            <a:r>
              <a:rPr kumimoji="0" lang="ja-JP" altLang="en-US" sz="1200" b="1" u="sng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あり</a:t>
            </a:r>
            <a:endParaRPr lang="ja-JP" altLang="en-US" b="1" dirty="0"/>
          </a:p>
        </p:txBody>
      </p:sp>
      <p:sp>
        <p:nvSpPr>
          <p:cNvPr id="1154" name="テキスト 220"/>
          <p:cNvSpPr txBox="1"/>
          <p:nvPr/>
        </p:nvSpPr>
        <p:spPr>
          <a:xfrm>
            <a:off x="20173" y="2221820"/>
            <a:ext cx="413712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kumimoji="0" lang="ja-JP" altLang="en-US" sz="1200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□　</a:t>
            </a:r>
            <a:endParaRPr lang="ja-JP" altLang="en-US" dirty="0"/>
          </a:p>
        </p:txBody>
      </p:sp>
      <p:sp>
        <p:nvSpPr>
          <p:cNvPr id="1155" name="正方形/長方形 139"/>
          <p:cNvSpPr/>
          <p:nvPr/>
        </p:nvSpPr>
        <p:spPr>
          <a:xfrm>
            <a:off x="4957053" y="3235299"/>
            <a:ext cx="4948926" cy="417830"/>
          </a:xfrm>
          <a:prstGeom prst="rect">
            <a:avLst/>
          </a:prstGeom>
          <a:solidFill>
            <a:srgbClr val="F775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6" name="正方形/長方形 38"/>
          <p:cNvSpPr/>
          <p:nvPr/>
        </p:nvSpPr>
        <p:spPr>
          <a:xfrm>
            <a:off x="4939831" y="3650027"/>
            <a:ext cx="4966170" cy="27468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7" name="テキスト ボックス 40"/>
          <p:cNvSpPr txBox="1"/>
          <p:nvPr/>
        </p:nvSpPr>
        <p:spPr>
          <a:xfrm>
            <a:off x="5268138" y="4077000"/>
            <a:ext cx="1085371" cy="52232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大地震が</a:t>
            </a:r>
          </a:p>
          <a:p>
            <a:pPr algn="ctr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おさまったら</a:t>
            </a:r>
          </a:p>
        </p:txBody>
      </p:sp>
      <p:sp>
        <p:nvSpPr>
          <p:cNvPr id="1158" name="下矢印 543"/>
          <p:cNvSpPr/>
          <p:nvPr/>
        </p:nvSpPr>
        <p:spPr>
          <a:xfrm>
            <a:off x="7670833" y="4455819"/>
            <a:ext cx="252095" cy="303341"/>
          </a:xfrm>
          <a:prstGeom prst="downArrow">
            <a:avLst>
              <a:gd name="adj1" fmla="val 22135"/>
              <a:gd name="adj2" fmla="val 56235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59" name="下矢印 543"/>
          <p:cNvSpPr/>
          <p:nvPr/>
        </p:nvSpPr>
        <p:spPr>
          <a:xfrm>
            <a:off x="6926887" y="5258658"/>
            <a:ext cx="252000" cy="396240"/>
          </a:xfrm>
          <a:prstGeom prst="downArrow">
            <a:avLst>
              <a:gd name="adj1" fmla="val 27586"/>
              <a:gd name="adj2" fmla="val 72589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60" name="テキスト ボックス 54"/>
          <p:cNvSpPr txBox="1"/>
          <p:nvPr/>
        </p:nvSpPr>
        <p:spPr>
          <a:xfrm>
            <a:off x="5664268" y="5661000"/>
            <a:ext cx="200676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自宅に被害があったら</a:t>
            </a:r>
            <a:endParaRPr kumimoji="1"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指定避難所へ</a:t>
            </a:r>
            <a:endParaRPr kumimoji="1" lang="ja-JP" altLang="en-US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61" name="テキスト ボックス 58"/>
          <p:cNvSpPr txBox="1"/>
          <p:nvPr/>
        </p:nvSpPr>
        <p:spPr>
          <a:xfrm>
            <a:off x="7709278" y="5661000"/>
            <a:ext cx="2029723" cy="52322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自宅に被害がなかったら</a:t>
            </a:r>
            <a:endParaRPr kumimoji="1"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自宅で待機</a:t>
            </a:r>
            <a:endParaRPr kumimoji="1"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62" name="テキスト ボックス 40"/>
          <p:cNvSpPr txBox="1"/>
          <p:nvPr/>
        </p:nvSpPr>
        <p:spPr>
          <a:xfrm>
            <a:off x="5378639" y="4787283"/>
            <a:ext cx="978771" cy="522327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地区の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安否確認</a:t>
            </a:r>
          </a:p>
        </p:txBody>
      </p:sp>
      <p:sp>
        <p:nvSpPr>
          <p:cNvPr id="1163" name="テキスト ボックス 51"/>
          <p:cNvSpPr txBox="1"/>
          <p:nvPr/>
        </p:nvSpPr>
        <p:spPr>
          <a:xfrm>
            <a:off x="6422190" y="4149000"/>
            <a:ext cx="298894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・ブレーカーを落とす　　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・ガスを止める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64" name="下矢印 543"/>
          <p:cNvSpPr/>
          <p:nvPr/>
        </p:nvSpPr>
        <p:spPr>
          <a:xfrm>
            <a:off x="8598139" y="5265150"/>
            <a:ext cx="252000" cy="396240"/>
          </a:xfrm>
          <a:prstGeom prst="downArrow">
            <a:avLst>
              <a:gd name="adj1" fmla="val 27586"/>
              <a:gd name="adj2" fmla="val 72589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65" name="ホームベース 2"/>
          <p:cNvSpPr/>
          <p:nvPr/>
        </p:nvSpPr>
        <p:spPr>
          <a:xfrm>
            <a:off x="4971358" y="3659660"/>
            <a:ext cx="4595169" cy="299542"/>
          </a:xfrm>
          <a:prstGeom prst="homePlate">
            <a:avLst/>
          </a:prstGeom>
          <a:solidFill>
            <a:srgbClr val="FDD9BB"/>
          </a:solidFill>
          <a:ln>
            <a:solidFill>
              <a:srgbClr val="F775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28" tIns="45714" rIns="91428" bIns="45714" rtlCol="0" anchor="ctr"/>
          <a:lstStyle/>
          <a:p>
            <a:r>
              <a:rPr lang="ja-JP" altLang="en-US" sz="13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地震➊　大地震発生時の行動を確認し、安否確認方法を記入</a:t>
            </a:r>
          </a:p>
        </p:txBody>
      </p:sp>
      <p:sp>
        <p:nvSpPr>
          <p:cNvPr id="1166" name="テキスト ボックス 140"/>
          <p:cNvSpPr txBox="1"/>
          <p:nvPr/>
        </p:nvSpPr>
        <p:spPr>
          <a:xfrm>
            <a:off x="5637467" y="3262021"/>
            <a:ext cx="971533" cy="460760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地　震</a:t>
            </a:r>
            <a:endParaRPr lang="ja-JP" altLang="en-US" sz="28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167" name="Picture 141" descr="http://www.signs-nsa.jp/img/top/jisin%20jpg.jpg"/>
          <p:cNvPicPr>
            <a:picLocks noChangeAspect="1" noChangeArrowheads="1"/>
          </p:cNvPicPr>
          <p:nvPr/>
        </p:nvPicPr>
        <p:blipFill>
          <a:blip r:embed="rId3"/>
          <a:srcRect l="14461" t="14099" r="14394" b="14957"/>
          <a:stretch>
            <a:fillRect/>
          </a:stretch>
        </p:blipFill>
        <p:spPr>
          <a:xfrm>
            <a:off x="5167610" y="3281322"/>
            <a:ext cx="361390" cy="360045"/>
          </a:xfrm>
          <a:prstGeom prst="rect">
            <a:avLst/>
          </a:prstGeom>
          <a:noFill/>
        </p:spPr>
      </p:pic>
      <p:sp>
        <p:nvSpPr>
          <p:cNvPr id="1168" name="角丸四角形 41"/>
          <p:cNvSpPr/>
          <p:nvPr/>
        </p:nvSpPr>
        <p:spPr>
          <a:xfrm>
            <a:off x="6423851" y="4794111"/>
            <a:ext cx="3127551" cy="5317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69" name="テキスト ボックス 40"/>
          <p:cNvSpPr txBox="1"/>
          <p:nvPr/>
        </p:nvSpPr>
        <p:spPr>
          <a:xfrm>
            <a:off x="8619047" y="5022881"/>
            <a:ext cx="1098665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に集まる</a:t>
            </a:r>
            <a:endParaRPr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70" name="正方形/長方形 1"/>
          <p:cNvSpPr/>
          <p:nvPr/>
        </p:nvSpPr>
        <p:spPr>
          <a:xfrm>
            <a:off x="-16208" y="3234981"/>
            <a:ext cx="4976147" cy="14145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1" name="テキスト ボックス 5"/>
          <p:cNvSpPr txBox="1"/>
          <p:nvPr/>
        </p:nvSpPr>
        <p:spPr>
          <a:xfrm>
            <a:off x="67519" y="3357000"/>
            <a:ext cx="3674220" cy="79547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>
                <a:latin typeface="UD デジタル 教科書体 NK-B"/>
                <a:ea typeface="UD デジタル 教科書体 NK-B"/>
              </a:rPr>
              <a:t>＜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UD デジタル 教科書体 NK-B"/>
                <a:ea typeface="UD デジタル 教科書体 NK-B"/>
              </a:rPr>
              <a:t>○○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UD デジタル 教科書体 NK-B"/>
                <a:ea typeface="UD デジタル 教科書体 NK-B"/>
              </a:rPr>
              <a:t>川</a:t>
            </a:r>
            <a:r>
              <a:rPr kumimoji="1" lang="ja-JP" altLang="en-US" sz="1200" dirty="0">
                <a:latin typeface="UD デジタル 教科書体 NK-B"/>
                <a:ea typeface="UD デジタル 教科書体 NK-B"/>
              </a:rPr>
              <a:t>カメラ情報＞</a:t>
            </a: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川の防災情報（国土交通省）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UD デジタル 教科書体 NK-B"/>
                <a:ea typeface="UD デジタル 教科書体 NK-B"/>
              </a:rPr>
              <a:t>近くの川の様子を自宅から安全に確認しよう！</a:t>
            </a:r>
            <a:endParaRPr dirty="0">
              <a:latin typeface="UD デジタル 教科書体 NK-B"/>
              <a:ea typeface="UD デジタル 教科書体 NK-B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2次元コードが読み込めない場合は、「川の防災情報」で検索！</a:t>
            </a:r>
            <a:endParaRPr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72" name="四角形 99"/>
          <p:cNvSpPr/>
          <p:nvPr/>
        </p:nvSpPr>
        <p:spPr>
          <a:xfrm>
            <a:off x="1971279" y="4179658"/>
            <a:ext cx="1062937" cy="219422"/>
          </a:xfrm>
          <a:prstGeom prst="rect">
            <a:avLst/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bIns="36000" anchor="ctr">
            <a:noAutofit/>
          </a:bodyPr>
          <a:lstStyle/>
          <a:p>
            <a:pPr algn="l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川の防災情報</a:t>
            </a:r>
            <a:endParaRPr lang="ja-JP" altLang="en-US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73" name="図形 100"/>
          <p:cNvSpPr/>
          <p:nvPr/>
        </p:nvSpPr>
        <p:spPr>
          <a:xfrm>
            <a:off x="3072196" y="4173056"/>
            <a:ext cx="446908" cy="21623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anchor="ctr">
            <a:spAutoFit/>
          </a:bodyPr>
          <a:lstStyle/>
          <a:p>
            <a:pPr algn="ctr">
              <a:defRPr lang="ja-JP" altLang="en-US"/>
            </a:pPr>
            <a:r>
              <a:rPr lang="ja-JP" altLang="en-US" sz="800"/>
              <a:t>検　索</a:t>
            </a:r>
            <a:endParaRPr lang="ja-JP" altLang="en-US"/>
          </a:p>
        </p:txBody>
      </p:sp>
      <p:pic>
        <p:nvPicPr>
          <p:cNvPr id="1174" name="図 1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400000">
            <a:off x="3376520" y="4298943"/>
            <a:ext cx="255388" cy="255388"/>
          </a:xfrm>
          <a:prstGeom prst="rect">
            <a:avLst/>
          </a:prstGeom>
        </p:spPr>
      </p:pic>
      <p:grpSp>
        <p:nvGrpSpPr>
          <p:cNvPr id="1178" name="グループ 121"/>
          <p:cNvGrpSpPr/>
          <p:nvPr/>
        </p:nvGrpSpPr>
        <p:grpSpPr>
          <a:xfrm>
            <a:off x="211515" y="2483190"/>
            <a:ext cx="1334020" cy="215444"/>
            <a:chOff x="3308222" y="1887596"/>
            <a:chExt cx="1334020" cy="215444"/>
          </a:xfrm>
        </p:grpSpPr>
        <p:sp>
          <p:nvSpPr>
            <p:cNvPr id="1179" name="テキスト 117"/>
            <p:cNvSpPr txBox="1"/>
            <p:nvPr/>
          </p:nvSpPr>
          <p:spPr>
            <a:xfrm>
              <a:off x="3308222" y="1887596"/>
              <a:ext cx="133402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 lang="ja-JP" altLang="en-US"/>
              </a:pPr>
              <a:r>
                <a:rPr lang="ja-JP" altLang="en-US" sz="800" dirty="0">
                  <a:latin typeface="UD デジタル 教科書体 NK-R"/>
                  <a:ea typeface="UD デジタル 教科書体 NK-R"/>
                </a:rPr>
                <a:t>右</a:t>
              </a:r>
              <a:r>
                <a:rPr lang="ja-JP" altLang="en-US" sz="800" b="0" dirty="0">
                  <a:latin typeface="UD デジタル 教科書体 NK-R"/>
                  <a:ea typeface="UD デジタル 教科書体 NK-R"/>
                </a:rPr>
                <a:t>から選んで　　　　で囲もう</a:t>
              </a:r>
              <a:endParaRPr lang="ja-JP" altLang="en-US" dirty="0"/>
            </a:p>
          </p:txBody>
        </p:sp>
        <p:sp>
          <p:nvSpPr>
            <p:cNvPr id="1180" name="図形 119"/>
            <p:cNvSpPr/>
            <p:nvPr/>
          </p:nvSpPr>
          <p:spPr>
            <a:xfrm>
              <a:off x="4008686" y="1954437"/>
              <a:ext cx="144145" cy="71755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72000" anchor="ctr"/>
            <a:lstStyle/>
            <a:p>
              <a:pPr algn="ctr">
                <a:defRPr lang="ja-JP" altLang="en-US"/>
              </a:pPr>
              <a:endParaRPr lang="ja-JP" altLang="en-US" sz="700" spc="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endParaRPr>
            </a:p>
          </p:txBody>
        </p:sp>
        <p:sp>
          <p:nvSpPr>
            <p:cNvPr id="1181" name="図形 120"/>
            <p:cNvSpPr/>
            <p:nvPr/>
          </p:nvSpPr>
          <p:spPr>
            <a:xfrm>
              <a:off x="3330618" y="1932345"/>
              <a:ext cx="1259840" cy="107950"/>
            </a:xfrm>
            <a:prstGeom prst="bracketPair">
              <a:avLst/>
            </a:prstGeom>
            <a:ln w="6350" cap="flat" cmpd="sng" algn="ctr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endParaRPr lang="ja-JP" altLang="en-US"/>
            </a:p>
          </p:txBody>
        </p:sp>
      </p:grpSp>
      <p:grpSp>
        <p:nvGrpSpPr>
          <p:cNvPr id="1182" name="グループ 123"/>
          <p:cNvGrpSpPr/>
          <p:nvPr/>
        </p:nvGrpSpPr>
        <p:grpSpPr>
          <a:xfrm>
            <a:off x="3374441" y="1943488"/>
            <a:ext cx="1332234" cy="214551"/>
            <a:chOff x="3308222" y="1887596"/>
            <a:chExt cx="1332234" cy="214551"/>
          </a:xfrm>
        </p:grpSpPr>
        <p:sp>
          <p:nvSpPr>
            <p:cNvPr id="1183" name="テキスト 117"/>
            <p:cNvSpPr txBox="1"/>
            <p:nvPr/>
          </p:nvSpPr>
          <p:spPr>
            <a:xfrm>
              <a:off x="3308222" y="1887596"/>
              <a:ext cx="1332234" cy="21455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 lang="ja-JP" altLang="en-US"/>
              </a:pPr>
              <a:r>
                <a:rPr lang="ja-JP" altLang="en-US" sz="800" b="0">
                  <a:latin typeface="UD デジタル 教科書体 NK-R"/>
                  <a:ea typeface="UD デジタル 教科書体 NK-R"/>
                </a:rPr>
                <a:t>下から選んで　　　　で囲もう</a:t>
              </a:r>
              <a:endParaRPr lang="ja-JP" altLang="en-US"/>
            </a:p>
          </p:txBody>
        </p:sp>
        <p:sp>
          <p:nvSpPr>
            <p:cNvPr id="1184" name="図形 119"/>
            <p:cNvSpPr/>
            <p:nvPr/>
          </p:nvSpPr>
          <p:spPr>
            <a:xfrm>
              <a:off x="4008686" y="1954437"/>
              <a:ext cx="144145" cy="71755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72000" anchor="ctr"/>
            <a:lstStyle/>
            <a:p>
              <a:pPr algn="ctr">
                <a:defRPr lang="ja-JP" altLang="en-US"/>
              </a:pPr>
              <a:endParaRPr lang="ja-JP" altLang="en-US" sz="700" spc="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endParaRPr>
            </a:p>
          </p:txBody>
        </p:sp>
        <p:sp>
          <p:nvSpPr>
            <p:cNvPr id="1185" name="図形 120"/>
            <p:cNvSpPr/>
            <p:nvPr/>
          </p:nvSpPr>
          <p:spPr>
            <a:xfrm>
              <a:off x="3330618" y="1932345"/>
              <a:ext cx="1259840" cy="107950"/>
            </a:xfrm>
            <a:prstGeom prst="bracketPair">
              <a:avLst/>
            </a:prstGeom>
            <a:ln w="6350" cap="flat" cmpd="sng" algn="ctr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 lang="ja-JP" altLang="en-US"/>
              </a:pPr>
              <a:endParaRPr lang="ja-JP" altLang="en-US"/>
            </a:p>
          </p:txBody>
        </p:sp>
      </p:grpSp>
      <p:sp>
        <p:nvSpPr>
          <p:cNvPr id="1186" name="正方形/長方形 251"/>
          <p:cNvSpPr/>
          <p:nvPr/>
        </p:nvSpPr>
        <p:spPr>
          <a:xfrm>
            <a:off x="26115" y="1198388"/>
            <a:ext cx="3006913" cy="285164"/>
          </a:xfrm>
          <a:prstGeom prst="rect">
            <a:avLst/>
          </a:prstGeom>
          <a:solidFill>
            <a:srgbClr val="5074B4"/>
          </a:solidFill>
          <a:ln w="19050">
            <a:solidFill>
              <a:srgbClr val="4668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河川氾濫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による危険</a:t>
            </a:r>
            <a:endParaRPr kumimoji="1" lang="ja-JP" altLang="en-US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87" name="正方形/長方形 253"/>
          <p:cNvSpPr/>
          <p:nvPr/>
        </p:nvSpPr>
        <p:spPr>
          <a:xfrm>
            <a:off x="3031736" y="1197000"/>
            <a:ext cx="1879520" cy="287848"/>
          </a:xfrm>
          <a:prstGeom prst="rect">
            <a:avLst/>
          </a:prstGeom>
          <a:solidFill>
            <a:srgbClr val="5074B4"/>
          </a:solidFill>
          <a:ln w="19050">
            <a:solidFill>
              <a:srgbClr val="4668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土砂災害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による危険</a:t>
            </a:r>
            <a:endParaRPr kumimoji="1" lang="ja-JP" altLang="en-US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188" name="Picture 257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907" y="1230690"/>
            <a:ext cx="215900" cy="2159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189" name="Picture 327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5078" y="1239912"/>
            <a:ext cx="211063" cy="21106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90" name="テキスト 155"/>
          <p:cNvSpPr txBox="1"/>
          <p:nvPr/>
        </p:nvSpPr>
        <p:spPr>
          <a:xfrm>
            <a:off x="14492" y="2814596"/>
            <a:ext cx="1135064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□　</a:t>
            </a:r>
            <a:r>
              <a:rPr kumimoji="0" lang="ja-JP" altLang="en-US" sz="1200" u="sng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危険なし</a:t>
            </a:r>
            <a:r>
              <a:rPr kumimoji="0" lang="ja-JP" altLang="en-US" sz="1200" u="none" kern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　　</a:t>
            </a:r>
            <a:endParaRPr lang="ja-JP" altLang="en-US"/>
          </a:p>
        </p:txBody>
      </p:sp>
      <p:grpSp>
        <p:nvGrpSpPr>
          <p:cNvPr id="1191" name="グループ 156"/>
          <p:cNvGrpSpPr/>
          <p:nvPr/>
        </p:nvGrpSpPr>
        <p:grpSpPr>
          <a:xfrm>
            <a:off x="2494179" y="2073580"/>
            <a:ext cx="463162" cy="1009396"/>
            <a:chOff x="2361000" y="2233869"/>
            <a:chExt cx="463162" cy="1009396"/>
          </a:xfrm>
        </p:grpSpPr>
        <p:sp>
          <p:nvSpPr>
            <p:cNvPr id="1192" name="正方形/長方形 120"/>
            <p:cNvSpPr/>
            <p:nvPr/>
          </p:nvSpPr>
          <p:spPr>
            <a:xfrm>
              <a:off x="2370076" y="3175768"/>
              <a:ext cx="252113" cy="67159"/>
            </a:xfrm>
            <a:prstGeom prst="rect">
              <a:avLst/>
            </a:prstGeom>
            <a:solidFill>
              <a:srgbClr val="FDF3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25" tIns="34212" rIns="68425" bIns="34212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3" name="正方形/長方形 121"/>
            <p:cNvSpPr/>
            <p:nvPr/>
          </p:nvSpPr>
          <p:spPr>
            <a:xfrm>
              <a:off x="2369483" y="3105297"/>
              <a:ext cx="256423" cy="74290"/>
            </a:xfrm>
            <a:prstGeom prst="rect">
              <a:avLst/>
            </a:prstGeom>
            <a:solidFill>
              <a:srgbClr val="FCE1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25" tIns="34212" rIns="68425" bIns="34212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4" name="正方形/長方形 122"/>
            <p:cNvSpPr/>
            <p:nvPr/>
          </p:nvSpPr>
          <p:spPr>
            <a:xfrm>
              <a:off x="2371224" y="2834859"/>
              <a:ext cx="254714" cy="272669"/>
            </a:xfrm>
            <a:prstGeom prst="rect">
              <a:avLst/>
            </a:prstGeom>
            <a:solidFill>
              <a:srgbClr val="FEE0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25" tIns="34212" rIns="68425" bIns="34212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5" name="正方形/長方形 123"/>
            <p:cNvSpPr/>
            <p:nvPr/>
          </p:nvSpPr>
          <p:spPr>
            <a:xfrm>
              <a:off x="2370532" y="2560913"/>
              <a:ext cx="254698" cy="276132"/>
            </a:xfrm>
            <a:prstGeom prst="rect">
              <a:avLst/>
            </a:prstGeom>
            <a:solidFill>
              <a:srgbClr val="F8CA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25" tIns="34212" rIns="68425" bIns="34212" rtlCol="0" anchor="ctr"/>
            <a:lstStyle/>
            <a:p>
              <a:pPr algn="ctr"/>
              <a:endParaRPr kumimoji="1" lang="ja-JP" altLang="en-US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196" name="正方形/長方形 124"/>
            <p:cNvSpPr/>
            <p:nvPr/>
          </p:nvSpPr>
          <p:spPr>
            <a:xfrm>
              <a:off x="2370037" y="2258477"/>
              <a:ext cx="452886" cy="304257"/>
            </a:xfrm>
            <a:prstGeom prst="rect">
              <a:avLst/>
            </a:prstGeom>
            <a:solidFill>
              <a:srgbClr val="F5A9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25" tIns="34212" rIns="68425" bIns="34212" rtlCol="0" anchor="ctr"/>
            <a:lstStyle/>
            <a:p>
              <a:pPr algn="ctr"/>
              <a:endParaRPr kumimoji="1" lang="ja-JP" altLang="en-US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197" name="直線コネクタ 3"/>
            <p:cNvCxnSpPr/>
            <p:nvPr/>
          </p:nvCxnSpPr>
          <p:spPr>
            <a:xfrm flipV="1">
              <a:off x="2361000" y="3243263"/>
              <a:ext cx="463162" cy="2"/>
            </a:xfrm>
            <a:prstGeom prst="straightConnector1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98" name="正方形/長方形 5"/>
            <p:cNvSpPr/>
            <p:nvPr/>
          </p:nvSpPr>
          <p:spPr>
            <a:xfrm>
              <a:off x="2626184" y="3178470"/>
              <a:ext cx="197201" cy="6445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9" name="正方形/長方形 7"/>
            <p:cNvSpPr/>
            <p:nvPr/>
          </p:nvSpPr>
          <p:spPr>
            <a:xfrm>
              <a:off x="2626184" y="2851265"/>
              <a:ext cx="197043" cy="3294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0" name="正方形/長方形 8"/>
            <p:cNvSpPr/>
            <p:nvPr/>
          </p:nvSpPr>
          <p:spPr>
            <a:xfrm>
              <a:off x="2626211" y="2834506"/>
              <a:ext cx="196717" cy="3619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1" name="正方形/長方形 26"/>
            <p:cNvSpPr/>
            <p:nvPr/>
          </p:nvSpPr>
          <p:spPr>
            <a:xfrm>
              <a:off x="2624980" y="2561273"/>
              <a:ext cx="197039" cy="2776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2" name="直角三角形 11"/>
            <p:cNvSpPr/>
            <p:nvPr/>
          </p:nvSpPr>
          <p:spPr>
            <a:xfrm rot="16200000">
              <a:off x="2479168" y="2217563"/>
              <a:ext cx="301013" cy="386431"/>
            </a:xfrm>
            <a:prstGeom prst="rtTriangle">
              <a:avLst/>
            </a:prstGeom>
            <a:solidFill>
              <a:srgbClr val="C6591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3" name="正方形/長方形 25"/>
            <p:cNvSpPr/>
            <p:nvPr/>
          </p:nvSpPr>
          <p:spPr>
            <a:xfrm>
              <a:off x="2686257" y="2613430"/>
              <a:ext cx="106743" cy="123797"/>
            </a:xfrm>
            <a:prstGeom prst="rect">
              <a:avLst/>
            </a:prstGeom>
            <a:solidFill>
              <a:srgbClr val="EAF2F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4" name="正方形/長方形 30"/>
            <p:cNvSpPr/>
            <p:nvPr/>
          </p:nvSpPr>
          <p:spPr>
            <a:xfrm>
              <a:off x="2642029" y="2921417"/>
              <a:ext cx="88641" cy="25705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5" name="円/楕円 32"/>
            <p:cNvSpPr/>
            <p:nvPr/>
          </p:nvSpPr>
          <p:spPr>
            <a:xfrm>
              <a:off x="2706874" y="3055368"/>
              <a:ext cx="15517" cy="1432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06" name="直線コネクタ 42"/>
            <p:cNvCxnSpPr>
              <a:stCxn id="1203" idx="0"/>
              <a:endCxn id="1203" idx="2"/>
            </p:cNvCxnSpPr>
            <p:nvPr/>
          </p:nvCxnSpPr>
          <p:spPr>
            <a:xfrm>
              <a:off x="2739259" y="2614448"/>
              <a:ext cx="0" cy="121526"/>
            </a:xfrm>
            <a:prstGeom prst="straightConnector1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7" name="直線コネクタ 51"/>
            <p:cNvCxnSpPr>
              <a:stCxn id="1203" idx="1"/>
              <a:endCxn id="1203" idx="3"/>
            </p:cNvCxnSpPr>
            <p:nvPr/>
          </p:nvCxnSpPr>
          <p:spPr>
            <a:xfrm>
              <a:off x="2686707" y="2675211"/>
              <a:ext cx="105103" cy="0"/>
            </a:xfrm>
            <a:prstGeom prst="straightConnector1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8" name="直線コネクタ 65"/>
            <p:cNvCxnSpPr/>
            <p:nvPr/>
          </p:nvCxnSpPr>
          <p:spPr>
            <a:xfrm flipV="1">
              <a:off x="2370598" y="2233869"/>
              <a:ext cx="0" cy="10090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9" name="直線コネクタ 73"/>
            <p:cNvCxnSpPr/>
            <p:nvPr/>
          </p:nvCxnSpPr>
          <p:spPr>
            <a:xfrm flipH="1" flipV="1">
              <a:off x="2370209" y="2834859"/>
              <a:ext cx="250305" cy="0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0" name="直線コネクタ 83"/>
            <p:cNvCxnSpPr/>
            <p:nvPr/>
          </p:nvCxnSpPr>
          <p:spPr>
            <a:xfrm flipH="1" flipV="1">
              <a:off x="2370209" y="2559348"/>
              <a:ext cx="250305" cy="0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1" name="円/楕円 36"/>
            <p:cNvSpPr/>
            <p:nvPr/>
          </p:nvSpPr>
          <p:spPr>
            <a:xfrm>
              <a:off x="2525494" y="3004125"/>
              <a:ext cx="46551" cy="4297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2" name="正方形/長方形 52"/>
            <p:cNvSpPr/>
            <p:nvPr/>
          </p:nvSpPr>
          <p:spPr>
            <a:xfrm>
              <a:off x="2528850" y="3054006"/>
              <a:ext cx="39840" cy="8770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13" name="直線コネクタ 54"/>
            <p:cNvCxnSpPr/>
            <p:nvPr/>
          </p:nvCxnSpPr>
          <p:spPr>
            <a:xfrm flipH="1">
              <a:off x="2510800" y="3053282"/>
              <a:ext cx="19306" cy="10494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4" name="直線コネクタ 58"/>
            <p:cNvCxnSpPr/>
            <p:nvPr/>
          </p:nvCxnSpPr>
          <p:spPr>
            <a:xfrm>
              <a:off x="2567434" y="3053282"/>
              <a:ext cx="16588" cy="10423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5" name="直線コネクタ 61"/>
            <p:cNvCxnSpPr/>
            <p:nvPr/>
          </p:nvCxnSpPr>
          <p:spPr>
            <a:xfrm>
              <a:off x="2537288" y="3137984"/>
              <a:ext cx="519" cy="10494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6" name="直線コネクタ 63"/>
            <p:cNvCxnSpPr/>
            <p:nvPr/>
          </p:nvCxnSpPr>
          <p:spPr>
            <a:xfrm>
              <a:off x="2561551" y="3137984"/>
              <a:ext cx="519" cy="10494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7" name="直線コネクタ 69"/>
            <p:cNvCxnSpPr/>
            <p:nvPr/>
          </p:nvCxnSpPr>
          <p:spPr>
            <a:xfrm flipH="1" flipV="1">
              <a:off x="2369483" y="3179587"/>
              <a:ext cx="255495" cy="2883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8" name="直線コネクタ 71"/>
            <p:cNvCxnSpPr/>
            <p:nvPr/>
          </p:nvCxnSpPr>
          <p:spPr>
            <a:xfrm flipH="1">
              <a:off x="2370076" y="3106831"/>
              <a:ext cx="254902" cy="1327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9" name="図形 158"/>
          <p:cNvSpPr/>
          <p:nvPr/>
        </p:nvSpPr>
        <p:spPr>
          <a:xfrm>
            <a:off x="1613764" y="2098188"/>
            <a:ext cx="880415" cy="27991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５m～10m未満</a:t>
            </a:r>
            <a:endParaRPr lang="ja-JP" altLang="en-US" sz="7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20" name="図形 159"/>
          <p:cNvSpPr/>
          <p:nvPr/>
        </p:nvSpPr>
        <p:spPr>
          <a:xfrm>
            <a:off x="1613764" y="2381835"/>
            <a:ext cx="880415" cy="27918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３m～５m未満</a:t>
            </a:r>
            <a:endParaRPr lang="ja-JP" altLang="en-US" sz="5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21" name="図形 160"/>
          <p:cNvSpPr/>
          <p:nvPr/>
        </p:nvSpPr>
        <p:spPr>
          <a:xfrm>
            <a:off x="1613764" y="2661385"/>
            <a:ext cx="880415" cy="34112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０.５m～３m未満</a:t>
            </a:r>
            <a:endParaRPr lang="ja-JP" altLang="en-US" sz="5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22" name="図形 161"/>
          <p:cNvSpPr/>
          <p:nvPr/>
        </p:nvSpPr>
        <p:spPr>
          <a:xfrm>
            <a:off x="1622287" y="3011501"/>
            <a:ext cx="868001" cy="10795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０.５m未満</a:t>
            </a:r>
            <a:endParaRPr lang="ja-JP" altLang="en-US" sz="5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23" name="テキスト 166"/>
          <p:cNvSpPr txBox="1"/>
          <p:nvPr/>
        </p:nvSpPr>
        <p:spPr>
          <a:xfrm>
            <a:off x="3062267" y="2814596"/>
            <a:ext cx="981175" cy="276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200" dirty="0">
                <a:latin typeface="UD デジタル 教科書体 NK-R"/>
                <a:ea typeface="UD デジタル 教科書体 NK-R"/>
              </a:rPr>
              <a:t>□　</a:t>
            </a:r>
            <a:r>
              <a:rPr lang="ja-JP" altLang="en-US" sz="1200" u="sng" dirty="0">
                <a:latin typeface="UD デジタル 教科書体 NK-R"/>
                <a:ea typeface="UD デジタル 教科書体 NK-R"/>
              </a:rPr>
              <a:t>危険なし</a:t>
            </a:r>
            <a:endParaRPr lang="ja-JP" altLang="en-US"/>
          </a:p>
        </p:txBody>
      </p:sp>
      <p:sp>
        <p:nvSpPr>
          <p:cNvPr id="1224" name="テキスト 167"/>
          <p:cNvSpPr txBox="1"/>
          <p:nvPr/>
        </p:nvSpPr>
        <p:spPr>
          <a:xfrm>
            <a:off x="3036695" y="1489381"/>
            <a:ext cx="1175139" cy="2299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900" b="0" dirty="0">
                <a:latin typeface="UD デジタル 教科書体 NK-R"/>
                <a:ea typeface="UD デジタル 教科書体 NK-R"/>
              </a:rPr>
              <a:t>（いずれか１つに☑）</a:t>
            </a:r>
            <a:endParaRPr lang="ja-JP" altLang="en-US" sz="1200" b="0" dirty="0">
              <a:latin typeface="UD デジタル 教科書体 NK-R"/>
              <a:ea typeface="UD デジタル 教科書体 NK-R"/>
            </a:endParaRPr>
          </a:p>
        </p:txBody>
      </p:sp>
      <p:sp>
        <p:nvSpPr>
          <p:cNvPr id="1226" name="正方形/長方形 125"/>
          <p:cNvSpPr/>
          <p:nvPr/>
        </p:nvSpPr>
        <p:spPr>
          <a:xfrm>
            <a:off x="3750816" y="3438920"/>
            <a:ext cx="994513" cy="9907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</a:rPr>
              <a:t>二次元コード</a:t>
            </a:r>
          </a:p>
        </p:txBody>
      </p:sp>
      <p:sp>
        <p:nvSpPr>
          <p:cNvPr id="1227" name="正方形/長方形 127"/>
          <p:cNvSpPr/>
          <p:nvPr/>
        </p:nvSpPr>
        <p:spPr>
          <a:xfrm>
            <a:off x="1834299" y="1666354"/>
            <a:ext cx="543035" cy="33012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>
                <a:solidFill>
                  <a:schemeClr val="bg1">
                    <a:lumMod val="65000"/>
                  </a:schemeClr>
                </a:solidFill>
              </a:rPr>
              <a:t>ハザードマップの凡例記号</a:t>
            </a:r>
          </a:p>
        </p:txBody>
      </p:sp>
      <p:sp>
        <p:nvSpPr>
          <p:cNvPr id="1228" name="正方形/長方形 128"/>
          <p:cNvSpPr/>
          <p:nvPr/>
        </p:nvSpPr>
        <p:spPr>
          <a:xfrm>
            <a:off x="2409053" y="1671036"/>
            <a:ext cx="553228" cy="33012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>
                <a:solidFill>
                  <a:schemeClr val="bg1">
                    <a:lumMod val="65000"/>
                  </a:schemeClr>
                </a:solidFill>
              </a:rPr>
              <a:t>ハザードマップの凡例記号</a:t>
            </a:r>
          </a:p>
        </p:txBody>
      </p:sp>
      <p:sp>
        <p:nvSpPr>
          <p:cNvPr id="1229" name="正方形/長方形 129"/>
          <p:cNvSpPr/>
          <p:nvPr/>
        </p:nvSpPr>
        <p:spPr>
          <a:xfrm>
            <a:off x="4195176" y="45000"/>
            <a:ext cx="613824" cy="62931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>
                    <a:lumMod val="65000"/>
                  </a:schemeClr>
                </a:solidFill>
              </a:rPr>
              <a:t>ゆるキャラ</a:t>
            </a:r>
          </a:p>
        </p:txBody>
      </p:sp>
      <p:sp>
        <p:nvSpPr>
          <p:cNvPr id="1176" name="図形 100"/>
          <p:cNvSpPr/>
          <p:nvPr/>
        </p:nvSpPr>
        <p:spPr>
          <a:xfrm>
            <a:off x="2175046" y="144214"/>
            <a:ext cx="1811422" cy="430887"/>
          </a:xfrm>
          <a:prstGeom prst="wedgeRoundRectCallout">
            <a:avLst>
              <a:gd name="adj1" fmla="val 63007"/>
              <a:gd name="adj2" fmla="val -7298"/>
              <a:gd name="adj3" fmla="val 16667"/>
            </a:avLst>
          </a:prstGeom>
          <a:ln w="6350" cap="flat" cmpd="sng" algn="ctr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77" name="テキスト ボックス 101"/>
          <p:cNvSpPr txBox="1"/>
          <p:nvPr/>
        </p:nvSpPr>
        <p:spPr>
          <a:xfrm>
            <a:off x="2260534" y="152355"/>
            <a:ext cx="1789089" cy="41460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冷蔵庫や玄関など</a:t>
            </a:r>
            <a:endParaRPr kumimoji="1" lang="ja-JP" altLang="en-US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/>
            <a:r>
              <a: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目につく場所に貼っておこう！</a:t>
            </a:r>
          </a:p>
        </p:txBody>
      </p:sp>
      <p:sp>
        <p:nvSpPr>
          <p:cNvPr id="1235" name="正方形/長方形 128"/>
          <p:cNvSpPr/>
          <p:nvPr/>
        </p:nvSpPr>
        <p:spPr>
          <a:xfrm>
            <a:off x="4974950" y="6392814"/>
            <a:ext cx="4910455" cy="420186"/>
          </a:xfrm>
          <a:prstGeom prst="rect">
            <a:avLst/>
          </a:prstGeom>
          <a:noFill/>
          <a:ln w="57150">
            <a:solidFill>
              <a:schemeClr val="accent6">
                <a:lumMod val="20000"/>
                <a:lumOff val="80000"/>
              </a:schemeClr>
            </a:solidFill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1200" spc="0">
                <a:solidFill>
                  <a:srgbClr val="000000"/>
                </a:solidFill>
                <a:latin typeface="UD デジタル 教科書体 NK-B"/>
                <a:ea typeface="UD デジタル 教科書体 NK-B"/>
              </a:rPr>
              <a:t>大地震に備え、</a:t>
            </a:r>
            <a:r>
              <a:rPr lang="ja-JP" altLang="en-US" sz="1200" spc="0">
                <a:solidFill>
                  <a:srgbClr val="000000"/>
                </a:solidFill>
                <a:latin typeface="UD デジタル 教科書体 NK-B"/>
                <a:ea typeface="UD デジタル 教科書体 NK-B"/>
              </a:rPr>
              <a:t>１週間分の</a:t>
            </a:r>
            <a:r>
              <a:rPr lang="ja-JP" altLang="en-US" sz="1200" spc="0">
                <a:solidFill>
                  <a:srgbClr val="000000"/>
                </a:solidFill>
                <a:latin typeface="UD デジタル 教科書体 NK-B"/>
                <a:ea typeface="UD デジタル 教科書体 NK-B"/>
              </a:rPr>
              <a:t>水・食料・</a:t>
            </a:r>
            <a:r>
              <a:rPr lang="ja-JP" altLang="en-US" sz="1200" spc="0">
                <a:solidFill>
                  <a:srgbClr val="000000"/>
                </a:solidFill>
                <a:latin typeface="UD デジタル 教科書体 NK-B"/>
                <a:ea typeface="UD デジタル 教科書体 NK-B"/>
              </a:rPr>
              <a:t>生活必需品の</a:t>
            </a:r>
            <a:r>
              <a:rPr lang="ja-JP" altLang="en-US" sz="1200" spc="0">
                <a:solidFill>
                  <a:srgbClr val="000000"/>
                </a:solidFill>
                <a:latin typeface="UD デジタル 教科書体 NK-B"/>
                <a:ea typeface="UD デジタル 教科書体 NK-B"/>
              </a:rPr>
              <a:t>備蓄を</a:t>
            </a:r>
            <a:r>
              <a:rPr lang="ja-JP" altLang="en-US" sz="1200" spc="0">
                <a:solidFill>
                  <a:srgbClr val="000000"/>
                </a:solidFill>
                <a:latin typeface="UD デジタル 教科書体 NK-B"/>
                <a:ea typeface="UD デジタル 教科書体 NK-B"/>
              </a:rPr>
              <a:t>しましょう！</a:t>
            </a:r>
            <a:endParaRPr lang="ja-JP" altLang="en-US" sz="1200" spc="0">
              <a:solidFill>
                <a:srgbClr val="000000"/>
              </a:solidFill>
              <a:latin typeface="UD デジタル 教科書体 NK-B"/>
              <a:ea typeface="UD デジタル 教科書体 NK-B"/>
            </a:endParaRPr>
          </a:p>
        </p:txBody>
      </p:sp>
      <p:cxnSp>
        <p:nvCxnSpPr>
          <p:cNvPr id="1175" name="直線コネクタ 132"/>
          <p:cNvCxnSpPr/>
          <p:nvPr/>
        </p:nvCxnSpPr>
        <p:spPr>
          <a:xfrm flipV="1">
            <a:off x="4953000" y="6819"/>
            <a:ext cx="0" cy="6851181"/>
          </a:xfrm>
          <a:prstGeom prst="straightConnector1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577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1</Slides>
  <Notes>1</Note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2</cp:revision>
  <dcterms:created xsi:type="dcterms:W3CDTF">2022-02-21T08:59:10Z</dcterms:created>
  <dcterms:modified xsi:type="dcterms:W3CDTF">2022-02-22T06:22:10Z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