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2"/>
    <p:sldMasterId id="2147483696" r:id="rId3"/>
  </p:sldMasterIdLst>
  <p:notesMasterIdLst>
    <p:notesMasterId r:id="rId4"/>
  </p:notesMasterIdLst>
  <p:sldIdLst>
    <p:sldId id="265" r:id="rId5"/>
    <p:sldId id="257" r:id="rId6"/>
  </p:sldIdLst>
  <p:sldSz cx="12801600" cy="9601200" type="A3"/>
  <p:notesSz cx="9939338" cy="14368463"/>
  <p:defaultTextStyle>
    <a:defPPr>
      <a:defRPr lang="ja-JP"/>
    </a:defPPr>
    <a:lvl1pPr marL="0" algn="l" defTabSz="107520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37603" algn="l" defTabSz="107520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75206" algn="l" defTabSz="107520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612808" algn="l" defTabSz="107520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150411" algn="l" defTabSz="107520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88014" algn="l" defTabSz="107520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225615" algn="l" defTabSz="107520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763218" algn="l" defTabSz="107520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300822" algn="l" defTabSz="107520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堀江 萌里" initials="堀江" lastIdx="13" clrIdx="0"/>
  <p:cmAuthor id="2" name="今野 育実" initials="今野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3B77"/>
    <a:srgbClr val="344C78"/>
    <a:srgbClr val="FEF9B5"/>
    <a:srgbClr val="FBC59E"/>
    <a:srgbClr val="FB9764"/>
    <a:srgbClr val="FCC59F"/>
    <a:srgbClr val="FDE5BD"/>
    <a:srgbClr val="F5F5F5"/>
    <a:srgbClr val="F9E8A2"/>
    <a:srgbClr val="FAC8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06"/>
    <p:restoredTop sz="94660"/>
  </p:normalViewPr>
  <p:slideViewPr>
    <p:cSldViewPr snapToGrid="0">
      <p:cViewPr varScale="0">
        <p:scale>
          <a:sx n="70" d="100"/>
          <a:sy n="70" d="100"/>
        </p:scale>
        <p:origin x="-1176" y="1020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slideMaster" Target="slideMasters/slideMaster2.xml" /><Relationship Id="rId4" Type="http://schemas.openxmlformats.org/officeDocument/2006/relationships/notesMaster" Target="notesMasters/notesMaster1.xml" /><Relationship Id="rId5" Type="http://schemas.openxmlformats.org/officeDocument/2006/relationships/slide" Target="slides/slide1.xml" /><Relationship Id="rId6" Type="http://schemas.openxmlformats.org/officeDocument/2006/relationships/slide" Target="slides/slide2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ableStyles" Target="tableStyles.xml" /><Relationship Id="rId10" Type="http://schemas.openxmlformats.org/officeDocument/2006/relationships/commentAuthors" Target="commentAuthor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8" y="5"/>
            <a:ext cx="4307047" cy="718423"/>
          </a:xfrm>
          <a:prstGeom prst="rect">
            <a:avLst/>
          </a:prstGeom>
        </p:spPr>
        <p:txBody>
          <a:bodyPr vert="horz" lIns="138824" tIns="69411" rIns="138824" bIns="69411" rtlCol="0"/>
          <a:lstStyle>
            <a:lvl1pPr algn="l">
              <a:defRPr sz="1900"/>
            </a:lvl1pPr>
          </a:lstStyle>
          <a:p>
            <a:endParaRPr kumimoji="1" lang="ja-JP" altLang="en-US"/>
          </a:p>
        </p:txBody>
      </p:sp>
      <p:sp>
        <p:nvSpPr>
          <p:cNvPr id="1186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998" y="5"/>
            <a:ext cx="4307047" cy="718423"/>
          </a:xfrm>
          <a:prstGeom prst="rect">
            <a:avLst/>
          </a:prstGeom>
        </p:spPr>
        <p:txBody>
          <a:bodyPr vert="horz" lIns="138824" tIns="69411" rIns="138824" bIns="69411" rtlCol="0"/>
          <a:lstStyle>
            <a:lvl1pPr algn="r">
              <a:defRPr sz="1900"/>
            </a:lvl1pPr>
          </a:lstStyle>
          <a:p>
            <a:fld id="{46D06EA9-14B5-4F31-95CC-6AD91D20700D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187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076325"/>
            <a:ext cx="7189788" cy="5391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824" tIns="69411" rIns="138824" bIns="69411" rtlCol="0" anchor="ctr"/>
          <a:lstStyle/>
          <a:p>
            <a:endParaRPr lang="ja-JP" altLang="en-US"/>
          </a:p>
        </p:txBody>
      </p:sp>
      <p:sp>
        <p:nvSpPr>
          <p:cNvPr id="1188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934" y="6825024"/>
            <a:ext cx="7951470" cy="6465808"/>
          </a:xfrm>
          <a:prstGeom prst="rect">
            <a:avLst/>
          </a:prstGeom>
        </p:spPr>
        <p:txBody>
          <a:bodyPr vert="horz" lIns="138824" tIns="69411" rIns="138824" bIns="6941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89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8" y="13647553"/>
            <a:ext cx="4307047" cy="718423"/>
          </a:xfrm>
          <a:prstGeom prst="rect">
            <a:avLst/>
          </a:prstGeom>
        </p:spPr>
        <p:txBody>
          <a:bodyPr vert="horz" lIns="138824" tIns="69411" rIns="138824" bIns="69411" rtlCol="0" anchor="b"/>
          <a:lstStyle>
            <a:lvl1pPr algn="l">
              <a:defRPr sz="1900"/>
            </a:lvl1pPr>
          </a:lstStyle>
          <a:p>
            <a:endParaRPr kumimoji="1" lang="ja-JP" altLang="en-US"/>
          </a:p>
        </p:txBody>
      </p:sp>
      <p:sp>
        <p:nvSpPr>
          <p:cNvPr id="1190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998" y="13647553"/>
            <a:ext cx="4307047" cy="718423"/>
          </a:xfrm>
          <a:prstGeom prst="rect">
            <a:avLst/>
          </a:prstGeom>
        </p:spPr>
        <p:txBody>
          <a:bodyPr vert="horz" lIns="138824" tIns="69411" rIns="138824" bIns="69411" rtlCol="0" anchor="b"/>
          <a:lstStyle>
            <a:lvl1pPr algn="r">
              <a:defRPr sz="19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324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<?xml version="1.0" encoding="UTF-8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<?xml version="1.0" encoding="UTF-8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<?xml version="1.0" encoding="UTF-8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<?xml version="1.0" encoding="UTF-8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<?xml version="1.0" encoding="UTF-8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<?xml version="1.0" encoding="UTF-8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<?xml version="1.0" encoding="UTF-8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<?xml version="1.0" encoding="UTF-8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<?xml version="1.0" encoding="UTF-8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<?xml version="1.0" encoding="UTF-8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1600200" y="1571625"/>
            <a:ext cx="9601200" cy="334168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600200" y="5043488"/>
            <a:ext cx="9601200" cy="23177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45" indent="0" algn="ctr">
              <a:buNone/>
              <a:defRPr sz="2000"/>
            </a:lvl2pPr>
            <a:lvl3pPr marL="914290" indent="0" algn="ctr">
              <a:buNone/>
              <a:defRPr sz="1800"/>
            </a:lvl3pPr>
            <a:lvl4pPr marL="1371436" indent="0" algn="ctr">
              <a:buNone/>
              <a:defRPr sz="1500"/>
            </a:lvl4pPr>
            <a:lvl5pPr marL="1828581" indent="0" algn="ctr">
              <a:buNone/>
              <a:defRPr sz="1500"/>
            </a:lvl5pPr>
            <a:lvl6pPr marL="2285725" indent="0" algn="ctr">
              <a:buNone/>
              <a:defRPr sz="1500"/>
            </a:lvl6pPr>
            <a:lvl7pPr marL="2742870" indent="0" algn="ctr">
              <a:buNone/>
              <a:defRPr sz="1500"/>
            </a:lvl7pPr>
            <a:lvl8pPr marL="3200016" indent="0" algn="ctr">
              <a:buNone/>
              <a:defRPr sz="1500"/>
            </a:lvl8pPr>
            <a:lvl9pPr marL="3657161" indent="0" algn="ctr">
              <a:buNone/>
              <a:defRPr sz="15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4081-E074-4DC0-86AD-B7B073EBC1D5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03D3-900D-40FB-B6DA-8FED87D61A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967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4081-E074-4DC0-86AD-B7B073EBC1D5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03D3-900D-40FB-B6DA-8FED87D61A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87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161465" y="511175"/>
            <a:ext cx="2760661" cy="81359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79475" y="511175"/>
            <a:ext cx="8129589" cy="81359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4081-E074-4DC0-86AD-B7B073EBC1D5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03D3-900D-40FB-B6DA-8FED87D61A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0291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タイトル 1"/>
          <p:cNvSpPr>
            <a:spLocks noGrp="1"/>
          </p:cNvSpPr>
          <p:nvPr>
            <p:ph type="ctrTitle"/>
          </p:nvPr>
        </p:nvSpPr>
        <p:spPr>
          <a:xfrm>
            <a:off x="1600200" y="1571625"/>
            <a:ext cx="9601200" cy="334168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17" name="サブタイトル 2"/>
          <p:cNvSpPr>
            <a:spLocks noGrp="1"/>
          </p:cNvSpPr>
          <p:nvPr>
            <p:ph type="subTitle" idx="1"/>
          </p:nvPr>
        </p:nvSpPr>
        <p:spPr>
          <a:xfrm>
            <a:off x="1600200" y="5043488"/>
            <a:ext cx="9601200" cy="23177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45" indent="0" algn="ctr">
              <a:buNone/>
              <a:defRPr sz="2000"/>
            </a:lvl2pPr>
            <a:lvl3pPr marL="914290" indent="0" algn="ctr">
              <a:buNone/>
              <a:defRPr sz="1800"/>
            </a:lvl3pPr>
            <a:lvl4pPr marL="1371436" indent="0" algn="ctr">
              <a:buNone/>
              <a:defRPr sz="1500"/>
            </a:lvl4pPr>
            <a:lvl5pPr marL="1828581" indent="0" algn="ctr">
              <a:buNone/>
              <a:defRPr sz="1500"/>
            </a:lvl5pPr>
            <a:lvl6pPr marL="2285725" indent="0" algn="ctr">
              <a:buNone/>
              <a:defRPr sz="1500"/>
            </a:lvl6pPr>
            <a:lvl7pPr marL="2742870" indent="0" algn="ctr">
              <a:buNone/>
              <a:defRPr sz="1500"/>
            </a:lvl7pPr>
            <a:lvl8pPr marL="3200016" indent="0" algn="ctr">
              <a:buNone/>
              <a:defRPr sz="1500"/>
            </a:lvl8pPr>
            <a:lvl9pPr marL="3657161" indent="0" algn="ctr">
              <a:buNone/>
              <a:defRPr sz="15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1118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55269-A15E-4191-8149-08AEBABB687D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119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20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F41B2-7106-42FA-BC41-0EA2AC81A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7989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2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2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55269-A15E-4191-8149-08AEBABB687D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12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2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F41B2-7106-42FA-BC41-0EA2AC81A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8775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" name="タイトル 1"/>
          <p:cNvSpPr>
            <a:spLocks noGrp="1"/>
          </p:cNvSpPr>
          <p:nvPr>
            <p:ph type="title"/>
          </p:nvPr>
        </p:nvSpPr>
        <p:spPr>
          <a:xfrm>
            <a:off x="873127" y="2393949"/>
            <a:ext cx="11041064" cy="39941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29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73127" y="6424613"/>
            <a:ext cx="11041064" cy="2100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29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3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2858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857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428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2000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6571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13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55269-A15E-4191-8149-08AEBABB687D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13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3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F41B2-7106-42FA-BC41-0EA2AC81A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18200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35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79478" y="2555875"/>
            <a:ext cx="5445125" cy="60912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36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77003" y="2555875"/>
            <a:ext cx="5445125" cy="60912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3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55269-A15E-4191-8149-08AEBABB687D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13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3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F41B2-7106-42FA-BC41-0EA2AC81A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5504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タイトル 1"/>
          <p:cNvSpPr>
            <a:spLocks noGrp="1"/>
          </p:cNvSpPr>
          <p:nvPr>
            <p:ph type="title"/>
          </p:nvPr>
        </p:nvSpPr>
        <p:spPr>
          <a:xfrm>
            <a:off x="881065" y="511176"/>
            <a:ext cx="11042650" cy="185578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42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1065" y="2354264"/>
            <a:ext cx="5416550" cy="1152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6" indent="0">
              <a:buNone/>
              <a:defRPr sz="1500" b="1"/>
            </a:lvl4pPr>
            <a:lvl5pPr marL="1828581" indent="0">
              <a:buNone/>
              <a:defRPr sz="1500" b="1"/>
            </a:lvl5pPr>
            <a:lvl6pPr marL="2285725" indent="0">
              <a:buNone/>
              <a:defRPr sz="1500" b="1"/>
            </a:lvl6pPr>
            <a:lvl7pPr marL="2742870" indent="0">
              <a:buNone/>
              <a:defRPr sz="1500" b="1"/>
            </a:lvl7pPr>
            <a:lvl8pPr marL="3200016" indent="0">
              <a:buNone/>
              <a:defRPr sz="1500" b="1"/>
            </a:lvl8pPr>
            <a:lvl9pPr marL="3657161" indent="0">
              <a:buNone/>
              <a:defRPr sz="15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143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81065" y="3506790"/>
            <a:ext cx="5416550" cy="515937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44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480177" y="2354264"/>
            <a:ext cx="5443537" cy="1152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6" indent="0">
              <a:buNone/>
              <a:defRPr sz="1500" b="1"/>
            </a:lvl4pPr>
            <a:lvl5pPr marL="1828581" indent="0">
              <a:buNone/>
              <a:defRPr sz="1500" b="1"/>
            </a:lvl5pPr>
            <a:lvl6pPr marL="2285725" indent="0">
              <a:buNone/>
              <a:defRPr sz="1500" b="1"/>
            </a:lvl6pPr>
            <a:lvl7pPr marL="2742870" indent="0">
              <a:buNone/>
              <a:defRPr sz="1500" b="1"/>
            </a:lvl7pPr>
            <a:lvl8pPr marL="3200016" indent="0">
              <a:buNone/>
              <a:defRPr sz="1500" b="1"/>
            </a:lvl8pPr>
            <a:lvl9pPr marL="3657161" indent="0">
              <a:buNone/>
              <a:defRPr sz="15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145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480177" y="3506790"/>
            <a:ext cx="5443537" cy="515937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46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55269-A15E-4191-8149-08AEBABB687D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147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48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F41B2-7106-42FA-BC41-0EA2AC81A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94712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51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55269-A15E-4191-8149-08AEBABB687D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152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53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F41B2-7106-42FA-BC41-0EA2AC81A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40838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5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55269-A15E-4191-8149-08AEBABB687D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156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57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F41B2-7106-42FA-BC41-0EA2AC81A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62727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9" name="タイトル 1"/>
          <p:cNvSpPr>
            <a:spLocks noGrp="1"/>
          </p:cNvSpPr>
          <p:nvPr>
            <p:ph type="title"/>
          </p:nvPr>
        </p:nvSpPr>
        <p:spPr>
          <a:xfrm>
            <a:off x="881065" y="639764"/>
            <a:ext cx="4129087" cy="223996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60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41952" y="1382716"/>
            <a:ext cx="6481763" cy="68230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61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065" y="2879727"/>
            <a:ext cx="4129087" cy="5337175"/>
          </a:xfrm>
        </p:spPr>
        <p:txBody>
          <a:bodyPr/>
          <a:lstStyle>
            <a:lvl1pPr marL="0" indent="0">
              <a:buNone/>
              <a:defRPr sz="1500"/>
            </a:lvl1pPr>
            <a:lvl2pPr marL="457145" indent="0">
              <a:buNone/>
              <a:defRPr sz="1400"/>
            </a:lvl2pPr>
            <a:lvl3pPr marL="914290" indent="0">
              <a:buNone/>
              <a:defRPr sz="1300"/>
            </a:lvl3pPr>
            <a:lvl4pPr marL="1371436" indent="0">
              <a:buNone/>
              <a:defRPr sz="1000"/>
            </a:lvl4pPr>
            <a:lvl5pPr marL="1828581" indent="0">
              <a:buNone/>
              <a:defRPr sz="1000"/>
            </a:lvl5pPr>
            <a:lvl6pPr marL="2285725" indent="0">
              <a:buNone/>
              <a:defRPr sz="1000"/>
            </a:lvl6pPr>
            <a:lvl7pPr marL="2742870" indent="0">
              <a:buNone/>
              <a:defRPr sz="1000"/>
            </a:lvl7pPr>
            <a:lvl8pPr marL="3200016" indent="0">
              <a:buNone/>
              <a:defRPr sz="1000"/>
            </a:lvl8pPr>
            <a:lvl9pPr marL="3657161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16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55269-A15E-4191-8149-08AEBABB687D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16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6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F41B2-7106-42FA-BC41-0EA2AC81A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1754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4081-E074-4DC0-86AD-B7B073EBC1D5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03D3-900D-40FB-B6DA-8FED87D61A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83769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タイトル 1"/>
          <p:cNvSpPr>
            <a:spLocks noGrp="1"/>
          </p:cNvSpPr>
          <p:nvPr>
            <p:ph type="title"/>
          </p:nvPr>
        </p:nvSpPr>
        <p:spPr>
          <a:xfrm>
            <a:off x="881065" y="639764"/>
            <a:ext cx="4129087" cy="223996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67" name="図プレースホルダー 2"/>
          <p:cNvSpPr>
            <a:spLocks noGrp="1"/>
          </p:cNvSpPr>
          <p:nvPr>
            <p:ph type="pic" idx="1"/>
          </p:nvPr>
        </p:nvSpPr>
        <p:spPr>
          <a:xfrm>
            <a:off x="5441952" y="1382716"/>
            <a:ext cx="6481763" cy="6823075"/>
          </a:xfrm>
        </p:spPr>
        <p:txBody>
          <a:bodyPr/>
          <a:lstStyle>
            <a:lvl1pPr marL="0" indent="0">
              <a:buNone/>
              <a:defRPr sz="3200"/>
            </a:lvl1pPr>
            <a:lvl2pPr marL="457145" indent="0">
              <a:buNone/>
              <a:defRPr sz="2800"/>
            </a:lvl2pPr>
            <a:lvl3pPr marL="914290" indent="0">
              <a:buNone/>
              <a:defRPr sz="2400"/>
            </a:lvl3pPr>
            <a:lvl4pPr marL="1371436" indent="0">
              <a:buNone/>
              <a:defRPr sz="2000"/>
            </a:lvl4pPr>
            <a:lvl5pPr marL="1828581" indent="0">
              <a:buNone/>
              <a:defRPr sz="2000"/>
            </a:lvl5pPr>
            <a:lvl6pPr marL="2285725" indent="0">
              <a:buNone/>
              <a:defRPr sz="2000"/>
            </a:lvl6pPr>
            <a:lvl7pPr marL="2742870" indent="0">
              <a:buNone/>
              <a:defRPr sz="2000"/>
            </a:lvl7pPr>
            <a:lvl8pPr marL="3200016" indent="0">
              <a:buNone/>
              <a:defRPr sz="2000"/>
            </a:lvl8pPr>
            <a:lvl9pPr marL="3657161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1168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065" y="2879727"/>
            <a:ext cx="4129087" cy="5337175"/>
          </a:xfrm>
        </p:spPr>
        <p:txBody>
          <a:bodyPr/>
          <a:lstStyle>
            <a:lvl1pPr marL="0" indent="0">
              <a:buNone/>
              <a:defRPr sz="1500"/>
            </a:lvl1pPr>
            <a:lvl2pPr marL="457145" indent="0">
              <a:buNone/>
              <a:defRPr sz="1400"/>
            </a:lvl2pPr>
            <a:lvl3pPr marL="914290" indent="0">
              <a:buNone/>
              <a:defRPr sz="1300"/>
            </a:lvl3pPr>
            <a:lvl4pPr marL="1371436" indent="0">
              <a:buNone/>
              <a:defRPr sz="1000"/>
            </a:lvl4pPr>
            <a:lvl5pPr marL="1828581" indent="0">
              <a:buNone/>
              <a:defRPr sz="1000"/>
            </a:lvl5pPr>
            <a:lvl6pPr marL="2285725" indent="0">
              <a:buNone/>
              <a:defRPr sz="1000"/>
            </a:lvl6pPr>
            <a:lvl7pPr marL="2742870" indent="0">
              <a:buNone/>
              <a:defRPr sz="1000"/>
            </a:lvl7pPr>
            <a:lvl8pPr marL="3200016" indent="0">
              <a:buNone/>
              <a:defRPr sz="1000"/>
            </a:lvl8pPr>
            <a:lvl9pPr marL="3657161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169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55269-A15E-4191-8149-08AEBABB687D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170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71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F41B2-7106-42FA-BC41-0EA2AC81A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0261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74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7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55269-A15E-4191-8149-08AEBABB687D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17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7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F41B2-7106-42FA-BC41-0EA2AC81A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06445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161465" y="511175"/>
            <a:ext cx="2760661" cy="81359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80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79475" y="511175"/>
            <a:ext cx="8129589" cy="81359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81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55269-A15E-4191-8149-08AEBABB687D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182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83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F41B2-7106-42FA-BC41-0EA2AC81A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805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873127" y="2393949"/>
            <a:ext cx="11041064" cy="39941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73127" y="6424613"/>
            <a:ext cx="11041064" cy="2100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29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3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2858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857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428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2000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6571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4081-E074-4DC0-86AD-B7B073EBC1D5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03D3-900D-40FB-B6DA-8FED87D61A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87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79478" y="2555875"/>
            <a:ext cx="5445125" cy="60912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77003" y="2555875"/>
            <a:ext cx="5445125" cy="60912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4081-E074-4DC0-86AD-B7B073EBC1D5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03D3-900D-40FB-B6DA-8FED87D61A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6451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>
          <a:xfrm>
            <a:off x="881065" y="511176"/>
            <a:ext cx="11042650" cy="185578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1065" y="2354264"/>
            <a:ext cx="5416550" cy="1152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6" indent="0">
              <a:buNone/>
              <a:defRPr sz="1500" b="1"/>
            </a:lvl4pPr>
            <a:lvl5pPr marL="1828581" indent="0">
              <a:buNone/>
              <a:defRPr sz="1500" b="1"/>
            </a:lvl5pPr>
            <a:lvl6pPr marL="2285725" indent="0">
              <a:buNone/>
              <a:defRPr sz="1500" b="1"/>
            </a:lvl6pPr>
            <a:lvl7pPr marL="2742870" indent="0">
              <a:buNone/>
              <a:defRPr sz="1500" b="1"/>
            </a:lvl7pPr>
            <a:lvl8pPr marL="3200016" indent="0">
              <a:buNone/>
              <a:defRPr sz="1500" b="1"/>
            </a:lvl8pPr>
            <a:lvl9pPr marL="3657161" indent="0">
              <a:buNone/>
              <a:defRPr sz="15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81065" y="3506790"/>
            <a:ext cx="5416550" cy="515937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480177" y="2354264"/>
            <a:ext cx="5443537" cy="1152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6" indent="0">
              <a:buNone/>
              <a:defRPr sz="1500" b="1"/>
            </a:lvl4pPr>
            <a:lvl5pPr marL="1828581" indent="0">
              <a:buNone/>
              <a:defRPr sz="1500" b="1"/>
            </a:lvl5pPr>
            <a:lvl6pPr marL="2285725" indent="0">
              <a:buNone/>
              <a:defRPr sz="1500" b="1"/>
            </a:lvl6pPr>
            <a:lvl7pPr marL="2742870" indent="0">
              <a:buNone/>
              <a:defRPr sz="1500" b="1"/>
            </a:lvl7pPr>
            <a:lvl8pPr marL="3200016" indent="0">
              <a:buNone/>
              <a:defRPr sz="1500" b="1"/>
            </a:lvl8pPr>
            <a:lvl9pPr marL="3657161" indent="0">
              <a:buNone/>
              <a:defRPr sz="15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480177" y="3506790"/>
            <a:ext cx="5443537" cy="515937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4081-E074-4DC0-86AD-B7B073EBC1D5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03D3-900D-40FB-B6DA-8FED87D61A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398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4081-E074-4DC0-86AD-B7B073EBC1D5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03D3-900D-40FB-B6DA-8FED87D61A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2756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4081-E074-4DC0-86AD-B7B073EBC1D5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03D3-900D-40FB-B6DA-8FED87D61A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0854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881065" y="639764"/>
            <a:ext cx="4129087" cy="223996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41952" y="1382716"/>
            <a:ext cx="6481763" cy="68230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065" y="2879727"/>
            <a:ext cx="4129087" cy="5337175"/>
          </a:xfrm>
        </p:spPr>
        <p:txBody>
          <a:bodyPr/>
          <a:lstStyle>
            <a:lvl1pPr marL="0" indent="0">
              <a:buNone/>
              <a:defRPr sz="1500"/>
            </a:lvl1pPr>
            <a:lvl2pPr marL="457145" indent="0">
              <a:buNone/>
              <a:defRPr sz="1400"/>
            </a:lvl2pPr>
            <a:lvl3pPr marL="914290" indent="0">
              <a:buNone/>
              <a:defRPr sz="1300"/>
            </a:lvl3pPr>
            <a:lvl4pPr marL="1371436" indent="0">
              <a:buNone/>
              <a:defRPr sz="1000"/>
            </a:lvl4pPr>
            <a:lvl5pPr marL="1828581" indent="0">
              <a:buNone/>
              <a:defRPr sz="1000"/>
            </a:lvl5pPr>
            <a:lvl6pPr marL="2285725" indent="0">
              <a:buNone/>
              <a:defRPr sz="1000"/>
            </a:lvl6pPr>
            <a:lvl7pPr marL="2742870" indent="0">
              <a:buNone/>
              <a:defRPr sz="1000"/>
            </a:lvl7pPr>
            <a:lvl8pPr marL="3200016" indent="0">
              <a:buNone/>
              <a:defRPr sz="1000"/>
            </a:lvl8pPr>
            <a:lvl9pPr marL="3657161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4081-E074-4DC0-86AD-B7B073EBC1D5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03D3-900D-40FB-B6DA-8FED87D61A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8533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881065" y="639764"/>
            <a:ext cx="4129087" cy="223996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5441952" y="1382716"/>
            <a:ext cx="6481763" cy="6823075"/>
          </a:xfrm>
        </p:spPr>
        <p:txBody>
          <a:bodyPr/>
          <a:lstStyle>
            <a:lvl1pPr marL="0" indent="0">
              <a:buNone/>
              <a:defRPr sz="3200"/>
            </a:lvl1pPr>
            <a:lvl2pPr marL="457145" indent="0">
              <a:buNone/>
              <a:defRPr sz="2800"/>
            </a:lvl2pPr>
            <a:lvl3pPr marL="914290" indent="0">
              <a:buNone/>
              <a:defRPr sz="2400"/>
            </a:lvl3pPr>
            <a:lvl4pPr marL="1371436" indent="0">
              <a:buNone/>
              <a:defRPr sz="2000"/>
            </a:lvl4pPr>
            <a:lvl5pPr marL="1828581" indent="0">
              <a:buNone/>
              <a:defRPr sz="2000"/>
            </a:lvl5pPr>
            <a:lvl6pPr marL="2285725" indent="0">
              <a:buNone/>
              <a:defRPr sz="2000"/>
            </a:lvl6pPr>
            <a:lvl7pPr marL="2742870" indent="0">
              <a:buNone/>
              <a:defRPr sz="2000"/>
            </a:lvl7pPr>
            <a:lvl8pPr marL="3200016" indent="0">
              <a:buNone/>
              <a:defRPr sz="2000"/>
            </a:lvl8pPr>
            <a:lvl9pPr marL="3657161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065" y="2879727"/>
            <a:ext cx="4129087" cy="5337175"/>
          </a:xfrm>
        </p:spPr>
        <p:txBody>
          <a:bodyPr/>
          <a:lstStyle>
            <a:lvl1pPr marL="0" indent="0">
              <a:buNone/>
              <a:defRPr sz="1500"/>
            </a:lvl1pPr>
            <a:lvl2pPr marL="457145" indent="0">
              <a:buNone/>
              <a:defRPr sz="1400"/>
            </a:lvl2pPr>
            <a:lvl3pPr marL="914290" indent="0">
              <a:buNone/>
              <a:defRPr sz="1300"/>
            </a:lvl3pPr>
            <a:lvl4pPr marL="1371436" indent="0">
              <a:buNone/>
              <a:defRPr sz="1000"/>
            </a:lvl4pPr>
            <a:lvl5pPr marL="1828581" indent="0">
              <a:buNone/>
              <a:defRPr sz="1000"/>
            </a:lvl5pPr>
            <a:lvl6pPr marL="2285725" indent="0">
              <a:buNone/>
              <a:defRPr sz="1000"/>
            </a:lvl6pPr>
            <a:lvl7pPr marL="2742870" indent="0">
              <a:buNone/>
              <a:defRPr sz="1000"/>
            </a:lvl7pPr>
            <a:lvl8pPr marL="3200016" indent="0">
              <a:buNone/>
              <a:defRPr sz="1000"/>
            </a:lvl8pPr>
            <a:lvl9pPr marL="3657161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4081-E074-4DC0-86AD-B7B073EBC1D5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03D3-900D-40FB-B6DA-8FED87D61A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907350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_rels/slideMaster2.xml.rels><?xml version="1.0" encoding="UTF-8"?><Relationships xmlns="http://schemas.openxmlformats.org/package/2006/relationships"><Relationship Id="rId1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14.xml" /><Relationship Id="rId4" Type="http://schemas.openxmlformats.org/officeDocument/2006/relationships/slideLayout" Target="../slideLayouts/slideLayout15.xml" /><Relationship Id="rId5" Type="http://schemas.openxmlformats.org/officeDocument/2006/relationships/slideLayout" Target="../slideLayouts/slideLayout16.xml" /><Relationship Id="rId6" Type="http://schemas.openxmlformats.org/officeDocument/2006/relationships/slideLayout" Target="../slideLayouts/slideLayout17.xml" /><Relationship Id="rId7" Type="http://schemas.openxmlformats.org/officeDocument/2006/relationships/slideLayout" Target="../slideLayouts/slideLayout18.xml" /><Relationship Id="rId8" Type="http://schemas.openxmlformats.org/officeDocument/2006/relationships/slideLayout" Target="../slideLayouts/slideLayout19.xml" /><Relationship Id="rId9" Type="http://schemas.openxmlformats.org/officeDocument/2006/relationships/slideLayout" Target="../slideLayouts/slideLayout20.xml" /><Relationship Id="rId10" Type="http://schemas.openxmlformats.org/officeDocument/2006/relationships/slideLayout" Target="../slideLayouts/slideLayout21.xml" /><Relationship Id="rId11" Type="http://schemas.openxmlformats.org/officeDocument/2006/relationships/slideLayout" Target="../slideLayouts/slideLayout22.xml" /><Relationship Id="rId12" Type="http://schemas.openxmlformats.org/officeDocument/2006/relationships/theme" Target="../theme/theme2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79476" y="511176"/>
            <a:ext cx="11042650" cy="1855788"/>
          </a:xfrm>
          <a:prstGeom prst="rect">
            <a:avLst/>
          </a:prstGeom>
        </p:spPr>
        <p:txBody>
          <a:bodyPr vert="horz" lIns="91428" tIns="45714" rIns="91428" bIns="45714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2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79476" y="2555875"/>
            <a:ext cx="11042650" cy="6091238"/>
          </a:xfrm>
          <a:prstGeom prst="rect">
            <a:avLst/>
          </a:prstGeom>
        </p:spPr>
        <p:txBody>
          <a:bodyPr vert="horz" lIns="91428" tIns="45714" rIns="91428" bIns="45714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2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79477" y="8899528"/>
            <a:ext cx="2881313" cy="511175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44081-E074-4DC0-86AD-B7B073EBC1D5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028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240213" y="8899528"/>
            <a:ext cx="4321176" cy="511175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040814" y="8899528"/>
            <a:ext cx="2881312" cy="511175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403D3-900D-40FB-B6DA-8FED87D61A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2717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290" rtl="0" eaLnBrk="1" latinLnBrk="0" hangingPunct="1">
        <a:lnSpc>
          <a:spcPct val="90000"/>
        </a:lnSpc>
        <a:spcBef>
          <a:spcPct val="0"/>
        </a:spcBef>
        <a:buNone/>
        <a:defRPr kumimoji="1" sz="4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2" indent="-228572" algn="l" defTabSz="91429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17" indent="-228572" algn="l" defTabSz="9142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3" indent="-228572" algn="l" defTabSz="9142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8" indent="-228572" algn="l" defTabSz="9142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53" indent="-228572" algn="l" defTabSz="9142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8" indent="-228572" algn="l" defTabSz="9142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44" indent="-228572" algn="l" defTabSz="9142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89" indent="-228572" algn="l" defTabSz="9142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34" indent="-228572" algn="l" defTabSz="9142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6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5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0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79476" y="511176"/>
            <a:ext cx="11042650" cy="1855788"/>
          </a:xfrm>
          <a:prstGeom prst="rect">
            <a:avLst/>
          </a:prstGeom>
        </p:spPr>
        <p:txBody>
          <a:bodyPr vert="horz" lIns="91428" tIns="45714" rIns="91428" bIns="45714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01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79476" y="2555875"/>
            <a:ext cx="11042650" cy="6091238"/>
          </a:xfrm>
          <a:prstGeom prst="rect">
            <a:avLst/>
          </a:prstGeom>
        </p:spPr>
        <p:txBody>
          <a:bodyPr vert="horz" lIns="91428" tIns="45714" rIns="91428" bIns="45714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2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79477" y="8899528"/>
            <a:ext cx="2881313" cy="511175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55269-A15E-4191-8149-08AEBABB687D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103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240213" y="8899528"/>
            <a:ext cx="4321176" cy="511175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10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040814" y="8899528"/>
            <a:ext cx="2881312" cy="511175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F41B2-7106-42FA-BC41-0EA2AC81A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1105" name="グループ化 6"/>
          <p:cNvGrpSpPr/>
          <p:nvPr userDrawn="1"/>
        </p:nvGrpSpPr>
        <p:grpSpPr>
          <a:xfrm>
            <a:off x="6400800" y="1"/>
            <a:ext cx="6400801" cy="2124692"/>
            <a:chOff x="0" y="-1"/>
            <a:chExt cx="6858000" cy="2224585"/>
          </a:xfrm>
        </p:grpSpPr>
        <p:sp>
          <p:nvSpPr>
            <p:cNvPr id="1106" name="正方形/長方形 7"/>
            <p:cNvSpPr/>
            <p:nvPr userDrawn="1"/>
          </p:nvSpPr>
          <p:spPr>
            <a:xfrm>
              <a:off x="0" y="-1"/>
              <a:ext cx="6858000" cy="2224585"/>
            </a:xfrm>
            <a:prstGeom prst="rect">
              <a:avLst/>
            </a:prstGeom>
            <a:solidFill>
              <a:srgbClr val="CFF9FD">
                <a:alpha val="3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100"/>
            </a:p>
          </p:txBody>
        </p:sp>
        <p:sp>
          <p:nvSpPr>
            <p:cNvPr id="1107" name="正方形/長方形 8"/>
            <p:cNvSpPr/>
            <p:nvPr userDrawn="1"/>
          </p:nvSpPr>
          <p:spPr>
            <a:xfrm>
              <a:off x="0" y="0"/>
              <a:ext cx="6858000" cy="1665027"/>
            </a:xfrm>
            <a:prstGeom prst="rect">
              <a:avLst/>
            </a:prstGeom>
            <a:solidFill>
              <a:srgbClr val="CFF9FD">
                <a:alpha val="3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100"/>
            </a:p>
          </p:txBody>
        </p:sp>
        <p:sp>
          <p:nvSpPr>
            <p:cNvPr id="1108" name="正方形/長方形 9"/>
            <p:cNvSpPr/>
            <p:nvPr userDrawn="1"/>
          </p:nvSpPr>
          <p:spPr>
            <a:xfrm>
              <a:off x="0" y="6822"/>
              <a:ext cx="6858000" cy="1180533"/>
            </a:xfrm>
            <a:prstGeom prst="rect">
              <a:avLst/>
            </a:prstGeom>
            <a:solidFill>
              <a:srgbClr val="CFF9FD">
                <a:alpha val="3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100"/>
            </a:p>
          </p:txBody>
        </p:sp>
        <p:sp>
          <p:nvSpPr>
            <p:cNvPr id="1109" name="正方形/長方形 10"/>
            <p:cNvSpPr/>
            <p:nvPr userDrawn="1"/>
          </p:nvSpPr>
          <p:spPr>
            <a:xfrm>
              <a:off x="0" y="-1"/>
              <a:ext cx="6858000" cy="696038"/>
            </a:xfrm>
            <a:prstGeom prst="rect">
              <a:avLst/>
            </a:prstGeom>
            <a:solidFill>
              <a:srgbClr val="CFF9FD">
                <a:alpha val="3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100"/>
            </a:p>
          </p:txBody>
        </p:sp>
      </p:grpSp>
      <p:grpSp>
        <p:nvGrpSpPr>
          <p:cNvPr id="1110" name="グループ化 11"/>
          <p:cNvGrpSpPr/>
          <p:nvPr userDrawn="1"/>
        </p:nvGrpSpPr>
        <p:grpSpPr>
          <a:xfrm rot="10800000">
            <a:off x="6400799" y="7608243"/>
            <a:ext cx="6400800" cy="1977345"/>
            <a:chOff x="0" y="-1"/>
            <a:chExt cx="6858000" cy="2224585"/>
          </a:xfrm>
        </p:grpSpPr>
        <p:sp>
          <p:nvSpPr>
            <p:cNvPr id="1111" name="正方形/長方形 12"/>
            <p:cNvSpPr/>
            <p:nvPr userDrawn="1"/>
          </p:nvSpPr>
          <p:spPr>
            <a:xfrm>
              <a:off x="0" y="-1"/>
              <a:ext cx="6858000" cy="2224585"/>
            </a:xfrm>
            <a:prstGeom prst="rect">
              <a:avLst/>
            </a:prstGeom>
            <a:solidFill>
              <a:srgbClr val="CFF9FD">
                <a:alpha val="3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100"/>
            </a:p>
          </p:txBody>
        </p:sp>
        <p:sp>
          <p:nvSpPr>
            <p:cNvPr id="1112" name="正方形/長方形 13"/>
            <p:cNvSpPr/>
            <p:nvPr userDrawn="1"/>
          </p:nvSpPr>
          <p:spPr>
            <a:xfrm>
              <a:off x="0" y="0"/>
              <a:ext cx="6858000" cy="1665027"/>
            </a:xfrm>
            <a:prstGeom prst="rect">
              <a:avLst/>
            </a:prstGeom>
            <a:solidFill>
              <a:srgbClr val="CFF9FD">
                <a:alpha val="3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100"/>
            </a:p>
          </p:txBody>
        </p:sp>
        <p:sp>
          <p:nvSpPr>
            <p:cNvPr id="1113" name="正方形/長方形 14"/>
            <p:cNvSpPr/>
            <p:nvPr userDrawn="1"/>
          </p:nvSpPr>
          <p:spPr>
            <a:xfrm>
              <a:off x="0" y="6822"/>
              <a:ext cx="6858000" cy="1180533"/>
            </a:xfrm>
            <a:prstGeom prst="rect">
              <a:avLst/>
            </a:prstGeom>
            <a:solidFill>
              <a:srgbClr val="CFF9FD">
                <a:alpha val="3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100"/>
            </a:p>
          </p:txBody>
        </p:sp>
        <p:sp>
          <p:nvSpPr>
            <p:cNvPr id="1114" name="正方形/長方形 15"/>
            <p:cNvSpPr/>
            <p:nvPr userDrawn="1"/>
          </p:nvSpPr>
          <p:spPr>
            <a:xfrm>
              <a:off x="0" y="-1"/>
              <a:ext cx="6858000" cy="696038"/>
            </a:xfrm>
            <a:prstGeom prst="rect">
              <a:avLst/>
            </a:prstGeom>
            <a:solidFill>
              <a:srgbClr val="CFF9FD">
                <a:alpha val="3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100"/>
            </a:p>
          </p:txBody>
        </p:sp>
      </p:grpSp>
    </p:spTree>
    <p:extLst>
      <p:ext uri="{BB962C8B-B14F-4D97-AF65-F5344CB8AC3E}">
        <p14:creationId xmlns:p14="http://schemas.microsoft.com/office/powerpoint/2010/main" val="2434168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290" rtl="0" eaLnBrk="1" latinLnBrk="0" hangingPunct="1">
        <a:lnSpc>
          <a:spcPct val="90000"/>
        </a:lnSpc>
        <a:spcBef>
          <a:spcPct val="0"/>
        </a:spcBef>
        <a:buNone/>
        <a:defRPr kumimoji="1" sz="4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2" indent="-228572" algn="l" defTabSz="91429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17" indent="-228572" algn="l" defTabSz="9142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3" indent="-228572" algn="l" defTabSz="9142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8" indent="-228572" algn="l" defTabSz="9142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53" indent="-228572" algn="l" defTabSz="9142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8" indent="-228572" algn="l" defTabSz="9142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44" indent="-228572" algn="l" defTabSz="9142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89" indent="-228572" algn="l" defTabSz="9142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34" indent="-228572" algn="l" defTabSz="9142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6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5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0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24" userDrawn="1">
          <p15:clr>
            <a:srgbClr val="F26B43"/>
          </p15:clr>
        </p15:guide>
        <p15:guide id="2" pos="4032" userDrawn="1">
          <p15:clr>
            <a:srgbClr val="F26B43"/>
          </p15:clr>
        </p15:guide>
      </p15:sldGuideLst>
    </p:ext>
  </p:extLst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png" /><Relationship Id="rId3" Type="http://schemas.openxmlformats.org/officeDocument/2006/relationships/image" Target="../media/image3.jpeg" /><Relationship Id="rId4" Type="http://schemas.openxmlformats.org/officeDocument/2006/relationships/image" Target="../media/image4.jpeg" /><Relationship Id="rId5" Type="http://schemas.openxmlformats.org/officeDocument/2006/relationships/image" Target="../media/image5.png" /><Relationship Id="rId6" Type="http://schemas.openxmlformats.org/officeDocument/2006/relationships/image" Target="../media/image6.png" /><Relationship Id="rId7" Type="http://schemas.openxmlformats.org/officeDocument/2006/relationships/slideLayout" Target="../slideLayouts/slideLayout7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png" /><Relationship Id="rId3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2" name="正方形/長方形 63"/>
          <p:cNvSpPr/>
          <p:nvPr/>
        </p:nvSpPr>
        <p:spPr>
          <a:xfrm>
            <a:off x="-18092" y="-8467"/>
            <a:ext cx="6427991" cy="655453"/>
          </a:xfrm>
          <a:prstGeom prst="rect">
            <a:avLst/>
          </a:prstGeom>
          <a:solidFill>
            <a:srgbClr val="F775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3" name="タイトル 1"/>
          <p:cNvSpPr txBox="1"/>
          <p:nvPr/>
        </p:nvSpPr>
        <p:spPr>
          <a:xfrm>
            <a:off x="6392334" y="-8467"/>
            <a:ext cx="6400799" cy="100462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70000" lnSpcReduction="20000"/>
          </a:bodyPr>
          <a:lstStyle>
            <a:lvl1pPr algn="l" defTabSz="91429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ja-JP" altLang="en-US" sz="4000" b="1" dirty="0">
                <a:ln w="1016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○○</a:t>
            </a:r>
            <a:r>
              <a:rPr lang="ja-JP" altLang="en-US" sz="4000" b="1" dirty="0">
                <a:ln w="1016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市　○○地区</a:t>
            </a:r>
            <a:endParaRPr lang="ja-JP" altLang="en-US" sz="3300" b="1" dirty="0">
              <a:ln w="10160">
                <a:solidFill>
                  <a:schemeClr val="bg1">
                    <a:lumMod val="50000"/>
                  </a:scheme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>
              <a:lnSpc>
                <a:spcPct val="120000"/>
              </a:lnSpc>
            </a:pPr>
            <a:r>
              <a:rPr lang="ja-JP" altLang="en-US" sz="3600" b="1" dirty="0">
                <a:ln w="1016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わたし</a:t>
            </a:r>
            <a:r>
              <a:rPr lang="ja-JP" altLang="en-US" sz="3200" b="1" dirty="0">
                <a:ln w="1016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</a:t>
            </a:r>
            <a:r>
              <a:rPr lang="ja-JP" altLang="en-US" sz="3600" b="1" dirty="0">
                <a:ln w="1016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避難計画</a:t>
            </a:r>
            <a:r>
              <a:rPr lang="ja-JP" altLang="en-US" sz="4400" b="1" dirty="0">
                <a:ln w="1016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作成ガイド</a:t>
            </a:r>
            <a:endParaRPr lang="en-US" altLang="ja-JP" sz="4400" b="1" dirty="0">
              <a:ln w="10160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94" name="ホームベース 31"/>
          <p:cNvSpPr/>
          <p:nvPr/>
        </p:nvSpPr>
        <p:spPr>
          <a:xfrm>
            <a:off x="11607" y="776444"/>
            <a:ext cx="5001338" cy="359811"/>
          </a:xfrm>
          <a:prstGeom prst="homePlate">
            <a:avLst/>
          </a:prstGeom>
          <a:solidFill>
            <a:srgbClr val="FDD9BB"/>
          </a:solidFill>
          <a:ln>
            <a:solidFill>
              <a:srgbClr val="F775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r>
              <a:rPr lang="ja-JP" altLang="en-US" sz="1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地震➊　大地震発生時の行動を確認し、安否確認方法を記入</a:t>
            </a:r>
          </a:p>
        </p:txBody>
      </p:sp>
      <p:sp>
        <p:nvSpPr>
          <p:cNvPr id="1195" name="テキスト ボックス 69"/>
          <p:cNvSpPr txBox="1"/>
          <p:nvPr/>
        </p:nvSpPr>
        <p:spPr>
          <a:xfrm>
            <a:off x="0" y="9325106"/>
            <a:ext cx="399262" cy="276094"/>
          </a:xfrm>
          <a:prstGeom prst="rect">
            <a:avLst/>
          </a:prstGeom>
          <a:noFill/>
        </p:spPr>
        <p:txBody>
          <a:bodyPr wrap="none" lIns="91428" tIns="45714" rIns="91428" bIns="45714" rtlCol="0">
            <a:spAutoFit/>
          </a:bodyPr>
          <a:lstStyle/>
          <a:p>
            <a:pPr algn="r"/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P４</a:t>
            </a:r>
          </a:p>
        </p:txBody>
      </p:sp>
      <p:sp>
        <p:nvSpPr>
          <p:cNvPr id="1196" name="テキスト ボックス 128"/>
          <p:cNvSpPr txBox="1"/>
          <p:nvPr/>
        </p:nvSpPr>
        <p:spPr>
          <a:xfrm>
            <a:off x="777218" y="80174"/>
            <a:ext cx="3778472" cy="523208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r>
              <a:rPr lang="ja-JP" altLang="en-US" sz="28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地震</a:t>
            </a:r>
          </a:p>
        </p:txBody>
      </p:sp>
      <p:sp>
        <p:nvSpPr>
          <p:cNvPr id="1197" name="テキスト ボックス 32"/>
          <p:cNvSpPr txBox="1"/>
          <p:nvPr/>
        </p:nvSpPr>
        <p:spPr>
          <a:xfrm>
            <a:off x="165515" y="1164700"/>
            <a:ext cx="5440651" cy="306872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r>
              <a:rPr lang="ja-JP" altLang="en-US" sz="1400" dirty="0">
                <a:solidFill>
                  <a:srgbClr val="EE6316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〇　</a:t>
            </a:r>
            <a:r>
              <a:rPr lang="ja-JP" altLang="en-US" sz="1400" dirty="0">
                <a:solidFill>
                  <a:schemeClr val="bg1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○○地区</a:t>
            </a:r>
            <a:r>
              <a:rPr lang="ja-JP" altLang="en-US" sz="1400" dirty="0">
                <a:solidFill>
                  <a:srgbClr val="EE6316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の地震による危険</a:t>
            </a:r>
            <a:endParaRPr lang="en-US" altLang="ja-JP" sz="1400" dirty="0">
              <a:solidFill>
                <a:srgbClr val="EE6316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98" name="テキスト ボックス 5"/>
          <p:cNvSpPr txBox="1"/>
          <p:nvPr/>
        </p:nvSpPr>
        <p:spPr>
          <a:xfrm>
            <a:off x="364521" y="1442016"/>
            <a:ext cx="5791852" cy="306872"/>
          </a:xfrm>
          <a:prstGeom prst="rect">
            <a:avLst/>
          </a:prstGeom>
          <a:noFill/>
          <a:ln>
            <a:noFill/>
          </a:ln>
        </p:spPr>
        <p:txBody>
          <a:bodyPr wrap="square" lIns="91428" tIns="45714" rIns="91428" bIns="45714" rtlCol="0">
            <a:spAutoFit/>
          </a:bodyPr>
          <a:lstStyle/>
          <a:p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400" dirty="0">
                <a:solidFill>
                  <a:schemeClr val="bg1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震度○○から震度○○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の揺れと、液状化の</a:t>
            </a:r>
            <a:r>
              <a:rPr lang="ja-JP" altLang="en-US" sz="1400" dirty="0">
                <a:solidFill>
                  <a:schemeClr val="bg1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可能性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が想定されています。</a:t>
            </a:r>
            <a:endParaRPr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99" name="角丸四角形 91"/>
          <p:cNvSpPr/>
          <p:nvPr/>
        </p:nvSpPr>
        <p:spPr>
          <a:xfrm>
            <a:off x="6729315" y="2657408"/>
            <a:ext cx="5960196" cy="553517"/>
          </a:xfrm>
          <a:prstGeom prst="roundRect">
            <a:avLst>
              <a:gd name="adj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0" name="角丸四角形 3"/>
          <p:cNvSpPr/>
          <p:nvPr/>
        </p:nvSpPr>
        <p:spPr>
          <a:xfrm>
            <a:off x="6729315" y="1835606"/>
            <a:ext cx="5958223" cy="821802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1" name="テキスト ボックス 5"/>
          <p:cNvSpPr txBox="1"/>
          <p:nvPr/>
        </p:nvSpPr>
        <p:spPr>
          <a:xfrm>
            <a:off x="6722070" y="1834531"/>
            <a:ext cx="685143" cy="82026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vert="eaVert" wrap="square" lIns="36000" tIns="45714" rIns="0" bIns="45714" rtlCol="0">
            <a:noAutofit/>
          </a:bodyPr>
          <a:lstStyle/>
          <a:p>
            <a:pPr algn="ctr"/>
            <a:r>
              <a:rPr lang="ja-JP" altLang="en-US" sz="11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   </a:t>
            </a:r>
            <a:endParaRPr lang="en-US" altLang="ja-JP" sz="1200" dirty="0">
              <a:solidFill>
                <a:schemeClr val="bg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202" name="正方形/長方形 8"/>
          <p:cNvSpPr/>
          <p:nvPr/>
        </p:nvSpPr>
        <p:spPr>
          <a:xfrm>
            <a:off x="3640910" y="4271649"/>
            <a:ext cx="841043" cy="13729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1200" b="1" dirty="0">
                <a:solidFill>
                  <a:srgbClr val="EE6316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各地区の</a:t>
            </a:r>
            <a:endParaRPr kumimoji="1" lang="en-US" altLang="ja-JP" sz="1100" b="1" dirty="0">
              <a:solidFill>
                <a:srgbClr val="EE6316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1200" b="1" dirty="0">
                <a:solidFill>
                  <a:srgbClr val="EE6316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安否確認</a:t>
            </a:r>
          </a:p>
          <a:p>
            <a:pPr algn="ctr">
              <a:lnSpc>
                <a:spcPct val="150000"/>
              </a:lnSpc>
            </a:pPr>
            <a:r>
              <a:rPr kumimoji="1" lang="ja-JP" altLang="en-US" sz="1200" b="1" dirty="0">
                <a:solidFill>
                  <a:srgbClr val="EE6316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方法に従う</a:t>
            </a:r>
          </a:p>
        </p:txBody>
      </p:sp>
      <p:sp>
        <p:nvSpPr>
          <p:cNvPr id="1203" name="二等辺三角形 110"/>
          <p:cNvSpPr/>
          <p:nvPr/>
        </p:nvSpPr>
        <p:spPr>
          <a:xfrm rot="5400000">
            <a:off x="1540055" y="4518962"/>
            <a:ext cx="719959" cy="201475"/>
          </a:xfrm>
          <a:prstGeom prst="triangle">
            <a:avLst/>
          </a:prstGeom>
          <a:solidFill>
            <a:srgbClr val="F775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4" name="二等辺三角形 111"/>
          <p:cNvSpPr/>
          <p:nvPr/>
        </p:nvSpPr>
        <p:spPr>
          <a:xfrm rot="5400000">
            <a:off x="3203322" y="4514276"/>
            <a:ext cx="719959" cy="190659"/>
          </a:xfrm>
          <a:prstGeom prst="triangle">
            <a:avLst/>
          </a:prstGeom>
          <a:solidFill>
            <a:srgbClr val="F775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5" name="二等辺三角形 111"/>
          <p:cNvSpPr/>
          <p:nvPr/>
        </p:nvSpPr>
        <p:spPr>
          <a:xfrm rot="5400000">
            <a:off x="4308438" y="4554728"/>
            <a:ext cx="473211" cy="147445"/>
          </a:xfrm>
          <a:prstGeom prst="triangle">
            <a:avLst/>
          </a:prstGeom>
          <a:solidFill>
            <a:srgbClr val="F775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6" name="二等辺三角形 111"/>
          <p:cNvSpPr/>
          <p:nvPr/>
        </p:nvSpPr>
        <p:spPr>
          <a:xfrm rot="5400000">
            <a:off x="4333211" y="5227911"/>
            <a:ext cx="473211" cy="185550"/>
          </a:xfrm>
          <a:prstGeom prst="triangle">
            <a:avLst/>
          </a:prstGeom>
          <a:solidFill>
            <a:srgbClr val="F775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7" name="正方形/長方形 256"/>
          <p:cNvSpPr/>
          <p:nvPr/>
        </p:nvSpPr>
        <p:spPr>
          <a:xfrm>
            <a:off x="-22628" y="6741393"/>
            <a:ext cx="6406678" cy="31146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8" name="テキスト ボックス 257"/>
          <p:cNvSpPr txBox="1"/>
          <p:nvPr/>
        </p:nvSpPr>
        <p:spPr>
          <a:xfrm>
            <a:off x="24526" y="6718473"/>
            <a:ext cx="4852517" cy="337649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r>
              <a:rPr lang="ja-JP" altLang="en-US" sz="1600" dirty="0">
                <a:solidFill>
                  <a:schemeClr val="bg1"/>
                </a:solidFill>
                <a:latin typeface="HGP創英角ｺﾞｼｯｸUB"/>
                <a:ea typeface="HGP創英角ｺﾞｼｯｸUB"/>
              </a:rPr>
              <a:t>情報収集手段に関する紹介</a:t>
            </a:r>
            <a:endParaRPr lang="ja-JP" altLang="en-US" sz="2000" dirty="0">
              <a:solidFill>
                <a:schemeClr val="bg1"/>
              </a:solidFill>
              <a:latin typeface="HGP創英角ｺﾞｼｯｸUB"/>
              <a:ea typeface="HGP創英角ｺﾞｼｯｸUB"/>
            </a:endParaRPr>
          </a:p>
        </p:txBody>
      </p:sp>
      <p:sp>
        <p:nvSpPr>
          <p:cNvPr id="1209" name="テキスト ボックス 247"/>
          <p:cNvSpPr txBox="1"/>
          <p:nvPr/>
        </p:nvSpPr>
        <p:spPr>
          <a:xfrm>
            <a:off x="165514" y="1778071"/>
            <a:ext cx="1189542" cy="306872"/>
          </a:xfrm>
          <a:prstGeom prst="rect">
            <a:avLst/>
          </a:prstGeom>
          <a:noFill/>
        </p:spPr>
        <p:txBody>
          <a:bodyPr wrap="none" lIns="91428" tIns="45714" rIns="91428" bIns="45714" rtlCol="0">
            <a:spAutoFit/>
          </a:bodyPr>
          <a:lstStyle/>
          <a:p>
            <a:r>
              <a:rPr lang="ja-JP" altLang="en-US" sz="1400" dirty="0">
                <a:solidFill>
                  <a:srgbClr val="EE6316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〇震度と体感</a:t>
            </a:r>
            <a:endParaRPr lang="en-US" altLang="ja-JP" sz="1400" dirty="0">
              <a:solidFill>
                <a:srgbClr val="EE6316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210" name="テキスト ボックス 263"/>
          <p:cNvSpPr txBox="1"/>
          <p:nvPr/>
        </p:nvSpPr>
        <p:spPr>
          <a:xfrm>
            <a:off x="155188" y="3109873"/>
            <a:ext cx="5440651" cy="306872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r>
              <a:rPr lang="ja-JP" altLang="en-US" sz="1400" dirty="0">
                <a:solidFill>
                  <a:srgbClr val="EE6316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〇液状化が発生した場合</a:t>
            </a:r>
            <a:endParaRPr lang="en-US" altLang="ja-JP" sz="1400" dirty="0">
              <a:solidFill>
                <a:srgbClr val="EE6316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211" name="テキスト ボックス 264"/>
          <p:cNvSpPr txBox="1"/>
          <p:nvPr/>
        </p:nvSpPr>
        <p:spPr>
          <a:xfrm>
            <a:off x="387492" y="3374187"/>
            <a:ext cx="5791852" cy="522315"/>
          </a:xfrm>
          <a:prstGeom prst="rect">
            <a:avLst/>
          </a:prstGeom>
          <a:noFill/>
          <a:ln>
            <a:noFill/>
          </a:ln>
        </p:spPr>
        <p:txBody>
          <a:bodyPr wrap="square" lIns="91428" tIns="45714" rIns="91428" bIns="45714" rtlCol="0">
            <a:spAutoFit/>
          </a:bodyPr>
          <a:lstStyle/>
          <a:p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マンホールなどの埋設物が浮き上がったり、道路に段差が発生したりする</a:t>
            </a:r>
            <a:endParaRPr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可能性があります。避難する際には足下に注意しましょう。</a:t>
            </a:r>
          </a:p>
        </p:txBody>
      </p:sp>
      <p:pic>
        <p:nvPicPr>
          <p:cNvPr id="1212" name="Picture 267"/>
          <p:cNvPicPr>
            <a:picLocks noChangeAspect="1" noChangeArrowheads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224241" y="1856417"/>
            <a:ext cx="156222" cy="156222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213" name="Picture 268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1222" y="1852830"/>
            <a:ext cx="156913" cy="156913"/>
          </a:xfrm>
          <a:prstGeom prst="rect">
            <a:avLst/>
          </a:prstGeom>
          <a:noFill/>
          <a:ln>
            <a:noFill/>
          </a:ln>
          <a:effectLst/>
        </p:spPr>
      </p:pic>
      <p:cxnSp>
        <p:nvCxnSpPr>
          <p:cNvPr id="1214" name="直線コネクタ 315"/>
          <p:cNvCxnSpPr/>
          <p:nvPr/>
        </p:nvCxnSpPr>
        <p:spPr>
          <a:xfrm>
            <a:off x="6392334" y="-8467"/>
            <a:ext cx="0" cy="9575673"/>
          </a:xfrm>
          <a:prstGeom prst="straightConnector1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15" name="Picture 4" descr="http://www.signs-nsa.jp/img/top/jisin%20jpg.jpg"/>
          <p:cNvPicPr>
            <a:picLocks noChangeAspect="1" noChangeArrowheads="1"/>
          </p:cNvPicPr>
          <p:nvPr/>
        </p:nvPicPr>
        <p:blipFill>
          <a:blip r:embed="rId3"/>
          <a:srcRect l="14461" t="14099" r="14394" b="14957"/>
          <a:stretch>
            <a:fillRect/>
          </a:stretch>
        </p:blipFill>
        <p:spPr>
          <a:xfrm>
            <a:off x="248787" y="25242"/>
            <a:ext cx="573253" cy="571119"/>
          </a:xfrm>
          <a:prstGeom prst="rect">
            <a:avLst/>
          </a:prstGeom>
          <a:noFill/>
        </p:spPr>
      </p:pic>
      <p:sp>
        <p:nvSpPr>
          <p:cNvPr id="1216" name="テキスト ボックス 5"/>
          <p:cNvSpPr txBox="1"/>
          <p:nvPr/>
        </p:nvSpPr>
        <p:spPr>
          <a:xfrm>
            <a:off x="7375968" y="2766714"/>
            <a:ext cx="4968277" cy="306872"/>
          </a:xfrm>
          <a:prstGeom prst="rect">
            <a:avLst/>
          </a:prstGeom>
          <a:noFill/>
          <a:ln>
            <a:noFill/>
          </a:ln>
        </p:spPr>
        <p:txBody>
          <a:bodyPr wrap="square" lIns="91428" tIns="45714" rIns="91428" bIns="45714" rtlCol="0">
            <a:spAutoFit/>
          </a:bodyPr>
          <a:lstStyle/>
          <a:p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地震➊　大地震発生時の行動を確認し、安否確認方法を記入</a:t>
            </a:r>
            <a:endParaRPr lang="en-US" altLang="ja-JP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217" name="テキスト ボックス 5"/>
          <p:cNvSpPr txBox="1"/>
          <p:nvPr/>
        </p:nvSpPr>
        <p:spPr>
          <a:xfrm>
            <a:off x="7375969" y="1897144"/>
            <a:ext cx="5035300" cy="660815"/>
          </a:xfrm>
          <a:prstGeom prst="rect">
            <a:avLst/>
          </a:prstGeom>
          <a:noFill/>
          <a:ln>
            <a:noFill/>
          </a:ln>
        </p:spPr>
        <p:txBody>
          <a:bodyPr wrap="square" lIns="91428" tIns="45714" rIns="91428" bIns="45714" rtlCol="0">
            <a:spAutoFit/>
          </a:bodyPr>
          <a:lstStyle/>
          <a:p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大雨➊　ハザードマップで自宅の危険を確認し、記入</a:t>
            </a:r>
            <a:endParaRPr lang="en-US" altLang="ja-JP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sz="9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大雨❷　避難のタイミング、避難先、情報収集手段を確認し、記入</a:t>
            </a:r>
            <a:endParaRPr lang="en-US" altLang="ja-JP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218" name="正方形/長方形 2"/>
          <p:cNvSpPr/>
          <p:nvPr/>
        </p:nvSpPr>
        <p:spPr>
          <a:xfrm>
            <a:off x="6723943" y="2668241"/>
            <a:ext cx="695271" cy="545619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9" name="テキスト ボックス 5"/>
          <p:cNvSpPr txBox="1"/>
          <p:nvPr/>
        </p:nvSpPr>
        <p:spPr>
          <a:xfrm>
            <a:off x="6758599" y="2681792"/>
            <a:ext cx="282221" cy="501797"/>
          </a:xfrm>
          <a:prstGeom prst="rect">
            <a:avLst/>
          </a:prstGeom>
          <a:noFill/>
          <a:ln>
            <a:noFill/>
          </a:ln>
        </p:spPr>
        <p:txBody>
          <a:bodyPr vert="eaVert" wrap="none" lIns="36000" tIns="45714" rIns="0" bIns="45714" rtlCol="0">
            <a:spAutoFit/>
          </a:bodyPr>
          <a:lstStyle/>
          <a:p>
            <a:pPr algn="ctr"/>
            <a:r>
              <a:rPr lang="ja-JP" altLang="en-US" sz="16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地震</a:t>
            </a:r>
            <a:endParaRPr lang="en-US" altLang="ja-JP" sz="1100" dirty="0">
              <a:solidFill>
                <a:schemeClr val="bg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1220" name="Picture 4" descr="http://www.signs-nsa.jp/img/top/jisin%20jpg.jpg"/>
          <p:cNvPicPr>
            <a:picLocks noChangeAspect="1" noChangeArrowheads="1"/>
          </p:cNvPicPr>
          <p:nvPr/>
        </p:nvPicPr>
        <p:blipFill>
          <a:blip r:embed="rId4"/>
          <a:srcRect l="14461" t="14099" r="14394" b="14957"/>
          <a:stretch>
            <a:fillRect/>
          </a:stretch>
        </p:blipFill>
        <p:spPr>
          <a:xfrm>
            <a:off x="7112040" y="2813669"/>
            <a:ext cx="225615" cy="224775"/>
          </a:xfrm>
          <a:prstGeom prst="rect">
            <a:avLst/>
          </a:prstGeom>
          <a:noFill/>
        </p:spPr>
      </p:pic>
      <p:sp>
        <p:nvSpPr>
          <p:cNvPr id="1221" name="正方形/長方形 238"/>
          <p:cNvSpPr/>
          <p:nvPr/>
        </p:nvSpPr>
        <p:spPr>
          <a:xfrm>
            <a:off x="195442" y="7113075"/>
            <a:ext cx="1969325" cy="21019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22" name="テキスト ボックス 239"/>
          <p:cNvSpPr txBox="1"/>
          <p:nvPr/>
        </p:nvSpPr>
        <p:spPr>
          <a:xfrm>
            <a:off x="251025" y="7631519"/>
            <a:ext cx="1806242" cy="276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223" name="テキスト ボックス 240"/>
          <p:cNvSpPr txBox="1"/>
          <p:nvPr/>
        </p:nvSpPr>
        <p:spPr>
          <a:xfrm>
            <a:off x="278581" y="7177475"/>
            <a:ext cx="1889316" cy="429994"/>
          </a:xfrm>
          <a:prstGeom prst="rect">
            <a:avLst/>
          </a:prstGeom>
          <a:noFill/>
        </p:spPr>
        <p:txBody>
          <a:bodyPr wrap="square" lIns="36000" rIns="36000" rtlCol="0" anchor="ctr" anchorCtr="0">
            <a:spAutoFit/>
          </a:bodyPr>
          <a:lstStyle/>
          <a:p>
            <a:r>
              <a:rPr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避難情報や同報無線の放送、避難所の開設が確認できます。</a:t>
            </a:r>
          </a:p>
        </p:txBody>
      </p:sp>
      <p:sp>
        <p:nvSpPr>
          <p:cNvPr id="1224" name="テキスト ボックス 241"/>
          <p:cNvSpPr txBox="1"/>
          <p:nvPr/>
        </p:nvSpPr>
        <p:spPr>
          <a:xfrm>
            <a:off x="282014" y="7600531"/>
            <a:ext cx="1772721" cy="1563815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 rtlCol="0" anchor="t" anchorCtr="0">
            <a:noAutofit/>
          </a:bodyPr>
          <a:lstStyle/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</a:t>
            </a:r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○○市</a:t>
            </a:r>
            <a:endParaRPr sz="12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公式</a:t>
            </a: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LINE</a:t>
            </a:r>
            <a:endParaRPr lang="ja-JP" altLang="en-US" sz="1200" dirty="0">
              <a:solidFill>
                <a:schemeClr val="bg1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lang="ja-JP" altLang="en-US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lang="ja-JP" altLang="en-US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</a:t>
            </a:r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○○市</a:t>
            </a:r>
            <a:endParaRPr>
              <a:solidFill>
                <a:schemeClr val="bg1">
                  <a:lumMod val="50000"/>
                </a:schemeClr>
              </a:solidFill>
            </a:endParaRPr>
          </a:p>
          <a:p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E</a:t>
            </a:r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メール</a:t>
            </a:r>
            <a:endParaRPr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25" name="正方形/長方形 242"/>
          <p:cNvSpPr/>
          <p:nvPr/>
        </p:nvSpPr>
        <p:spPr>
          <a:xfrm>
            <a:off x="2331755" y="7112652"/>
            <a:ext cx="1864895" cy="13674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26" name="テキスト ボックス 243"/>
          <p:cNvSpPr txBox="1"/>
          <p:nvPr/>
        </p:nvSpPr>
        <p:spPr>
          <a:xfrm>
            <a:off x="2387167" y="7624577"/>
            <a:ext cx="1806242" cy="276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227" name="テキスト ボックス 244"/>
          <p:cNvSpPr txBox="1"/>
          <p:nvPr/>
        </p:nvSpPr>
        <p:spPr>
          <a:xfrm>
            <a:off x="2414986" y="7170533"/>
            <a:ext cx="1774743" cy="429994"/>
          </a:xfrm>
          <a:prstGeom prst="rect">
            <a:avLst/>
          </a:prstGeom>
          <a:noFill/>
        </p:spPr>
        <p:txBody>
          <a:bodyPr wrap="square" lIns="36000" rIns="36000" rtlCol="0" anchor="ctr" anchorCtr="0">
            <a:spAutoFit/>
          </a:bodyPr>
          <a:lstStyle/>
          <a:p>
            <a:r>
              <a:rPr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避難情報やハザードマップが</a:t>
            </a:r>
            <a:endParaRPr lang="en-US" altLang="ja-JP" sz="1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確認できます。</a:t>
            </a:r>
          </a:p>
        </p:txBody>
      </p:sp>
      <p:sp>
        <p:nvSpPr>
          <p:cNvPr id="1228" name="テキスト ボックス 245"/>
          <p:cNvSpPr txBox="1"/>
          <p:nvPr/>
        </p:nvSpPr>
        <p:spPr>
          <a:xfrm>
            <a:off x="2418262" y="7605083"/>
            <a:ext cx="1727301" cy="799326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 rtlCol="0" anchor="ctr" anchorCtr="0">
            <a:spAutoFit/>
          </a:bodyPr>
          <a:lstStyle/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・静岡県</a:t>
            </a: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防災アプリ</a:t>
            </a:r>
          </a:p>
          <a:p>
            <a:endParaRPr lang="ja-JP" altLang="en-US" sz="1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lang="ja-JP" altLang="en-US" sz="1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229" name="正方形/長方形 246"/>
          <p:cNvSpPr/>
          <p:nvPr/>
        </p:nvSpPr>
        <p:spPr>
          <a:xfrm>
            <a:off x="4323646" y="7103552"/>
            <a:ext cx="1864895" cy="21136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30" name="テキスト ボックス 247"/>
          <p:cNvSpPr txBox="1"/>
          <p:nvPr/>
        </p:nvSpPr>
        <p:spPr>
          <a:xfrm>
            <a:off x="4379058" y="7636968"/>
            <a:ext cx="1806242" cy="276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231" name="テキスト ボックス 248"/>
          <p:cNvSpPr txBox="1"/>
          <p:nvPr/>
        </p:nvSpPr>
        <p:spPr>
          <a:xfrm>
            <a:off x="4406877" y="7172341"/>
            <a:ext cx="1774743" cy="429994"/>
          </a:xfrm>
          <a:prstGeom prst="rect">
            <a:avLst/>
          </a:prstGeom>
          <a:noFill/>
        </p:spPr>
        <p:txBody>
          <a:bodyPr wrap="square" lIns="36000" rIns="36000" rtlCol="0" anchor="ctr" anchorCtr="0">
            <a:spAutoFit/>
          </a:bodyPr>
          <a:lstStyle/>
          <a:p>
            <a:r>
              <a:rPr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土砂災害の危険度、河川の様子を確認できます。</a:t>
            </a:r>
          </a:p>
        </p:txBody>
      </p:sp>
      <p:sp>
        <p:nvSpPr>
          <p:cNvPr id="1232" name="テキスト ボックス 249"/>
          <p:cNvSpPr txBox="1"/>
          <p:nvPr/>
        </p:nvSpPr>
        <p:spPr>
          <a:xfrm>
            <a:off x="4410153" y="7624930"/>
            <a:ext cx="1727301" cy="1534698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 rtlCol="0" anchor="t" anchorCtr="0">
            <a:noAutofit/>
          </a:bodyPr>
          <a:lstStyle/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・気象庁</a:t>
            </a:r>
            <a:endParaRPr lang="ja-JP" altLang="en-US" sz="1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キキクル</a:t>
            </a: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（土砂災害）</a:t>
            </a:r>
          </a:p>
          <a:p>
            <a:endParaRPr lang="ja-JP" altLang="en-US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・国交省</a:t>
            </a:r>
          </a:p>
          <a:p>
            <a:pPr algn="l"/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川の防災情報</a:t>
            </a:r>
            <a:endParaRPr lang="ja-JP" altLang="en-US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（</a:t>
            </a:r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○○川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</a:t>
            </a:r>
          </a:p>
        </p:txBody>
      </p:sp>
      <p:pic>
        <p:nvPicPr>
          <p:cNvPr id="1233" name="図 25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17683" y="7680746"/>
            <a:ext cx="642109" cy="648000"/>
          </a:xfrm>
          <a:prstGeom prst="rect">
            <a:avLst/>
          </a:prstGeom>
        </p:spPr>
      </p:pic>
      <p:sp>
        <p:nvSpPr>
          <p:cNvPr id="1234" name="テキスト 319"/>
          <p:cNvSpPr txBox="1"/>
          <p:nvPr/>
        </p:nvSpPr>
        <p:spPr>
          <a:xfrm>
            <a:off x="6747383" y="1768244"/>
            <a:ext cx="672164" cy="1104334"/>
          </a:xfrm>
          <a:prstGeom prst="rect">
            <a:avLst/>
          </a:prstGeom>
        </p:spPr>
        <p:txBody>
          <a:bodyPr vert="eaVert" wrap="none" lIns="36000" tIns="36000" rIns="36000" bIns="36000">
            <a:spAutoFit/>
          </a:bodyPr>
          <a:lstStyle/>
          <a:p>
            <a:pPr algn="ctr"/>
            <a:r>
              <a:rPr lang="ja-JP" altLang="en-US" sz="11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土砂災害</a:t>
            </a:r>
            <a:endParaRPr lang="en-US" altLang="ja-JP" sz="1100" dirty="0">
              <a:solidFill>
                <a:schemeClr val="bg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lang="ja-JP" altLang="en-US" sz="11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   　河川氾濫</a:t>
            </a:r>
            <a:r>
              <a:rPr lang="ja-JP" altLang="en-US" sz="12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</a:t>
            </a:r>
            <a:endParaRPr lang="en-US" altLang="ja-JP" sz="1200" dirty="0">
              <a:solidFill>
                <a:schemeClr val="bg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lang="ja-JP" altLang="en-US" sz="16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大雨</a:t>
            </a:r>
            <a:endParaRPr lang="ja-JP" altLang="en-US" sz="1200" dirty="0">
              <a:solidFill>
                <a:schemeClr val="bg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235" name="テキスト ボックス 320"/>
          <p:cNvSpPr txBox="1"/>
          <p:nvPr/>
        </p:nvSpPr>
        <p:spPr>
          <a:xfrm>
            <a:off x="160529" y="3916856"/>
            <a:ext cx="2054751" cy="306872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r>
              <a:rPr lang="ja-JP" altLang="en-US" sz="1400" dirty="0">
                <a:solidFill>
                  <a:srgbClr val="EE6316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〇大地震発生時の行動</a:t>
            </a:r>
            <a:endParaRPr lang="en-US" altLang="ja-JP" sz="1400" dirty="0">
              <a:solidFill>
                <a:srgbClr val="EE6316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236" name="テキスト 329"/>
          <p:cNvSpPr txBox="1"/>
          <p:nvPr/>
        </p:nvSpPr>
        <p:spPr>
          <a:xfrm>
            <a:off x="2350476" y="8523219"/>
            <a:ext cx="1934963" cy="4146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lang="ja-JP" altLang="en-US"/>
            </a:pPr>
            <a:r>
              <a:rPr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2次元コードが読み込めない</a:t>
            </a:r>
            <a:endParaRPr lang="ja-JP" altLang="en-US"/>
          </a:p>
          <a:p>
            <a:pPr>
              <a:defRPr lang="ja-JP" altLang="en-US"/>
            </a:pPr>
            <a:r>
              <a:rPr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場合は、名前で検索してみよう！</a:t>
            </a:r>
          </a:p>
        </p:txBody>
      </p:sp>
      <p:sp>
        <p:nvSpPr>
          <p:cNvPr id="1237" name="四角形 330"/>
          <p:cNvSpPr/>
          <p:nvPr/>
        </p:nvSpPr>
        <p:spPr>
          <a:xfrm>
            <a:off x="2425740" y="8949607"/>
            <a:ext cx="1062937" cy="219422"/>
          </a:xfrm>
          <a:prstGeom prst="rect">
            <a:avLst/>
          </a:prstGeom>
          <a:solidFill>
            <a:schemeClr val="bg1"/>
          </a:solidFill>
          <a:ln w="3175" cap="flat" cmpd="sng" algn="ctr">
            <a:solidFill>
              <a:schemeClr val="tx1"/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bIns="36000" anchor="ctr">
            <a:noAutofit/>
          </a:bodyPr>
          <a:lstStyle/>
          <a:p>
            <a:pPr algn="l">
              <a:defRPr lang="ja-JP" altLang="en-US"/>
            </a:pPr>
            <a:r>
              <a:rPr lang="ja-JP" altLang="en-US" sz="105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静岡県防災アプリ</a:t>
            </a:r>
            <a:endParaRPr lang="ja-JP" altLang="en-US"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238" name="図形 331"/>
          <p:cNvSpPr/>
          <p:nvPr/>
        </p:nvSpPr>
        <p:spPr>
          <a:xfrm>
            <a:off x="3526657" y="8943005"/>
            <a:ext cx="446908" cy="21623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36000" tIns="36000" rIns="36000" bIns="36000" anchor="ctr">
            <a:spAutoFit/>
          </a:bodyPr>
          <a:lstStyle/>
          <a:p>
            <a:pPr algn="ctr">
              <a:defRPr lang="ja-JP" altLang="en-US"/>
            </a:pPr>
            <a:r>
              <a:rPr lang="ja-JP" altLang="en-US" sz="800"/>
              <a:t>検　索</a:t>
            </a:r>
            <a:endParaRPr lang="ja-JP" altLang="en-US"/>
          </a:p>
        </p:txBody>
      </p:sp>
      <p:pic>
        <p:nvPicPr>
          <p:cNvPr id="1239" name="図 33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0400000">
            <a:off x="3830981" y="9068892"/>
            <a:ext cx="255388" cy="255388"/>
          </a:xfrm>
          <a:prstGeom prst="rect">
            <a:avLst/>
          </a:prstGeom>
        </p:spPr>
      </p:pic>
      <p:sp>
        <p:nvSpPr>
          <p:cNvPr id="1240" name="テキスト ボックス 341"/>
          <p:cNvSpPr txBox="1"/>
          <p:nvPr/>
        </p:nvSpPr>
        <p:spPr>
          <a:xfrm>
            <a:off x="6527990" y="3403015"/>
            <a:ext cx="1012881" cy="338542"/>
          </a:xfrm>
          <a:prstGeom prst="rect">
            <a:avLst/>
          </a:prstGeom>
          <a:noFill/>
          <a:ln>
            <a:noFill/>
          </a:ln>
        </p:spPr>
        <p:txBody>
          <a:bodyPr wrap="square" lIns="91428" tIns="45714" rIns="91428" bIns="45714" rtlCol="0">
            <a:spAutoFit/>
          </a:bodyPr>
          <a:lstStyle/>
          <a:p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＜見本＞</a:t>
            </a:r>
            <a:endParaRPr lang="en-US" altLang="ja-JP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241" name="テキスト ボックス 5"/>
          <p:cNvSpPr txBox="1"/>
          <p:nvPr/>
        </p:nvSpPr>
        <p:spPr>
          <a:xfrm>
            <a:off x="6497652" y="1067168"/>
            <a:ext cx="1012881" cy="338542"/>
          </a:xfrm>
          <a:prstGeom prst="rect">
            <a:avLst/>
          </a:prstGeom>
          <a:noFill/>
          <a:ln>
            <a:noFill/>
          </a:ln>
        </p:spPr>
        <p:txBody>
          <a:bodyPr wrap="square" lIns="91428" tIns="45714" rIns="91428" bIns="45714" rtlCol="0">
            <a:spAutoFit/>
          </a:bodyPr>
          <a:lstStyle/>
          <a:p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＜目次＞</a:t>
            </a:r>
            <a:endParaRPr lang="en-US" altLang="ja-JP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242" name="テキスト ボックス 304"/>
          <p:cNvSpPr txBox="1"/>
          <p:nvPr/>
        </p:nvSpPr>
        <p:spPr>
          <a:xfrm>
            <a:off x="12344245" y="2794197"/>
            <a:ext cx="275502" cy="27698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lIns="36000" tIns="45714" rIns="0" bIns="45714" rtlCol="0">
            <a:spAutoFit/>
          </a:bodyPr>
          <a:lstStyle/>
          <a:p>
            <a:r>
              <a:rPr lang="en-US" altLang="ja-JP" sz="12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P4</a:t>
            </a:r>
          </a:p>
        </p:txBody>
      </p:sp>
      <p:sp>
        <p:nvSpPr>
          <p:cNvPr id="1243" name="テキスト ボックス 305"/>
          <p:cNvSpPr txBox="1"/>
          <p:nvPr/>
        </p:nvSpPr>
        <p:spPr>
          <a:xfrm>
            <a:off x="12344246" y="1897144"/>
            <a:ext cx="275502" cy="27609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lIns="36000" tIns="45714" rIns="0" bIns="45714" rtlCol="0">
            <a:spAutoFit/>
          </a:bodyPr>
          <a:lstStyle/>
          <a:p>
            <a:r>
              <a:rPr lang="en-US" altLang="ja-JP" sz="12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P2</a:t>
            </a:r>
          </a:p>
        </p:txBody>
      </p:sp>
      <p:sp>
        <p:nvSpPr>
          <p:cNvPr id="1244" name="テキスト ボックス 306"/>
          <p:cNvSpPr txBox="1"/>
          <p:nvPr/>
        </p:nvSpPr>
        <p:spPr>
          <a:xfrm>
            <a:off x="12344247" y="2280972"/>
            <a:ext cx="275502" cy="27698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lIns="36000" tIns="45714" rIns="0" bIns="45714" rtlCol="0">
            <a:spAutoFit/>
          </a:bodyPr>
          <a:lstStyle/>
          <a:p>
            <a:r>
              <a:rPr lang="en-US" altLang="ja-JP" sz="12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P3</a:t>
            </a:r>
          </a:p>
        </p:txBody>
      </p:sp>
      <p:sp>
        <p:nvSpPr>
          <p:cNvPr id="1245" name="テキスト ボックス 310"/>
          <p:cNvSpPr txBox="1"/>
          <p:nvPr/>
        </p:nvSpPr>
        <p:spPr>
          <a:xfrm>
            <a:off x="12402338" y="9325107"/>
            <a:ext cx="399262" cy="276094"/>
          </a:xfrm>
          <a:prstGeom prst="rect">
            <a:avLst/>
          </a:prstGeom>
          <a:noFill/>
        </p:spPr>
        <p:txBody>
          <a:bodyPr wrap="none" lIns="91428" tIns="45714" rIns="91428" bIns="45714" rtlCol="0">
            <a:spAutoFit/>
          </a:bodyPr>
          <a:lstStyle/>
          <a:p>
            <a:pPr algn="r"/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P１</a:t>
            </a:r>
          </a:p>
        </p:txBody>
      </p:sp>
      <p:graphicFrame>
        <p:nvGraphicFramePr>
          <p:cNvPr id="1246" name="四角形 311"/>
          <p:cNvGraphicFramePr>
            <a:graphicFrameLocks noGrp="1"/>
          </p:cNvGraphicFramePr>
          <p:nvPr/>
        </p:nvGraphicFramePr>
        <p:xfrm>
          <a:off x="438827" y="2135625"/>
          <a:ext cx="5760080" cy="863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2016">
                  <a:extLst>
                    <a:ext uri="{9D8B030D-6E8A-4147-A177-3AD203B41FA5}"/>
                  </a:extLst>
                </a:gridCol>
                <a:gridCol w="1152016">
                  <a:extLst>
                    <a:ext uri="{9D8B030D-6E8A-4147-A177-3AD203B41FA5}"/>
                  </a:extLst>
                </a:gridCol>
                <a:gridCol w="1152016">
                  <a:extLst>
                    <a:ext uri="{9D8B030D-6E8A-4147-A177-3AD203B41FA5}"/>
                  </a:extLst>
                </a:gridCol>
                <a:gridCol w="1152016">
                  <a:extLst>
                    <a:ext uri="{9D8B030D-6E8A-4147-A177-3AD203B41FA5}"/>
                  </a:extLst>
                </a:gridCol>
                <a:gridCol w="1152016">
                  <a:extLst>
                    <a:ext uri="{9D8B030D-6E8A-4147-A177-3AD203B41FA5}"/>
                  </a:extLst>
                </a:gridCol>
              </a:tblGrid>
              <a:tr h="2520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UD デジタル 教科書体 NK-R"/>
                          <a:ea typeface="UD デジタル 教科書体 NK-R"/>
                        </a:rPr>
                        <a:t>震度5弱</a:t>
                      </a:r>
                    </a:p>
                  </a:txBody>
                  <a:tcPr marL="36000" marR="36000" marT="36000" marB="36000" anchor="ctr">
                    <a:solidFill>
                      <a:srgbClr val="F7750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UD デジタル 教科書体 NK-R"/>
                          <a:ea typeface="UD デジタル 教科書体 NK-R"/>
                        </a:rPr>
                        <a:t>震度5強</a:t>
                      </a:r>
                    </a:p>
                  </a:txBody>
                  <a:tcPr marL="36000" marR="36000" marT="36000" marB="36000" anchor="ctr">
                    <a:solidFill>
                      <a:srgbClr val="F7750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UD デジタル 教科書体 NK-R"/>
                          <a:ea typeface="UD デジタル 教科書体 NK-R"/>
                        </a:rPr>
                        <a:t>震度6弱</a:t>
                      </a:r>
                    </a:p>
                  </a:txBody>
                  <a:tcPr marL="36000" marR="36000" marT="36000" marB="36000" anchor="ctr">
                    <a:solidFill>
                      <a:srgbClr val="F7750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UD デジタル 教科書体 NK-R"/>
                          <a:ea typeface="UD デジタル 教科書体 NK-R"/>
                        </a:rPr>
                        <a:t>震度6強</a:t>
                      </a:r>
                    </a:p>
                  </a:txBody>
                  <a:tcPr marL="36000" marR="36000" marT="36000" marB="36000" anchor="ctr">
                    <a:solidFill>
                      <a:srgbClr val="F7750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UD デジタル 教科書体 NK-R"/>
                          <a:ea typeface="UD デジタル 教科書体 NK-R"/>
                        </a:rPr>
                        <a:t>震度7</a:t>
                      </a:r>
                    </a:p>
                  </a:txBody>
                  <a:tcPr marL="36000" marR="36000" marT="36000" marB="36000" anchor="ctr">
                    <a:solidFill>
                      <a:srgbClr val="F77509"/>
                    </a:solidFill>
                  </a:tcPr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UD デジタル 教科書体 NK-R"/>
                          <a:ea typeface="UD デジタル 教科書体 NK-R"/>
                        </a:rPr>
                        <a:t>大半の人が恐怖を覚え、物につかまりたいと感じる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UD デジタル 教科書体 NK-R"/>
                          <a:ea typeface="UD デジタル 教科書体 NK-R"/>
                        </a:rPr>
                        <a:t>物につかまらないと歩くことが難しい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UD デジタル 教科書体 NK-R"/>
                          <a:ea typeface="UD デジタル 教科書体 NK-R"/>
                        </a:rPr>
                        <a:t>立っていることが</a:t>
                      </a:r>
                    </a:p>
                    <a:p>
                      <a:pPr algn="ctr"/>
                      <a:r>
                        <a:rPr kumimoji="1" lang="ja-JP" altLang="en-US" sz="1100" dirty="0">
                          <a:latin typeface="UD デジタル 教科書体 NK-R"/>
                          <a:ea typeface="UD デジタル 教科書体 NK-R"/>
                        </a:rPr>
                        <a:t>困難になる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UD デジタル 教科書体 NK-R"/>
                          <a:ea typeface="UD デジタル 教科書体 NK-R"/>
                        </a:rPr>
                        <a:t>這わないと動くことができない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UD デジタル 教科書体 NK-R"/>
                          <a:ea typeface="UD デジタル 教科書体 NK-R"/>
                        </a:rPr>
                        <a:t>耐震性の高い木造建物でも傾くことがある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247" name="四角形 309"/>
          <p:cNvGraphicFramePr>
            <a:graphicFrameLocks noGrp="1"/>
          </p:cNvGraphicFramePr>
          <p:nvPr/>
        </p:nvGraphicFramePr>
        <p:xfrm>
          <a:off x="218830" y="4242241"/>
          <a:ext cx="1548130" cy="105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30">
                  <a:extLst>
                    <a:ext uri="{9D8B030D-6E8A-4147-A177-3AD203B41FA5}"/>
                  </a:extLst>
                </a:gridCol>
              </a:tblGrid>
              <a:tr h="18715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UD デジタル 教科書体 NK-R"/>
                          <a:ea typeface="UD デジタル 教科書体 NK-R"/>
                        </a:rPr>
                        <a:t>大地震発生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F775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75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75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75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7509"/>
                    </a:solidFill>
                  </a:tcPr>
                </a:tc>
                <a:extLst>
                  <a:ext uri="{0D108BD9-81ED-4DB2-BD59-A6C34878D82A}"/>
                </a:extLst>
              </a:tr>
              <a:tr h="388792">
                <a:tc>
                  <a:txBody>
                    <a:bodyPr/>
                    <a:lstStyle/>
                    <a:p>
                      <a:pPr marL="144000" indent="-144000" algn="l"/>
                      <a:r>
                        <a:rPr kumimoji="1" lang="ja-JP" altLang="en-US" sz="1100" dirty="0">
                          <a:latin typeface="UD デジタル 教科書体 NK-R"/>
                          <a:ea typeface="UD デジタル 教科書体 NK-R"/>
                        </a:rPr>
                        <a:t>❶体勢を低くし、固定されたテーブル等の下に入り頭を守る</a:t>
                      </a:r>
                    </a:p>
                    <a:p>
                      <a:pPr algn="l"/>
                      <a:r>
                        <a:rPr kumimoji="1" lang="ja-JP" altLang="en-US" sz="1100" dirty="0">
                          <a:latin typeface="UD デジタル 教科書体 NK-R"/>
                          <a:ea typeface="UD デジタル 教科書体 NK-R"/>
                        </a:rPr>
                        <a:t>❷動かずじっとする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75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248" name="四角形 310"/>
          <p:cNvGraphicFramePr>
            <a:graphicFrameLocks noGrp="1"/>
          </p:cNvGraphicFramePr>
          <p:nvPr/>
        </p:nvGraphicFramePr>
        <p:xfrm>
          <a:off x="2009644" y="4241594"/>
          <a:ext cx="1440180" cy="714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0180">
                  <a:extLst>
                    <a:ext uri="{9D8B030D-6E8A-4147-A177-3AD203B41FA5}"/>
                  </a:extLst>
                </a:gridCol>
              </a:tblGrid>
              <a:tr h="2377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UD デジタル 教科書体 NK-R"/>
                          <a:ea typeface="UD デジタル 教科書体 NK-R"/>
                        </a:rPr>
                        <a:t>揺れが収まったら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F775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75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75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75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7509"/>
                    </a:solidFill>
                  </a:tcPr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UD デジタル 教科書体 NK-R"/>
                          <a:ea typeface="UD デジタル 教科書体 NK-R"/>
                        </a:rPr>
                        <a:t>❶ブレーカーを落とす</a:t>
                      </a:r>
                    </a:p>
                    <a:p>
                      <a:pPr algn="l"/>
                      <a:r>
                        <a:rPr kumimoji="1" lang="ja-JP" altLang="en-US" sz="1100" dirty="0">
                          <a:latin typeface="UD デジタル 教科書体 NK-R"/>
                          <a:ea typeface="UD デジタル 教科書体 NK-R"/>
                        </a:rPr>
                        <a:t>❷ガスを止める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75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249" name="四角形 311"/>
          <p:cNvGraphicFramePr>
            <a:graphicFrameLocks noGrp="1"/>
          </p:cNvGraphicFramePr>
          <p:nvPr/>
        </p:nvGraphicFramePr>
        <p:xfrm>
          <a:off x="4672652" y="4279328"/>
          <a:ext cx="1621508" cy="5795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1508">
                  <a:extLst>
                    <a:ext uri="{9D8B030D-6E8A-4147-A177-3AD203B41FA5}"/>
                  </a:extLst>
                </a:gridCol>
              </a:tblGrid>
              <a:tr h="28829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bg1"/>
                          </a:solidFill>
                          <a:latin typeface="UD デジタル 教科書体 NK-R"/>
                          <a:ea typeface="UD デジタル 教科書体 NK-R"/>
                        </a:rPr>
                        <a:t>自宅に被害があったら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  <a:latin typeface="UD デジタル 教科書体 NK-R"/>
                        <a:ea typeface="UD デジタル 教科書体 NK-R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F775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75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75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75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7509"/>
                    </a:solidFill>
                  </a:tcPr>
                </a:tc>
                <a:extLst>
                  <a:ext uri="{0D108BD9-81ED-4DB2-BD59-A6C34878D82A}"/>
                </a:extLst>
              </a:tr>
              <a:tr h="29121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UD デジタル 教科書体 NK-R"/>
                          <a:ea typeface="UD デジタル 教科書体 NK-R"/>
                        </a:rPr>
                        <a:t>指定避難所へ避難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75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250" name="四角形 312"/>
          <p:cNvGraphicFramePr>
            <a:graphicFrameLocks noGrp="1"/>
          </p:cNvGraphicFramePr>
          <p:nvPr/>
        </p:nvGraphicFramePr>
        <p:xfrm>
          <a:off x="4674466" y="5048397"/>
          <a:ext cx="1619694" cy="5759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9694">
                  <a:extLst>
                    <a:ext uri="{9D8B030D-6E8A-4147-A177-3AD203B41FA5}"/>
                  </a:extLst>
                </a:gridCol>
              </a:tblGrid>
              <a:tr h="28472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bg1"/>
                          </a:solidFill>
                          <a:latin typeface="UD デジタル 教科書体 NK-R"/>
                          <a:ea typeface="UD デジタル 教科書体 NK-R"/>
                        </a:rPr>
                        <a:t>自宅に被害がなかったら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  <a:latin typeface="UD デジタル 教科書体 NK-R"/>
                        <a:ea typeface="UD デジタル 教科書体 NK-R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F775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75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75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75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7509"/>
                    </a:solidFill>
                  </a:tcPr>
                </a:tc>
                <a:extLst>
                  <a:ext uri="{0D108BD9-81ED-4DB2-BD59-A6C34878D82A}"/>
                </a:extLst>
              </a:tr>
              <a:tr h="29121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UD デジタル 教科書体 NK-R"/>
                          <a:ea typeface="UD デジタル 教科書体 NK-R"/>
                        </a:rPr>
                        <a:t>自宅で待機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75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251" name="テキスト ボックス 301"/>
          <p:cNvSpPr txBox="1"/>
          <p:nvPr/>
        </p:nvSpPr>
        <p:spPr>
          <a:xfrm>
            <a:off x="276374" y="6251075"/>
            <a:ext cx="2327698" cy="306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★</a:t>
            </a:r>
            <a:r>
              <a:rPr lang="ja-JP" altLang="en-US" sz="1400" dirty="0">
                <a:solidFill>
                  <a:schemeClr val="bg1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○○地区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の安否確認方法</a:t>
            </a:r>
          </a:p>
        </p:txBody>
      </p:sp>
      <p:sp>
        <p:nvSpPr>
          <p:cNvPr id="1252" name="角丸四角形 302"/>
          <p:cNvSpPr/>
          <p:nvPr/>
        </p:nvSpPr>
        <p:spPr>
          <a:xfrm>
            <a:off x="2691617" y="6153667"/>
            <a:ext cx="3093672" cy="462705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sz="14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253" name="テキスト ボックス 303"/>
          <p:cNvSpPr txBox="1"/>
          <p:nvPr/>
        </p:nvSpPr>
        <p:spPr>
          <a:xfrm>
            <a:off x="4686386" y="6317133"/>
            <a:ext cx="1098665" cy="3068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solidFill>
                  <a:schemeClr val="bg1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に集まる</a:t>
            </a:r>
            <a:endParaRPr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54" name="テキスト ボックス 304"/>
          <p:cNvSpPr txBox="1"/>
          <p:nvPr/>
        </p:nvSpPr>
        <p:spPr>
          <a:xfrm>
            <a:off x="158841" y="5791804"/>
            <a:ext cx="6364260" cy="306872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r>
              <a:rPr lang="ja-JP" altLang="en-US" sz="1400" b="1" dirty="0">
                <a:solidFill>
                  <a:srgbClr val="EE6316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ア　地区の安否確認方法を確認し、「わたしの避難計画」に記入しましょう</a:t>
            </a:r>
            <a:endParaRPr lang="en-US" altLang="ja-JP" sz="1400" b="1" dirty="0">
              <a:solidFill>
                <a:srgbClr val="EE6316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255" name="楕円 305"/>
          <p:cNvSpPr/>
          <p:nvPr/>
        </p:nvSpPr>
        <p:spPr>
          <a:xfrm>
            <a:off x="208829" y="5833390"/>
            <a:ext cx="215900" cy="215900"/>
          </a:xfrm>
          <a:prstGeom prst="ellipse">
            <a:avLst/>
          </a:prstGeom>
          <a:noFill/>
          <a:ln w="12700" cap="flat" cmpd="sng" algn="ctr">
            <a:solidFill>
              <a:srgbClr val="EE6316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256" name="テキスト 306"/>
          <p:cNvSpPr txBox="1"/>
          <p:nvPr/>
        </p:nvSpPr>
        <p:spPr>
          <a:xfrm>
            <a:off x="2952018" y="6251214"/>
            <a:ext cx="1298570" cy="2761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lang="ja-JP" altLang="en-US"/>
            </a:pPr>
            <a:r>
              <a:rPr lang="ja-JP" altLang="en-US" sz="1200" i="0" dirty="0">
                <a:solidFill>
                  <a:schemeClr val="bg1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（○○○○○○）</a:t>
            </a:r>
            <a:endParaRPr lang="ja-JP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57" name="角丸四角形 295"/>
          <p:cNvSpPr/>
          <p:nvPr/>
        </p:nvSpPr>
        <p:spPr>
          <a:xfrm>
            <a:off x="6729179" y="1507505"/>
            <a:ext cx="5959701" cy="313518"/>
          </a:xfrm>
          <a:prstGeom prst="roundRect">
            <a:avLst>
              <a:gd name="adj" fmla="val 0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HGｺﾞｼｯｸE"/>
              <a:ea typeface="HGｺﾞｼｯｸE"/>
            </a:endParaRPr>
          </a:p>
        </p:txBody>
      </p:sp>
      <p:sp>
        <p:nvSpPr>
          <p:cNvPr id="1258" name="テキスト ボックス 296"/>
          <p:cNvSpPr txBox="1"/>
          <p:nvPr/>
        </p:nvSpPr>
        <p:spPr>
          <a:xfrm>
            <a:off x="6738554" y="1501612"/>
            <a:ext cx="5302484" cy="306872"/>
          </a:xfrm>
          <a:prstGeom prst="rect">
            <a:avLst/>
          </a:prstGeom>
          <a:noFill/>
          <a:ln>
            <a:noFill/>
          </a:ln>
        </p:spPr>
        <p:txBody>
          <a:bodyPr wrap="square" lIns="91428" tIns="45714" rIns="91428" bIns="45714" rtlCol="0">
            <a:spAutoFit/>
          </a:bodyPr>
          <a:lstStyle/>
          <a:p>
            <a:r>
              <a:rPr lang="ja-JP" altLang="en-US" sz="1400" dirty="0">
                <a:latin typeface="HGP創英角ｺﾞｼｯｸUB"/>
                <a:ea typeface="HGP創英角ｺﾞｼｯｸUB"/>
              </a:rPr>
              <a:t>はじめに　家族で避難に時間がかかる人がいるか確認</a:t>
            </a:r>
            <a:endParaRPr lang="en-US" altLang="ja-JP" sz="1400" dirty="0">
              <a:latin typeface="HGP創英角ｺﾞｼｯｸUB"/>
              <a:ea typeface="HGP創英角ｺﾞｼｯｸUB"/>
            </a:endParaRPr>
          </a:p>
        </p:txBody>
      </p:sp>
      <p:sp>
        <p:nvSpPr>
          <p:cNvPr id="1259" name="テキスト ボックス 297"/>
          <p:cNvSpPr txBox="1"/>
          <p:nvPr/>
        </p:nvSpPr>
        <p:spPr>
          <a:xfrm>
            <a:off x="12344246" y="1525444"/>
            <a:ext cx="275502" cy="27609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lIns="36000" tIns="45714" rIns="0" bIns="45714" rtlCol="0">
            <a:spAutoFit/>
          </a:bodyPr>
          <a:lstStyle/>
          <a:p>
            <a:r>
              <a:rPr lang="en-US" altLang="ja-JP" sz="1200" dirty="0">
                <a:solidFill>
                  <a:schemeClr val="bg1"/>
                </a:solidFill>
                <a:latin typeface="UD デジタル 教科書体 NK-R"/>
                <a:ea typeface="UD デジタル 教科書体 NK-R"/>
              </a:rPr>
              <a:t>P1</a:t>
            </a:r>
          </a:p>
        </p:txBody>
      </p:sp>
      <p:grpSp>
        <p:nvGrpSpPr>
          <p:cNvPr id="1260" name="グループ化 298"/>
          <p:cNvGrpSpPr/>
          <p:nvPr/>
        </p:nvGrpSpPr>
        <p:grpSpPr>
          <a:xfrm>
            <a:off x="6429490" y="7655689"/>
            <a:ext cx="6305462" cy="1558523"/>
            <a:chOff x="6478011" y="7798913"/>
            <a:chExt cx="6028314" cy="1558523"/>
          </a:xfrm>
        </p:grpSpPr>
        <p:sp>
          <p:nvSpPr>
            <p:cNvPr id="1261" name="テキスト ボックス 6"/>
            <p:cNvSpPr txBox="1"/>
            <p:nvPr/>
          </p:nvSpPr>
          <p:spPr>
            <a:xfrm>
              <a:off x="6596165" y="8250333"/>
              <a:ext cx="5910160" cy="61466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180975" indent="-180975">
                <a:lnSpc>
                  <a:spcPct val="100000"/>
                </a:lnSpc>
                <a:buFont typeface="Arial" panose="020B0604020202020204" pitchFamily="34" charset="0"/>
                <a:buChar char="•"/>
              </a:pPr>
              <a:r>
                <a:rPr lang="ja-JP" altLang="en-US" sz="1400" dirty="0">
                  <a:latin typeface="UD デジタル 教科書体 NK-R"/>
                  <a:ea typeface="UD デジタル 教科書体 NK-R"/>
                </a:rPr>
                <a:t>家族で避難に時間がかかる人がいるかどうか確認</a:t>
              </a:r>
              <a:r>
                <a:rPr lang="ja-JP" altLang="en-US" sz="1400" u="none" dirty="0">
                  <a:latin typeface="UD デジタル 教科書体 NK-R"/>
                  <a:ea typeface="UD デジタル 教科書体 NK-R"/>
                </a:rPr>
                <a:t>しましょう</a:t>
              </a:r>
              <a:r>
                <a:rPr lang="ja-JP" altLang="en-US" sz="1400" dirty="0">
                  <a:latin typeface="UD デジタル 教科書体 NK-R"/>
                  <a:ea typeface="UD デジタル 教科書体 NK-R"/>
                </a:rPr>
                <a:t>。</a:t>
              </a:r>
            </a:p>
            <a:p>
              <a:pPr marL="0" indent="0">
                <a:lnSpc>
                  <a:spcPct val="100000"/>
                </a:lnSpc>
                <a:buNone/>
              </a:pPr>
              <a:endParaRPr lang="ja-JP" altLang="en-US" sz="600" dirty="0">
                <a:latin typeface="UD デジタル 教科書体 NK-R"/>
                <a:ea typeface="UD デジタル 教科書体 NK-R"/>
              </a:endParaRPr>
            </a:p>
            <a:p>
              <a:pPr marL="180975" indent="-180975">
                <a:lnSpc>
                  <a:spcPct val="100000"/>
                </a:lnSpc>
                <a:buFont typeface="Arial" panose="020B0604020202020204" pitchFamily="34" charset="0"/>
                <a:buChar char="•"/>
              </a:pPr>
              <a:r>
                <a:rPr lang="ja-JP" altLang="en-US" sz="1400" dirty="0">
                  <a:latin typeface="UD デジタル 教科書体 NK-R"/>
                  <a:ea typeface="UD デジタル 教科書体 NK-R"/>
                </a:rPr>
                <a:t>避難に支援が必要な方は、あらかじめ支援してもらう方を決めておきましょう。</a:t>
              </a:r>
              <a:r>
                <a:rPr kumimoji="1" lang="ja-JP" altLang="en-US" sz="1400" dirty="0">
                  <a:latin typeface="UD デジタル 教科書体 NK-R"/>
                  <a:ea typeface="UD デジタル 教科書体 NK-R"/>
                </a:rPr>
                <a:t>　　　　　　　　　　　　　　　　　　　　　　</a:t>
              </a:r>
              <a:endParaRPr lang="ja-JP" altLang="en-US" sz="1400" dirty="0">
                <a:latin typeface="UD デジタル 教科書体 NK-R"/>
                <a:ea typeface="UD デジタル 教科書体 NK-R"/>
              </a:endParaRPr>
            </a:p>
          </p:txBody>
        </p:sp>
        <p:sp>
          <p:nvSpPr>
            <p:cNvPr id="1262" name="ホームベース 14"/>
            <p:cNvSpPr/>
            <p:nvPr/>
          </p:nvSpPr>
          <p:spPr>
            <a:xfrm>
              <a:off x="6478011" y="7798913"/>
              <a:ext cx="4646663" cy="341053"/>
            </a:xfrm>
            <a:prstGeom prst="homePlate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8" tIns="45714" rIns="91428" bIns="45714" rtlCol="0" anchor="ctr"/>
            <a:lstStyle/>
            <a:p>
              <a:r>
                <a:rPr lang="ja-JP" altLang="en-US" sz="1400" dirty="0">
                  <a:solidFill>
                    <a:schemeClr val="tx1"/>
                  </a:solidFill>
                  <a:latin typeface="HGP創英角ｺﾞｼｯｸUB"/>
                  <a:ea typeface="HGP創英角ｺﾞｼｯｸUB"/>
                </a:rPr>
                <a:t>はじめに　　家族で避難に時間がかかる人がいるか確認</a:t>
              </a:r>
            </a:p>
          </p:txBody>
        </p:sp>
      </p:grpSp>
      <p:sp>
        <p:nvSpPr>
          <p:cNvPr id="1263" name="テキスト ボックス 301"/>
          <p:cNvSpPr txBox="1"/>
          <p:nvPr/>
        </p:nvSpPr>
        <p:spPr>
          <a:xfrm>
            <a:off x="10908965" y="9117656"/>
            <a:ext cx="1598332" cy="276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次のページに進もう→</a:t>
            </a:r>
            <a:endParaRPr lang="ja-JP" altLang="en-US" sz="1800" dirty="0"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265" name="正方形/長方形 1"/>
          <p:cNvSpPr/>
          <p:nvPr/>
        </p:nvSpPr>
        <p:spPr>
          <a:xfrm>
            <a:off x="7894922" y="4279328"/>
            <a:ext cx="3576789" cy="219177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i="1" dirty="0">
                <a:solidFill>
                  <a:schemeClr val="bg1">
                    <a:lumMod val="50000"/>
                  </a:schemeClr>
                </a:solidFill>
              </a:rPr>
              <a:t>・「わたしの避難計画」を</a:t>
            </a:r>
            <a:endParaRPr lang="en-US" altLang="ja-JP" i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kumimoji="1" lang="ja-JP" altLang="en-US" i="1" dirty="0">
                <a:solidFill>
                  <a:schemeClr val="bg1">
                    <a:lumMod val="50000"/>
                  </a:schemeClr>
                </a:solidFill>
              </a:rPr>
              <a:t>画像で貼り付けて</a:t>
            </a:r>
            <a:endParaRPr kumimoji="1" lang="en-US" altLang="ja-JP" i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ja-JP" altLang="en-US" i="1" dirty="0">
                <a:solidFill>
                  <a:schemeClr val="bg1">
                    <a:lumMod val="50000"/>
                  </a:schemeClr>
                </a:solidFill>
              </a:rPr>
              <a:t>グレースケール</a:t>
            </a:r>
            <a:endParaRPr lang="en-US" altLang="ja-JP" i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ja-JP" altLang="en-US" sz="1200" i="1" dirty="0">
                <a:solidFill>
                  <a:schemeClr val="bg1">
                    <a:lumMod val="50000"/>
                  </a:schemeClr>
                </a:solidFill>
              </a:rPr>
              <a:t>（図の書式設定＞色の変更＞グレースケール）</a:t>
            </a:r>
            <a:endParaRPr lang="en-US" altLang="ja-JP" i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ja-JP" altLang="en-US" i="1" dirty="0">
                <a:solidFill>
                  <a:schemeClr val="bg1">
                    <a:lumMod val="50000"/>
                  </a:schemeClr>
                </a:solidFill>
              </a:rPr>
              <a:t>・灰色</a:t>
            </a:r>
            <a:r>
              <a:rPr kumimoji="1" lang="ja-JP" altLang="en-US" i="1" dirty="0">
                <a:solidFill>
                  <a:schemeClr val="bg1">
                    <a:lumMod val="50000"/>
                  </a:schemeClr>
                </a:solidFill>
              </a:rPr>
              <a:t>で記載例を記入</a:t>
            </a:r>
            <a:endParaRPr kumimoji="1" lang="en-US" altLang="ja-JP" i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ja-JP" altLang="en-US" i="1" dirty="0">
                <a:solidFill>
                  <a:schemeClr val="bg1">
                    <a:lumMod val="50000"/>
                  </a:schemeClr>
                </a:solidFill>
              </a:rPr>
              <a:t>・手順ごとで枠で囲う</a:t>
            </a:r>
            <a:endParaRPr kumimoji="1" lang="ja-JP" altLang="en-US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66" name="正方形/長方形 171"/>
          <p:cNvSpPr/>
          <p:nvPr/>
        </p:nvSpPr>
        <p:spPr>
          <a:xfrm>
            <a:off x="1333490" y="7644028"/>
            <a:ext cx="627129" cy="56836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i="1" dirty="0">
                <a:solidFill>
                  <a:schemeClr val="bg1">
                    <a:lumMod val="50000"/>
                  </a:schemeClr>
                </a:solidFill>
              </a:rPr>
              <a:t>２次元</a:t>
            </a:r>
            <a:endParaRPr kumimoji="1" lang="en-US" altLang="ja-JP" sz="1100" i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ja-JP" altLang="en-US" sz="1100" i="1" dirty="0">
                <a:solidFill>
                  <a:schemeClr val="bg1">
                    <a:lumMod val="50000"/>
                  </a:schemeClr>
                </a:solidFill>
              </a:rPr>
              <a:t>コード</a:t>
            </a:r>
            <a:endParaRPr kumimoji="1" lang="en-US" altLang="ja-JP" sz="11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67" name="正方形/長方形 171"/>
          <p:cNvSpPr/>
          <p:nvPr/>
        </p:nvSpPr>
        <p:spPr>
          <a:xfrm>
            <a:off x="1333490" y="8425808"/>
            <a:ext cx="627129" cy="56836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i="1" dirty="0">
                <a:solidFill>
                  <a:schemeClr val="bg1">
                    <a:lumMod val="50000"/>
                  </a:schemeClr>
                </a:solidFill>
              </a:rPr>
              <a:t>２次元</a:t>
            </a:r>
            <a:endParaRPr kumimoji="1" lang="en-US" altLang="ja-JP" sz="1100" i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ja-JP" altLang="en-US" sz="1100" i="1" dirty="0">
                <a:solidFill>
                  <a:schemeClr val="bg1">
                    <a:lumMod val="50000"/>
                  </a:schemeClr>
                </a:solidFill>
              </a:rPr>
              <a:t>コード</a:t>
            </a:r>
            <a:endParaRPr kumimoji="1" lang="en-US" altLang="ja-JP" sz="11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68" name="正方形/長方形 171"/>
          <p:cNvSpPr/>
          <p:nvPr/>
        </p:nvSpPr>
        <p:spPr>
          <a:xfrm>
            <a:off x="5447499" y="7688442"/>
            <a:ext cx="627129" cy="56836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i="1" dirty="0">
                <a:solidFill>
                  <a:schemeClr val="bg1">
                    <a:lumMod val="50000"/>
                  </a:schemeClr>
                </a:solidFill>
              </a:rPr>
              <a:t>２次元</a:t>
            </a:r>
            <a:endParaRPr kumimoji="1" lang="en-US" altLang="ja-JP" sz="1100" i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ja-JP" altLang="en-US" sz="1100" i="1" dirty="0">
                <a:solidFill>
                  <a:schemeClr val="bg1">
                    <a:lumMod val="50000"/>
                  </a:schemeClr>
                </a:solidFill>
              </a:rPr>
              <a:t>コード</a:t>
            </a:r>
            <a:endParaRPr kumimoji="1" lang="en-US" altLang="ja-JP" sz="11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69" name="正方形/長方形 171"/>
          <p:cNvSpPr/>
          <p:nvPr/>
        </p:nvSpPr>
        <p:spPr>
          <a:xfrm>
            <a:off x="5430347" y="8436500"/>
            <a:ext cx="627129" cy="56836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i="1" dirty="0">
                <a:solidFill>
                  <a:schemeClr val="bg1">
                    <a:lumMod val="50000"/>
                  </a:schemeClr>
                </a:solidFill>
              </a:rPr>
              <a:t>２次元</a:t>
            </a:r>
            <a:endParaRPr kumimoji="1" lang="en-US" altLang="ja-JP" sz="1100" i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ja-JP" altLang="en-US" sz="1100" i="1" dirty="0">
                <a:solidFill>
                  <a:schemeClr val="bg1">
                    <a:lumMod val="50000"/>
                  </a:schemeClr>
                </a:solidFill>
              </a:rPr>
              <a:t>コード</a:t>
            </a:r>
            <a:endParaRPr kumimoji="1" lang="en-US" altLang="ja-JP" sz="11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45" name="テキスト ボックス 253"/>
          <p:cNvSpPr txBox="1"/>
          <p:nvPr/>
        </p:nvSpPr>
        <p:spPr>
          <a:xfrm>
            <a:off x="4444414" y="9367296"/>
            <a:ext cx="1933352" cy="2299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684246" rtl="0" eaLnBrk="1" latinLnBrk="0" hangingPunct="1">
              <a:defRPr kumimoji="1" sz="1300" kern="1200">
                <a:solidFill>
                  <a:sysClr val="windowText" lastClr="000000"/>
                </a:solidFill>
                <a:latin typeface="Calibri"/>
                <a:ea typeface="ＭＳ Ｐゴシック"/>
                <a:cs typeface="+mn-cs"/>
              </a:defRPr>
            </a:lvl1pPr>
            <a:lvl2pPr marL="342123" algn="l" defTabSz="684246" rtl="0" eaLnBrk="1" latinLnBrk="0" hangingPunct="1">
              <a:defRPr kumimoji="1" sz="1300" kern="1200">
                <a:solidFill>
                  <a:sysClr val="windowText" lastClr="000000"/>
                </a:solidFill>
                <a:latin typeface="Calibri"/>
                <a:ea typeface="ＭＳ Ｐゴシック"/>
                <a:cs typeface="+mn-cs"/>
              </a:defRPr>
            </a:lvl2pPr>
            <a:lvl3pPr marL="684246" algn="l" defTabSz="684246" rtl="0" eaLnBrk="1" latinLnBrk="0" hangingPunct="1">
              <a:defRPr kumimoji="1" sz="1300" kern="1200">
                <a:solidFill>
                  <a:sysClr val="windowText" lastClr="000000"/>
                </a:solidFill>
                <a:latin typeface="Calibri"/>
                <a:ea typeface="ＭＳ Ｐゴシック"/>
                <a:cs typeface="+mn-cs"/>
              </a:defRPr>
            </a:lvl3pPr>
            <a:lvl4pPr marL="1026368" algn="l" defTabSz="684246" rtl="0" eaLnBrk="1" latinLnBrk="0" hangingPunct="1">
              <a:defRPr kumimoji="1" sz="1300" kern="1200">
                <a:solidFill>
                  <a:sysClr val="windowText" lastClr="000000"/>
                </a:solidFill>
                <a:latin typeface="Calibri"/>
                <a:ea typeface="ＭＳ Ｐゴシック"/>
                <a:cs typeface="+mn-cs"/>
              </a:defRPr>
            </a:lvl4pPr>
            <a:lvl5pPr marL="1368491" algn="l" defTabSz="684246" rtl="0" eaLnBrk="1" latinLnBrk="0" hangingPunct="1">
              <a:defRPr kumimoji="1" sz="1300" kern="1200">
                <a:solidFill>
                  <a:sysClr val="windowText" lastClr="000000"/>
                </a:solidFill>
                <a:latin typeface="Calibri"/>
                <a:ea typeface="ＭＳ Ｐゴシック"/>
                <a:cs typeface="+mn-cs"/>
              </a:defRPr>
            </a:lvl5pPr>
            <a:lvl6pPr marL="1710614" algn="l" defTabSz="684246" rtl="0" eaLnBrk="1" latinLnBrk="0" hangingPunct="1">
              <a:defRPr kumimoji="1" sz="1300" kern="1200">
                <a:solidFill>
                  <a:sysClr val="windowText" lastClr="000000"/>
                </a:solidFill>
                <a:latin typeface="Calibri"/>
                <a:ea typeface="ＭＳ Ｐゴシック"/>
                <a:cs typeface="+mn-cs"/>
              </a:defRPr>
            </a:lvl6pPr>
            <a:lvl7pPr marL="2052737" algn="l" defTabSz="684246" rtl="0" eaLnBrk="1" latinLnBrk="0" hangingPunct="1">
              <a:defRPr kumimoji="1" sz="1300" kern="1200">
                <a:solidFill>
                  <a:sysClr val="windowText" lastClr="000000"/>
                </a:solidFill>
                <a:latin typeface="Calibri"/>
                <a:ea typeface="ＭＳ Ｐゴシック"/>
                <a:cs typeface="+mn-cs"/>
              </a:defRPr>
            </a:lvl7pPr>
            <a:lvl8pPr marL="2394859" algn="l" defTabSz="684246" rtl="0" eaLnBrk="1" latinLnBrk="0" hangingPunct="1">
              <a:defRPr kumimoji="1" sz="1300" kern="1200">
                <a:solidFill>
                  <a:sysClr val="windowText" lastClr="000000"/>
                </a:solidFill>
                <a:latin typeface="Calibri"/>
                <a:ea typeface="ＭＳ Ｐゴシック"/>
                <a:cs typeface="+mn-cs"/>
              </a:defRPr>
            </a:lvl8pPr>
            <a:lvl9pPr marL="2736982" algn="l" defTabSz="684246" rtl="0" eaLnBrk="1" latinLnBrk="0" hangingPunct="1">
              <a:defRPr kumimoji="1" sz="1300" kern="1200">
                <a:solidFill>
                  <a:sysClr val="windowText" lastClr="000000"/>
                </a:solidFill>
                <a:latin typeface="Calibri"/>
                <a:ea typeface="ＭＳ Ｐゴシック"/>
                <a:cs typeface="+mn-cs"/>
              </a:defRPr>
            </a:lvl9pPr>
          </a:lstStyle>
          <a:p>
            <a:r>
              <a:rPr lang="ja-JP" altLang="en-US" sz="900"/>
              <a:t>静岡県・</a:t>
            </a:r>
            <a:r>
              <a:rPr lang="ja-JP" altLang="en-US" sz="900">
                <a:solidFill>
                  <a:sysClr val="window" lastClr="FFFFFF">
                    <a:lumMod val="50000"/>
                  </a:sysClr>
                </a:solidFill>
              </a:rPr>
              <a:t>〇〇市町</a:t>
            </a:r>
            <a:r>
              <a:rPr lang="ja-JP" altLang="en-US" sz="900"/>
              <a:t>　</a:t>
            </a:r>
            <a:r>
              <a:rPr lang="en-US" altLang="ja-JP" sz="900" dirty="0">
                <a:solidFill>
                  <a:sysClr val="window" lastClr="FFFFFF">
                    <a:lumMod val="50000"/>
                  </a:sysClr>
                </a:solidFill>
              </a:rPr>
              <a:t>○○</a:t>
            </a:r>
            <a:r>
              <a:rPr kumimoji="1" lang="en-US" altLang="ja-JP" sz="900" dirty="0" err="1">
                <a:solidFill>
                  <a:sysClr val="window" lastClr="FFFFFF">
                    <a:lumMod val="50000"/>
                  </a:sysClr>
                </a:solidFill>
              </a:rPr>
              <a:t>年</a:t>
            </a:r>
            <a:r>
              <a:rPr lang="ja-JP" altLang="en-US" sz="900">
                <a:solidFill>
                  <a:sysClr val="window" lastClr="FFFFFF">
                    <a:lumMod val="50000"/>
                  </a:sysClr>
                </a:solidFill>
              </a:rPr>
              <a:t>○</a:t>
            </a:r>
            <a:r>
              <a:rPr kumimoji="1" lang="en-US" altLang="ja-JP" sz="900" dirty="0" err="1">
                <a:solidFill>
                  <a:sysClr val="window" lastClr="FFFFFF">
                    <a:lumMod val="50000"/>
                  </a:sysClr>
                </a:solidFill>
              </a:rPr>
              <a:t>月</a:t>
            </a:r>
            <a:r>
              <a:rPr kumimoji="1" lang="en-US" altLang="ja-JP" sz="900" dirty="0" err="1"/>
              <a:t>作成</a:t>
            </a:r>
            <a:endParaRPr kumimoji="1"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2452759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正方形/長方形 168"/>
          <p:cNvSpPr/>
          <p:nvPr/>
        </p:nvSpPr>
        <p:spPr>
          <a:xfrm>
            <a:off x="414469" y="1438764"/>
            <a:ext cx="5826182" cy="418448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i="1" dirty="0">
                <a:solidFill>
                  <a:schemeClr val="bg1">
                    <a:lumMod val="50000"/>
                  </a:schemeClr>
                </a:solidFill>
              </a:rPr>
              <a:t>・洪水土砂災害ハザードマップ</a:t>
            </a:r>
            <a:endParaRPr lang="en-US" altLang="ja-JP" i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ja-JP" altLang="en-US" i="1" dirty="0">
                <a:solidFill>
                  <a:schemeClr val="bg1">
                    <a:lumMod val="50000"/>
                  </a:schemeClr>
                </a:solidFill>
              </a:rPr>
              <a:t>　地区を拡大した画像を貼り付け</a:t>
            </a:r>
            <a:endParaRPr lang="en-US" altLang="ja-JP" i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kumimoji="1" lang="ja-JP" altLang="en-US" sz="1200" i="1" dirty="0">
                <a:solidFill>
                  <a:schemeClr val="bg1">
                    <a:lumMod val="50000"/>
                  </a:schemeClr>
                </a:solidFill>
              </a:rPr>
              <a:t>　　（</a:t>
            </a:r>
            <a:r>
              <a:rPr kumimoji="1" lang="en-US" altLang="ja-JP" sz="1200" i="1" dirty="0">
                <a:solidFill>
                  <a:schemeClr val="bg1">
                    <a:lumMod val="50000"/>
                  </a:schemeClr>
                </a:solidFill>
              </a:rPr>
              <a:t>pdf</a:t>
            </a:r>
            <a:r>
              <a:rPr kumimoji="1" lang="ja-JP" altLang="en-US" sz="1200" i="1" dirty="0">
                <a:solidFill>
                  <a:schemeClr val="bg1">
                    <a:lumMod val="50000"/>
                  </a:schemeClr>
                </a:solidFill>
              </a:rPr>
              <a:t>を</a:t>
            </a:r>
            <a:r>
              <a:rPr kumimoji="1" lang="en-US" altLang="ja-JP" sz="1200" i="1" dirty="0" err="1">
                <a:solidFill>
                  <a:schemeClr val="bg1">
                    <a:lumMod val="50000"/>
                  </a:schemeClr>
                </a:solidFill>
              </a:rPr>
              <a:t>PrintScreen</a:t>
            </a:r>
            <a:r>
              <a:rPr kumimoji="1" lang="ja-JP" altLang="en-US" sz="1200" i="1" dirty="0">
                <a:solidFill>
                  <a:schemeClr val="bg1">
                    <a:lumMod val="50000"/>
                  </a:schemeClr>
                </a:solidFill>
              </a:rPr>
              <a:t>、画像変換等）</a:t>
            </a:r>
            <a:endParaRPr kumimoji="1" lang="en-US" altLang="ja-JP" sz="1200" i="1" dirty="0">
              <a:solidFill>
                <a:schemeClr val="bg1">
                  <a:lumMod val="50000"/>
                </a:schemeClr>
              </a:solidFill>
            </a:endParaRPr>
          </a:p>
          <a:p>
            <a:endParaRPr kumimoji="1" lang="en-US" altLang="ja-JP" i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kumimoji="1" lang="ja-JP" altLang="en-US" i="1" dirty="0">
                <a:solidFill>
                  <a:schemeClr val="bg1">
                    <a:lumMod val="50000"/>
                  </a:schemeClr>
                </a:solidFill>
              </a:rPr>
              <a:t>・コンビニ、寺・神社、学校</a:t>
            </a:r>
            <a:r>
              <a:rPr lang="ja-JP" altLang="en-US" i="1" dirty="0">
                <a:solidFill>
                  <a:schemeClr val="bg1">
                    <a:lumMod val="50000"/>
                  </a:schemeClr>
                </a:solidFill>
              </a:rPr>
              <a:t>等のランドマークを追記</a:t>
            </a:r>
            <a:endParaRPr lang="en-US" altLang="ja-JP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72" name="正方形/長方形 2"/>
          <p:cNvSpPr/>
          <p:nvPr/>
        </p:nvSpPr>
        <p:spPr>
          <a:xfrm>
            <a:off x="-27214" y="0"/>
            <a:ext cx="12828814" cy="655453"/>
          </a:xfrm>
          <a:prstGeom prst="rect">
            <a:avLst/>
          </a:prstGeom>
          <a:solidFill>
            <a:srgbClr val="5074B4"/>
          </a:solidFill>
          <a:ln>
            <a:solidFill>
              <a:srgbClr val="5074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3" name="テキスト ボックス 49"/>
          <p:cNvSpPr txBox="1"/>
          <p:nvPr/>
        </p:nvSpPr>
        <p:spPr>
          <a:xfrm>
            <a:off x="0" y="9296455"/>
            <a:ext cx="399262" cy="276094"/>
          </a:xfrm>
          <a:prstGeom prst="rect">
            <a:avLst/>
          </a:prstGeom>
          <a:noFill/>
        </p:spPr>
        <p:txBody>
          <a:bodyPr wrap="none" lIns="91428" tIns="45714" rIns="91428" bIns="45714" rtlCol="0">
            <a:spAutoFit/>
          </a:bodyPr>
          <a:lstStyle/>
          <a:p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P２</a:t>
            </a:r>
          </a:p>
        </p:txBody>
      </p:sp>
      <p:sp>
        <p:nvSpPr>
          <p:cNvPr id="1274" name="テキスト ボックス 51"/>
          <p:cNvSpPr txBox="1"/>
          <p:nvPr/>
        </p:nvSpPr>
        <p:spPr>
          <a:xfrm>
            <a:off x="12402338" y="9298956"/>
            <a:ext cx="399262" cy="276094"/>
          </a:xfrm>
          <a:prstGeom prst="rect">
            <a:avLst/>
          </a:prstGeom>
          <a:noFill/>
        </p:spPr>
        <p:txBody>
          <a:bodyPr wrap="none" lIns="91428" tIns="45714" rIns="91428" bIns="45714" rtlCol="0">
            <a:spAutoFit/>
          </a:bodyPr>
          <a:lstStyle/>
          <a:p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P３</a:t>
            </a:r>
          </a:p>
        </p:txBody>
      </p:sp>
      <p:sp>
        <p:nvSpPr>
          <p:cNvPr id="1275" name="テキスト ボックス 128"/>
          <p:cNvSpPr txBox="1"/>
          <p:nvPr/>
        </p:nvSpPr>
        <p:spPr>
          <a:xfrm>
            <a:off x="-12468" y="128318"/>
            <a:ext cx="9777406" cy="522315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r>
              <a:rPr lang="ja-JP" altLang="en-US" sz="28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大　雨（　　　　河川氾濫・　　　　土砂災害）</a:t>
            </a:r>
          </a:p>
        </p:txBody>
      </p:sp>
      <p:pic>
        <p:nvPicPr>
          <p:cNvPr id="1276" name="Picture 3"/>
          <p:cNvPicPr>
            <a:picLocks noChangeAspect="1" noChangeArrowheads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954457" y="29609"/>
            <a:ext cx="596233" cy="596233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277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9912" y="35218"/>
            <a:ext cx="585016" cy="585016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278" name="ホームベース 134"/>
          <p:cNvSpPr/>
          <p:nvPr/>
        </p:nvSpPr>
        <p:spPr>
          <a:xfrm>
            <a:off x="-6146" y="746804"/>
            <a:ext cx="5516295" cy="321344"/>
          </a:xfrm>
          <a:prstGeom prst="homePlate">
            <a:avLst/>
          </a:prstGeom>
          <a:solidFill>
            <a:srgbClr val="CFD9F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r>
              <a:rPr lang="ja-JP" altLang="en-US" sz="1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大雨➊　ハザードマップで自宅の危険を確認し、記入</a:t>
            </a:r>
          </a:p>
        </p:txBody>
      </p:sp>
      <p:sp>
        <p:nvSpPr>
          <p:cNvPr id="1279" name="ホームベース 14"/>
          <p:cNvSpPr/>
          <p:nvPr/>
        </p:nvSpPr>
        <p:spPr>
          <a:xfrm>
            <a:off x="6413540" y="730862"/>
            <a:ext cx="5170414" cy="341053"/>
          </a:xfrm>
          <a:prstGeom prst="homePlate">
            <a:avLst/>
          </a:prstGeom>
          <a:solidFill>
            <a:srgbClr val="CFD9F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r>
              <a:rPr lang="ja-JP" altLang="en-US" sz="1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大雨❷　避難のタイミング、避難先、情報収集手段を確認し、記入</a:t>
            </a:r>
          </a:p>
        </p:txBody>
      </p:sp>
      <p:sp>
        <p:nvSpPr>
          <p:cNvPr id="1280" name="テキスト ボックス 44"/>
          <p:cNvSpPr txBox="1"/>
          <p:nvPr/>
        </p:nvSpPr>
        <p:spPr>
          <a:xfrm>
            <a:off x="6419157" y="7846240"/>
            <a:ext cx="5933201" cy="30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rgbClr val="353B77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イ 　情報収集手段を決め、「わたしの避難計画」に記入しましょう</a:t>
            </a:r>
            <a:endParaRPr lang="en-US" altLang="ja-JP" sz="1400" b="1" dirty="0">
              <a:solidFill>
                <a:srgbClr val="353B77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281" name="テキスト ボックス 75"/>
          <p:cNvSpPr txBox="1"/>
          <p:nvPr/>
        </p:nvSpPr>
        <p:spPr>
          <a:xfrm>
            <a:off x="-26476" y="1092419"/>
            <a:ext cx="5491191" cy="306872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r>
              <a:rPr lang="ja-JP" altLang="en-US" sz="1400" dirty="0">
                <a:solidFill>
                  <a:srgbClr val="353B77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ア　</a:t>
            </a:r>
            <a:r>
              <a:rPr lang="ja-JP" altLang="en-US" sz="1400" b="1" dirty="0">
                <a:solidFill>
                  <a:srgbClr val="353B77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自宅の位置を確認しましょう</a:t>
            </a:r>
            <a:endParaRPr lang="en-US" altLang="ja-JP" sz="1600" b="1" dirty="0">
              <a:solidFill>
                <a:srgbClr val="353B77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282" name="テキスト ボックス 75"/>
          <p:cNvSpPr txBox="1"/>
          <p:nvPr/>
        </p:nvSpPr>
        <p:spPr>
          <a:xfrm>
            <a:off x="6410672" y="1124890"/>
            <a:ext cx="6364260" cy="306872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r>
              <a:rPr lang="ja-JP" altLang="en-US" sz="1400" b="1" dirty="0">
                <a:solidFill>
                  <a:srgbClr val="353B77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ア　避難のタイミング・避難先を決め、「わたしの避難計画」に記入しましょう</a:t>
            </a:r>
            <a:endParaRPr lang="en-US" altLang="ja-JP" sz="1400" b="1" dirty="0">
              <a:solidFill>
                <a:srgbClr val="353B77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283" name="テキスト ボックス 23"/>
          <p:cNvSpPr txBox="1"/>
          <p:nvPr/>
        </p:nvSpPr>
        <p:spPr>
          <a:xfrm>
            <a:off x="8031623" y="7370508"/>
            <a:ext cx="4851296" cy="4299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※１　</a:t>
            </a:r>
            <a:r>
              <a:rPr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親戚・知人宅へは、可能であれば事前に避難するようにしましょう。</a:t>
            </a:r>
            <a:endParaRPr lang="en-US" altLang="ja-JP" sz="1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269875" indent="-269875"/>
            <a:r>
              <a:rPr lang="en-US" altLang="ja-JP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※２　水が引くまでの間の「飲み水・食料」や「簡易トイレ」などを準備しておこう</a:t>
            </a:r>
            <a:r>
              <a:rPr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。</a:t>
            </a:r>
          </a:p>
        </p:txBody>
      </p:sp>
      <p:sp>
        <p:nvSpPr>
          <p:cNvPr id="1284" name="テキスト ボックス 19"/>
          <p:cNvSpPr txBox="1"/>
          <p:nvPr/>
        </p:nvSpPr>
        <p:spPr>
          <a:xfrm>
            <a:off x="11923894" y="5002915"/>
            <a:ext cx="1015476" cy="276987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r>
              <a:rPr lang="ja-JP" altLang="en-US" sz="1200" b="1" dirty="0">
                <a:solidFill>
                  <a:srgbClr val="4668A4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いいえ</a:t>
            </a:r>
          </a:p>
        </p:txBody>
      </p:sp>
      <p:sp>
        <p:nvSpPr>
          <p:cNvPr id="1285" name="正方形/長方形 40"/>
          <p:cNvSpPr/>
          <p:nvPr/>
        </p:nvSpPr>
        <p:spPr>
          <a:xfrm>
            <a:off x="6822183" y="1464036"/>
            <a:ext cx="5952749" cy="593307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86" name="下矢印 58"/>
          <p:cNvSpPr/>
          <p:nvPr/>
        </p:nvSpPr>
        <p:spPr>
          <a:xfrm rot="16200000">
            <a:off x="11078976" y="2557890"/>
            <a:ext cx="215900" cy="431800"/>
          </a:xfrm>
          <a:prstGeom prst="downArrow">
            <a:avLst>
              <a:gd name="adj1" fmla="val 19328"/>
              <a:gd name="adj2" fmla="val 72220"/>
            </a:avLst>
          </a:prstGeom>
          <a:solidFill>
            <a:schemeClr val="accent5">
              <a:lumMod val="5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endParaRPr kumimoji="1" lang="ja-JP" altLang="en-US"/>
          </a:p>
        </p:txBody>
      </p:sp>
      <p:sp>
        <p:nvSpPr>
          <p:cNvPr id="1287" name="テキスト ボックス 19"/>
          <p:cNvSpPr txBox="1"/>
          <p:nvPr/>
        </p:nvSpPr>
        <p:spPr>
          <a:xfrm>
            <a:off x="10870465" y="2467930"/>
            <a:ext cx="648227" cy="261598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r>
              <a:rPr lang="ja-JP" altLang="en-US" sz="1100" b="1" dirty="0">
                <a:solidFill>
                  <a:srgbClr val="353B77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いいえ</a:t>
            </a:r>
          </a:p>
        </p:txBody>
      </p:sp>
      <p:sp>
        <p:nvSpPr>
          <p:cNvPr id="1288" name="下矢印 65"/>
          <p:cNvSpPr/>
          <p:nvPr/>
        </p:nvSpPr>
        <p:spPr>
          <a:xfrm>
            <a:off x="7507128" y="2333157"/>
            <a:ext cx="226416" cy="1690101"/>
          </a:xfrm>
          <a:prstGeom prst="downArrow">
            <a:avLst>
              <a:gd name="adj1" fmla="val 27586"/>
              <a:gd name="adj2" fmla="val 75054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endParaRPr kumimoji="1" lang="ja-JP" altLang="en-US"/>
          </a:p>
        </p:txBody>
      </p:sp>
      <p:sp>
        <p:nvSpPr>
          <p:cNvPr id="1289" name="テキスト ボックス 18"/>
          <p:cNvSpPr txBox="1"/>
          <p:nvPr/>
        </p:nvSpPr>
        <p:spPr>
          <a:xfrm>
            <a:off x="7632522" y="4264500"/>
            <a:ext cx="560259" cy="261598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r>
              <a:rPr lang="ja-JP" altLang="en-US" sz="11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はい</a:t>
            </a:r>
          </a:p>
        </p:txBody>
      </p:sp>
      <p:sp>
        <p:nvSpPr>
          <p:cNvPr id="1290" name="テキスト ボックス 19"/>
          <p:cNvSpPr txBox="1"/>
          <p:nvPr/>
        </p:nvSpPr>
        <p:spPr>
          <a:xfrm>
            <a:off x="10162204" y="3567805"/>
            <a:ext cx="630962" cy="261598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r>
              <a:rPr lang="ja-JP" altLang="en-US" sz="1100" b="1" dirty="0">
                <a:solidFill>
                  <a:srgbClr val="353B77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いいえ</a:t>
            </a:r>
          </a:p>
        </p:txBody>
      </p:sp>
      <p:sp>
        <p:nvSpPr>
          <p:cNvPr id="1291" name="テキスト ボックス 18"/>
          <p:cNvSpPr txBox="1"/>
          <p:nvPr/>
        </p:nvSpPr>
        <p:spPr>
          <a:xfrm>
            <a:off x="7220243" y="2305463"/>
            <a:ext cx="560259" cy="261598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r>
              <a:rPr lang="ja-JP" altLang="en-US" sz="11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はい</a:t>
            </a:r>
            <a:endParaRPr lang="ja-JP" altLang="en-US" sz="12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292" name="下矢印 58"/>
          <p:cNvSpPr/>
          <p:nvPr/>
        </p:nvSpPr>
        <p:spPr>
          <a:xfrm>
            <a:off x="11920329" y="5182995"/>
            <a:ext cx="246061" cy="347587"/>
          </a:xfrm>
          <a:prstGeom prst="downArrow">
            <a:avLst>
              <a:gd name="adj1" fmla="val 27586"/>
              <a:gd name="adj2" fmla="val 72589"/>
            </a:avLst>
          </a:prstGeom>
          <a:solidFill>
            <a:schemeClr val="accent5">
              <a:lumMod val="5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endParaRPr kumimoji="1" lang="ja-JP" altLang="en-US"/>
          </a:p>
        </p:txBody>
      </p:sp>
      <p:sp>
        <p:nvSpPr>
          <p:cNvPr id="1293" name="下矢印 16"/>
          <p:cNvSpPr/>
          <p:nvPr/>
        </p:nvSpPr>
        <p:spPr>
          <a:xfrm>
            <a:off x="10463710" y="5161373"/>
            <a:ext cx="252092" cy="369791"/>
          </a:xfrm>
          <a:prstGeom prst="downArrow">
            <a:avLst>
              <a:gd name="adj1" fmla="val 27586"/>
              <a:gd name="adj2" fmla="val 72589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endParaRPr kumimoji="1" lang="ja-JP" altLang="en-US"/>
          </a:p>
        </p:txBody>
      </p:sp>
      <p:sp>
        <p:nvSpPr>
          <p:cNvPr id="1294" name="テキスト ボックス 18"/>
          <p:cNvSpPr txBox="1"/>
          <p:nvPr/>
        </p:nvSpPr>
        <p:spPr>
          <a:xfrm>
            <a:off x="10193755" y="5121489"/>
            <a:ext cx="560259" cy="261598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r>
              <a:rPr lang="ja-JP" altLang="en-US" sz="11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はい</a:t>
            </a:r>
          </a:p>
        </p:txBody>
      </p:sp>
      <p:sp>
        <p:nvSpPr>
          <p:cNvPr id="1295" name="下矢印 58"/>
          <p:cNvSpPr/>
          <p:nvPr/>
        </p:nvSpPr>
        <p:spPr>
          <a:xfrm>
            <a:off x="9001904" y="5142204"/>
            <a:ext cx="246061" cy="391817"/>
          </a:xfrm>
          <a:prstGeom prst="downArrow">
            <a:avLst>
              <a:gd name="adj1" fmla="val 27586"/>
              <a:gd name="adj2" fmla="val 72589"/>
            </a:avLst>
          </a:prstGeom>
          <a:solidFill>
            <a:schemeClr val="accent5">
              <a:lumMod val="5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endParaRPr kumimoji="1" lang="ja-JP" altLang="en-US"/>
          </a:p>
        </p:txBody>
      </p:sp>
      <p:sp>
        <p:nvSpPr>
          <p:cNvPr id="1296" name="テキスト ボックス 19"/>
          <p:cNvSpPr txBox="1"/>
          <p:nvPr/>
        </p:nvSpPr>
        <p:spPr>
          <a:xfrm>
            <a:off x="8574866" y="5130047"/>
            <a:ext cx="1015476" cy="261598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r>
              <a:rPr lang="ja-JP" altLang="en-US" sz="1100" b="1" dirty="0">
                <a:solidFill>
                  <a:srgbClr val="353B77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いいえ</a:t>
            </a:r>
          </a:p>
        </p:txBody>
      </p:sp>
      <p:sp>
        <p:nvSpPr>
          <p:cNvPr id="1297" name="下矢印 16"/>
          <p:cNvSpPr/>
          <p:nvPr/>
        </p:nvSpPr>
        <p:spPr>
          <a:xfrm>
            <a:off x="7529322" y="5159316"/>
            <a:ext cx="252092" cy="377236"/>
          </a:xfrm>
          <a:prstGeom prst="downArrow">
            <a:avLst>
              <a:gd name="adj1" fmla="val 27586"/>
              <a:gd name="adj2" fmla="val 72589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endParaRPr kumimoji="1" lang="ja-JP" altLang="en-US"/>
          </a:p>
        </p:txBody>
      </p:sp>
      <p:sp>
        <p:nvSpPr>
          <p:cNvPr id="1298" name="テキスト ボックス 18"/>
          <p:cNvSpPr txBox="1"/>
          <p:nvPr/>
        </p:nvSpPr>
        <p:spPr>
          <a:xfrm>
            <a:off x="7242553" y="5112419"/>
            <a:ext cx="560259" cy="261598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r>
              <a:rPr lang="ja-JP" altLang="en-US" sz="11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はい</a:t>
            </a:r>
          </a:p>
        </p:txBody>
      </p:sp>
      <p:sp>
        <p:nvSpPr>
          <p:cNvPr id="1299" name="下矢印 16"/>
          <p:cNvSpPr/>
          <p:nvPr/>
        </p:nvSpPr>
        <p:spPr>
          <a:xfrm>
            <a:off x="7066567" y="1752834"/>
            <a:ext cx="252092" cy="2269807"/>
          </a:xfrm>
          <a:prstGeom prst="downArrow">
            <a:avLst>
              <a:gd name="adj1" fmla="val 27586"/>
              <a:gd name="adj2" fmla="val 72589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endParaRPr kumimoji="1" lang="ja-JP" altLang="en-US"/>
          </a:p>
        </p:txBody>
      </p:sp>
      <p:sp>
        <p:nvSpPr>
          <p:cNvPr id="1300" name="片側の 2 つの角を丸めた四角形 129"/>
          <p:cNvSpPr/>
          <p:nvPr/>
        </p:nvSpPr>
        <p:spPr>
          <a:xfrm rot="10800000">
            <a:off x="11438284" y="2462802"/>
            <a:ext cx="1285126" cy="510568"/>
          </a:xfrm>
          <a:prstGeom prst="round2SameRect">
            <a:avLst>
              <a:gd name="adj1" fmla="val 35666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b="1" dirty="0">
              <a:solidFill>
                <a:srgbClr val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301" name="テキスト ボックス 130"/>
          <p:cNvSpPr txBox="1"/>
          <p:nvPr/>
        </p:nvSpPr>
        <p:spPr>
          <a:xfrm>
            <a:off x="11514846" y="2457575"/>
            <a:ext cx="1132077" cy="276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rgbClr val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●避難先</a:t>
            </a:r>
            <a:endParaRPr kumimoji="1" lang="en-US" altLang="ja-JP" sz="1200" b="1" dirty="0">
              <a:solidFill>
                <a:srgbClr val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302" name="片側の 2 つの角を丸めた四角形 131"/>
          <p:cNvSpPr/>
          <p:nvPr/>
        </p:nvSpPr>
        <p:spPr>
          <a:xfrm>
            <a:off x="11438000" y="1898394"/>
            <a:ext cx="1285394" cy="574275"/>
          </a:xfrm>
          <a:prstGeom prst="round2SameRect">
            <a:avLst>
              <a:gd name="adj1" fmla="val 2537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2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303" name="下矢印 222"/>
          <p:cNvSpPr/>
          <p:nvPr/>
        </p:nvSpPr>
        <p:spPr>
          <a:xfrm>
            <a:off x="7951324" y="4304964"/>
            <a:ext cx="252092" cy="389287"/>
          </a:xfrm>
          <a:prstGeom prst="downArrow">
            <a:avLst>
              <a:gd name="adj1" fmla="val 27586"/>
              <a:gd name="adj2" fmla="val 55662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endParaRPr kumimoji="1" lang="ja-JP" altLang="en-US"/>
          </a:p>
        </p:txBody>
      </p:sp>
      <p:sp>
        <p:nvSpPr>
          <p:cNvPr id="1304" name="下矢印 223"/>
          <p:cNvSpPr/>
          <p:nvPr/>
        </p:nvSpPr>
        <p:spPr>
          <a:xfrm>
            <a:off x="10589533" y="3593715"/>
            <a:ext cx="246061" cy="426173"/>
          </a:xfrm>
          <a:prstGeom prst="downArrow">
            <a:avLst>
              <a:gd name="adj1" fmla="val 27586"/>
              <a:gd name="adj2" fmla="val 62266"/>
            </a:avLst>
          </a:prstGeom>
          <a:solidFill>
            <a:schemeClr val="accent5">
              <a:lumMod val="5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endParaRPr kumimoji="1" lang="ja-JP" altLang="en-US"/>
          </a:p>
        </p:txBody>
      </p:sp>
      <p:sp>
        <p:nvSpPr>
          <p:cNvPr id="1305" name="下矢印 247"/>
          <p:cNvSpPr/>
          <p:nvPr/>
        </p:nvSpPr>
        <p:spPr>
          <a:xfrm>
            <a:off x="10580874" y="1761651"/>
            <a:ext cx="246061" cy="303170"/>
          </a:xfrm>
          <a:prstGeom prst="downArrow">
            <a:avLst>
              <a:gd name="adj1" fmla="val 27586"/>
              <a:gd name="adj2" fmla="val 55557"/>
            </a:avLst>
          </a:prstGeom>
          <a:solidFill>
            <a:schemeClr val="accent5">
              <a:lumMod val="5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endParaRPr kumimoji="1" lang="ja-JP" altLang="en-US"/>
          </a:p>
        </p:txBody>
      </p:sp>
      <p:sp>
        <p:nvSpPr>
          <p:cNvPr id="1306" name="テキスト ボックス 248"/>
          <p:cNvSpPr txBox="1"/>
          <p:nvPr/>
        </p:nvSpPr>
        <p:spPr>
          <a:xfrm>
            <a:off x="10196552" y="1720273"/>
            <a:ext cx="455118" cy="241277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r>
              <a:rPr lang="ja-JP" altLang="en-US" sz="1100" b="1" dirty="0">
                <a:solidFill>
                  <a:srgbClr val="353B77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いいえ</a:t>
            </a:r>
          </a:p>
        </p:txBody>
      </p:sp>
      <p:sp>
        <p:nvSpPr>
          <p:cNvPr id="1307" name="下矢印 255"/>
          <p:cNvSpPr/>
          <p:nvPr/>
        </p:nvSpPr>
        <p:spPr>
          <a:xfrm rot="16200000">
            <a:off x="11060767" y="3253488"/>
            <a:ext cx="252092" cy="467995"/>
          </a:xfrm>
          <a:prstGeom prst="downArrow">
            <a:avLst>
              <a:gd name="adj1" fmla="val 27586"/>
              <a:gd name="adj2" fmla="val 72589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endParaRPr kumimoji="1" lang="ja-JP" altLang="en-US"/>
          </a:p>
        </p:txBody>
      </p:sp>
      <p:sp>
        <p:nvSpPr>
          <p:cNvPr id="1308" name="テキスト ボックス 256"/>
          <p:cNvSpPr txBox="1"/>
          <p:nvPr/>
        </p:nvSpPr>
        <p:spPr>
          <a:xfrm>
            <a:off x="10884339" y="3188196"/>
            <a:ext cx="560259" cy="276987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r>
              <a:rPr lang="ja-JP" altLang="en-US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はい</a:t>
            </a:r>
          </a:p>
        </p:txBody>
      </p:sp>
      <p:sp>
        <p:nvSpPr>
          <p:cNvPr id="1309" name="下矢印 257"/>
          <p:cNvSpPr/>
          <p:nvPr/>
        </p:nvSpPr>
        <p:spPr>
          <a:xfrm>
            <a:off x="10580874" y="4299837"/>
            <a:ext cx="246061" cy="401621"/>
          </a:xfrm>
          <a:prstGeom prst="downArrow">
            <a:avLst>
              <a:gd name="adj1" fmla="val 27586"/>
              <a:gd name="adj2" fmla="val 72589"/>
            </a:avLst>
          </a:prstGeom>
          <a:solidFill>
            <a:schemeClr val="accent5">
              <a:lumMod val="5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endParaRPr kumimoji="1" lang="ja-JP" altLang="en-US"/>
          </a:p>
        </p:txBody>
      </p:sp>
      <p:sp>
        <p:nvSpPr>
          <p:cNvPr id="1310" name="テキスト ボックス 258"/>
          <p:cNvSpPr txBox="1"/>
          <p:nvPr/>
        </p:nvSpPr>
        <p:spPr>
          <a:xfrm>
            <a:off x="10090455" y="4260136"/>
            <a:ext cx="1015476" cy="261598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r>
              <a:rPr lang="ja-JP" altLang="en-US" sz="1100" b="1" dirty="0">
                <a:solidFill>
                  <a:srgbClr val="353B77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いいえ</a:t>
            </a:r>
          </a:p>
        </p:txBody>
      </p:sp>
      <p:sp>
        <p:nvSpPr>
          <p:cNvPr id="1311" name="テキスト ボックス 19"/>
          <p:cNvSpPr txBox="1"/>
          <p:nvPr/>
        </p:nvSpPr>
        <p:spPr>
          <a:xfrm>
            <a:off x="11457813" y="5124633"/>
            <a:ext cx="624092" cy="261598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r>
              <a:rPr lang="ja-JP" altLang="en-US" sz="1100" b="1" dirty="0">
                <a:solidFill>
                  <a:srgbClr val="353B77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いいえ</a:t>
            </a:r>
          </a:p>
        </p:txBody>
      </p:sp>
      <p:sp>
        <p:nvSpPr>
          <p:cNvPr id="1312" name="正方形/長方形 227"/>
          <p:cNvSpPr/>
          <p:nvPr/>
        </p:nvSpPr>
        <p:spPr>
          <a:xfrm>
            <a:off x="6848536" y="8194176"/>
            <a:ext cx="1969325" cy="89920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13" name="テキスト ボックス 225"/>
          <p:cNvSpPr txBox="1"/>
          <p:nvPr/>
        </p:nvSpPr>
        <p:spPr>
          <a:xfrm>
            <a:off x="6904119" y="8607970"/>
            <a:ext cx="1806242" cy="276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314" name="テキスト ボックス 226"/>
          <p:cNvSpPr txBox="1"/>
          <p:nvPr/>
        </p:nvSpPr>
        <p:spPr>
          <a:xfrm>
            <a:off x="6848536" y="8161827"/>
            <a:ext cx="1889316" cy="461665"/>
          </a:xfrm>
          <a:prstGeom prst="rect">
            <a:avLst/>
          </a:prstGeom>
          <a:noFill/>
        </p:spPr>
        <p:txBody>
          <a:bodyPr wrap="square" lIns="36000" rIns="36000" rtlCol="0" anchor="ctr" anchorCtr="0">
            <a:spAutoFit/>
          </a:bodyPr>
          <a:lstStyle/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避難情報や同報無線の放送、避難所の開設状況</a:t>
            </a:r>
          </a:p>
        </p:txBody>
      </p:sp>
      <p:sp>
        <p:nvSpPr>
          <p:cNvPr id="1315" name="テキスト ボックス 228"/>
          <p:cNvSpPr txBox="1"/>
          <p:nvPr/>
        </p:nvSpPr>
        <p:spPr>
          <a:xfrm>
            <a:off x="6935108" y="8587827"/>
            <a:ext cx="1772721" cy="460772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 rtlCol="0" anchor="ctr" anchorCtr="0">
            <a:spAutoFit/>
          </a:bodyPr>
          <a:lstStyle/>
          <a:p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・○○市公式</a:t>
            </a: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LINE</a:t>
            </a:r>
            <a:endParaRPr>
              <a:solidFill>
                <a:schemeClr val="bg1">
                  <a:lumMod val="50000"/>
                </a:schemeClr>
              </a:solidFill>
            </a:endParaRPr>
          </a:p>
          <a:p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・○○市</a:t>
            </a: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E</a:t>
            </a:r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メール</a:t>
            </a:r>
            <a:endParaRPr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16" name="正方形/長方形 229"/>
          <p:cNvSpPr/>
          <p:nvPr/>
        </p:nvSpPr>
        <p:spPr>
          <a:xfrm>
            <a:off x="8900185" y="8187221"/>
            <a:ext cx="1864895" cy="90545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17" name="テキスト ボックス 230"/>
          <p:cNvSpPr txBox="1"/>
          <p:nvPr/>
        </p:nvSpPr>
        <p:spPr>
          <a:xfrm>
            <a:off x="8955597" y="8601028"/>
            <a:ext cx="1806242" cy="276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318" name="テキスト ボックス 231"/>
          <p:cNvSpPr txBox="1"/>
          <p:nvPr/>
        </p:nvSpPr>
        <p:spPr>
          <a:xfrm>
            <a:off x="8971346" y="8265988"/>
            <a:ext cx="1774743" cy="276999"/>
          </a:xfrm>
          <a:prstGeom prst="rect">
            <a:avLst/>
          </a:prstGeom>
          <a:noFill/>
        </p:spPr>
        <p:txBody>
          <a:bodyPr wrap="square" lIns="36000" rIns="36000" rtlCol="0" anchor="ctr" anchorCtr="0">
            <a:spAutoFit/>
          </a:bodyPr>
          <a:lstStyle/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避難情報やハザードマップ</a:t>
            </a:r>
          </a:p>
        </p:txBody>
      </p:sp>
      <p:sp>
        <p:nvSpPr>
          <p:cNvPr id="1319" name="テキスト ボックス 232"/>
          <p:cNvSpPr txBox="1"/>
          <p:nvPr/>
        </p:nvSpPr>
        <p:spPr>
          <a:xfrm>
            <a:off x="8986692" y="8581483"/>
            <a:ext cx="1727301" cy="460772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 rtlCol="0" anchor="ctr" anchorCtr="0">
            <a:spAutoFit/>
          </a:bodyPr>
          <a:lstStyle/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・静岡県防災アプリ</a:t>
            </a: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・その他アプリ</a:t>
            </a:r>
            <a:endParaRPr lang="ja-JP" altLang="en-US" sz="1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320" name="正方形/長方形 233"/>
          <p:cNvSpPr/>
          <p:nvPr/>
        </p:nvSpPr>
        <p:spPr>
          <a:xfrm>
            <a:off x="10839177" y="8187188"/>
            <a:ext cx="1764438" cy="8989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21" name="テキスト ボックス 234"/>
          <p:cNvSpPr txBox="1"/>
          <p:nvPr/>
        </p:nvSpPr>
        <p:spPr>
          <a:xfrm>
            <a:off x="10894573" y="8613419"/>
            <a:ext cx="1806242" cy="276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322" name="テキスト ボックス 235"/>
          <p:cNvSpPr txBox="1"/>
          <p:nvPr/>
        </p:nvSpPr>
        <p:spPr>
          <a:xfrm>
            <a:off x="10993123" y="8258238"/>
            <a:ext cx="1373638" cy="276106"/>
          </a:xfrm>
          <a:prstGeom prst="rect">
            <a:avLst/>
          </a:prstGeom>
          <a:noFill/>
        </p:spPr>
        <p:txBody>
          <a:bodyPr wrap="none" lIns="36000" rIns="36000" rtlCol="0" anchor="ctr" anchorCtr="0">
            <a:spAutoFit/>
          </a:bodyPr>
          <a:lstStyle/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避難情報やニュース</a:t>
            </a:r>
          </a:p>
        </p:txBody>
      </p:sp>
      <p:sp>
        <p:nvSpPr>
          <p:cNvPr id="1323" name="テキスト ボックス 236"/>
          <p:cNvSpPr txBox="1"/>
          <p:nvPr/>
        </p:nvSpPr>
        <p:spPr>
          <a:xfrm>
            <a:off x="10925633" y="8566946"/>
            <a:ext cx="1604601" cy="460772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 rtlCol="0" anchor="ctr" anchorCtr="0">
            <a:spAutoFit/>
          </a:bodyPr>
          <a:lstStyle/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・テレビ　　　　</a:t>
            </a:r>
            <a:endParaRPr lang="ja-JP" altLang="en-US" sz="1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・ラジオ</a:t>
            </a:r>
          </a:p>
        </p:txBody>
      </p:sp>
      <p:sp>
        <p:nvSpPr>
          <p:cNvPr id="1324" name="テキスト ボックス 237"/>
          <p:cNvSpPr txBox="1"/>
          <p:nvPr/>
        </p:nvSpPr>
        <p:spPr>
          <a:xfrm>
            <a:off x="6692884" y="9133087"/>
            <a:ext cx="6141375" cy="260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</a:t>
            </a:r>
            <a:r>
              <a:rPr lang="ja-JP" altLang="en-US" sz="1100" dirty="0">
                <a:solidFill>
                  <a:schemeClr val="bg1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市の公式</a:t>
            </a:r>
            <a:r>
              <a:rPr lang="en-US" altLang="ja-JP" sz="1100" dirty="0">
                <a:solidFill>
                  <a:schemeClr val="bg1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LINE</a:t>
            </a:r>
            <a:r>
              <a:rPr lang="ja-JP" altLang="en-US" sz="1100" dirty="0">
                <a:solidFill>
                  <a:schemeClr val="bg1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や</a:t>
            </a:r>
            <a:r>
              <a:rPr lang="en-US" altLang="ja-JP" sz="1100" dirty="0">
                <a:solidFill>
                  <a:schemeClr val="bg1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E</a:t>
            </a:r>
            <a:r>
              <a:rPr lang="ja-JP" altLang="en-US" sz="1100" dirty="0">
                <a:solidFill>
                  <a:schemeClr val="bg1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メール</a:t>
            </a:r>
            <a:r>
              <a:rPr lang="en-US" altLang="ja-JP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、県防災アプリについて、４ページに２</a:t>
            </a:r>
            <a:r>
              <a:rPr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次元</a:t>
            </a:r>
            <a:r>
              <a:rPr lang="en-US" altLang="ja-JP" sz="1100" dirty="0" err="1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コードを掲載しています</a:t>
            </a:r>
            <a:r>
              <a:rPr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。</a:t>
            </a:r>
            <a:endParaRPr lang="en-US" altLang="ja-JP" sz="1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325" name="テキスト ボックス 75"/>
          <p:cNvSpPr txBox="1"/>
          <p:nvPr/>
        </p:nvSpPr>
        <p:spPr>
          <a:xfrm>
            <a:off x="-17118" y="6037594"/>
            <a:ext cx="5491191" cy="306872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r>
              <a:rPr lang="ja-JP" altLang="en-US" sz="1400" b="1" dirty="0">
                <a:solidFill>
                  <a:srgbClr val="353B77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イ　下記の災害リスクを確認し、「わたしの避難計画」に記入しましょう</a:t>
            </a:r>
            <a:endParaRPr lang="en-US" altLang="ja-JP" sz="1600" b="1" dirty="0">
              <a:solidFill>
                <a:srgbClr val="353B77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326" name="正方形/長方形 1408"/>
          <p:cNvSpPr/>
          <p:nvPr/>
        </p:nvSpPr>
        <p:spPr>
          <a:xfrm>
            <a:off x="240246" y="7322530"/>
            <a:ext cx="1890079" cy="2761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353B77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〇浸水想定区域（浸水深）</a:t>
            </a:r>
            <a:endParaRPr lang="en-US" altLang="ja-JP" sz="1200" dirty="0">
              <a:solidFill>
                <a:srgbClr val="353B77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327" name="正方形/長方形 222"/>
          <p:cNvSpPr/>
          <p:nvPr/>
        </p:nvSpPr>
        <p:spPr>
          <a:xfrm>
            <a:off x="247995" y="6659565"/>
            <a:ext cx="2005495" cy="2761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353B77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〇家屋倒壊等氾濫想定区域</a:t>
            </a:r>
            <a:endParaRPr lang="en-US" altLang="ja-JP" sz="1200" dirty="0">
              <a:solidFill>
                <a:srgbClr val="353B77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328" name="正方形/長方形 223"/>
          <p:cNvSpPr/>
          <p:nvPr/>
        </p:nvSpPr>
        <p:spPr>
          <a:xfrm>
            <a:off x="4227360" y="6687590"/>
            <a:ext cx="1567875" cy="2761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353B77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○土砂災害警戒区域</a:t>
            </a:r>
            <a:endParaRPr lang="en-US" altLang="ja-JP" sz="1200" dirty="0">
              <a:solidFill>
                <a:srgbClr val="353B77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329" name="テキスト ボックス 10"/>
          <p:cNvSpPr txBox="1"/>
          <p:nvPr/>
        </p:nvSpPr>
        <p:spPr>
          <a:xfrm>
            <a:off x="4388155" y="6917662"/>
            <a:ext cx="2090665" cy="261598"/>
          </a:xfrm>
          <a:prstGeom prst="rect">
            <a:avLst/>
          </a:prstGeom>
          <a:noFill/>
          <a:ln>
            <a:noFill/>
          </a:ln>
        </p:spPr>
        <p:txBody>
          <a:bodyPr wrap="square" lIns="91428" tIns="45714" rIns="91428" bIns="45714" rtlCol="0">
            <a:spAutoFit/>
          </a:bodyPr>
          <a:lstStyle/>
          <a:p>
            <a:pPr>
              <a:tabLst>
                <a:tab pos="0" algn="l"/>
              </a:tabLst>
            </a:pPr>
            <a:r>
              <a:rPr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土砂災害のおそれのある地域</a:t>
            </a:r>
          </a:p>
        </p:txBody>
      </p:sp>
      <p:sp>
        <p:nvSpPr>
          <p:cNvPr id="1330" name="正方形/長方形 98"/>
          <p:cNvSpPr/>
          <p:nvPr/>
        </p:nvSpPr>
        <p:spPr>
          <a:xfrm>
            <a:off x="448304" y="6884151"/>
            <a:ext cx="187687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88" indent="-1588" algn="just"/>
            <a:r>
              <a:rPr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川が氾濫した場合に、家屋が流出するおそれがある区域</a:t>
            </a:r>
          </a:p>
        </p:txBody>
      </p:sp>
      <p:sp>
        <p:nvSpPr>
          <p:cNvPr id="1331" name="正方形/長方形 99"/>
          <p:cNvSpPr/>
          <p:nvPr/>
        </p:nvSpPr>
        <p:spPr>
          <a:xfrm>
            <a:off x="130982" y="7524075"/>
            <a:ext cx="2097010" cy="429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indent="-1588" algn="just"/>
            <a:r>
              <a:rPr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川が氾濫した場合に</a:t>
            </a:r>
          </a:p>
          <a:p>
            <a:pPr marL="271463" indent="-1588" algn="just"/>
            <a:r>
              <a:rPr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浸水するおそれがある区域</a:t>
            </a:r>
          </a:p>
        </p:txBody>
      </p:sp>
      <p:sp>
        <p:nvSpPr>
          <p:cNvPr id="1332" name="正方形/長方形 224"/>
          <p:cNvSpPr/>
          <p:nvPr/>
        </p:nvSpPr>
        <p:spPr>
          <a:xfrm>
            <a:off x="4218764" y="7205692"/>
            <a:ext cx="1875651" cy="2761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353B77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○土砂災害</a:t>
            </a:r>
            <a:r>
              <a:rPr lang="ja-JP" altLang="en-US" sz="1200" b="1" dirty="0">
                <a:solidFill>
                  <a:srgbClr val="353B77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特別</a:t>
            </a:r>
            <a:r>
              <a:rPr lang="ja-JP" altLang="en-US" sz="1200" dirty="0">
                <a:solidFill>
                  <a:srgbClr val="353B77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警戒区域</a:t>
            </a:r>
            <a:endParaRPr lang="en-US" altLang="ja-JP" sz="1200" dirty="0">
              <a:solidFill>
                <a:srgbClr val="353B77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333" name="テキスト ボックス 216"/>
          <p:cNvSpPr txBox="1"/>
          <p:nvPr/>
        </p:nvSpPr>
        <p:spPr>
          <a:xfrm>
            <a:off x="4395721" y="7426473"/>
            <a:ext cx="2058140" cy="768536"/>
          </a:xfrm>
          <a:prstGeom prst="rect">
            <a:avLst/>
          </a:prstGeom>
          <a:noFill/>
          <a:ln>
            <a:noFill/>
          </a:ln>
        </p:spPr>
        <p:txBody>
          <a:bodyPr wrap="square" lIns="91428" tIns="45714" rIns="91428" bIns="45714" rtlCol="0">
            <a:spAutoFit/>
          </a:bodyPr>
          <a:lstStyle/>
          <a:p>
            <a:pPr>
              <a:tabLst>
                <a:tab pos="0" algn="l"/>
              </a:tabLst>
            </a:pPr>
            <a:r>
              <a:rPr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土砂災害が発生した場合、</a:t>
            </a:r>
          </a:p>
          <a:p>
            <a:pPr>
              <a:tabLst>
                <a:tab pos="0" algn="l"/>
              </a:tabLst>
            </a:pPr>
            <a:r>
              <a:rPr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建物の破壊が生じ、住民等の生命や身体に著しい危害が生じるおそれのある地域</a:t>
            </a:r>
          </a:p>
        </p:txBody>
      </p:sp>
      <p:sp>
        <p:nvSpPr>
          <p:cNvPr id="1334" name="正方形/長方形 250"/>
          <p:cNvSpPr/>
          <p:nvPr/>
        </p:nvSpPr>
        <p:spPr>
          <a:xfrm>
            <a:off x="285350" y="6389187"/>
            <a:ext cx="3980322" cy="2930783"/>
          </a:xfrm>
          <a:prstGeom prst="rect">
            <a:avLst/>
          </a:prstGeom>
          <a:noFill/>
          <a:ln>
            <a:solidFill>
              <a:srgbClr val="4668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35" name="正方形/長方形 251"/>
          <p:cNvSpPr/>
          <p:nvPr/>
        </p:nvSpPr>
        <p:spPr>
          <a:xfrm>
            <a:off x="288957" y="6372627"/>
            <a:ext cx="3968244" cy="271071"/>
          </a:xfrm>
          <a:prstGeom prst="rect">
            <a:avLst/>
          </a:prstGeom>
          <a:solidFill>
            <a:srgbClr val="5074B4"/>
          </a:solidFill>
          <a:ln>
            <a:solidFill>
              <a:srgbClr val="4668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河川氾濫</a:t>
            </a:r>
            <a:r>
              <a:rPr lang="ja-JP" altLang="en-US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による危険</a:t>
            </a:r>
            <a:endParaRPr kumimoji="1" lang="ja-JP" altLang="en-US" sz="14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336" name="正方形/長方形 252"/>
          <p:cNvSpPr/>
          <p:nvPr/>
        </p:nvSpPr>
        <p:spPr>
          <a:xfrm>
            <a:off x="4259609" y="6376273"/>
            <a:ext cx="2099306" cy="2943698"/>
          </a:xfrm>
          <a:prstGeom prst="rect">
            <a:avLst/>
          </a:prstGeom>
          <a:noFill/>
          <a:ln>
            <a:solidFill>
              <a:srgbClr val="4668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37" name="正方形/長方形 253"/>
          <p:cNvSpPr/>
          <p:nvPr/>
        </p:nvSpPr>
        <p:spPr>
          <a:xfrm>
            <a:off x="4263507" y="6372626"/>
            <a:ext cx="2102954" cy="271071"/>
          </a:xfrm>
          <a:prstGeom prst="rect">
            <a:avLst/>
          </a:prstGeom>
          <a:solidFill>
            <a:srgbClr val="5074B4"/>
          </a:solidFill>
          <a:ln>
            <a:solidFill>
              <a:srgbClr val="4668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土砂災害</a:t>
            </a:r>
            <a:r>
              <a:rPr lang="ja-JP" altLang="en-US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による危険</a:t>
            </a:r>
            <a:endParaRPr kumimoji="1" lang="ja-JP" altLang="en-US" sz="14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338" name="楕円 254"/>
          <p:cNvSpPr/>
          <p:nvPr/>
        </p:nvSpPr>
        <p:spPr>
          <a:xfrm>
            <a:off x="34204" y="1126141"/>
            <a:ext cx="215900" cy="215900"/>
          </a:xfrm>
          <a:prstGeom prst="ellipse">
            <a:avLst/>
          </a:prstGeom>
          <a:noFill/>
          <a:ln w="12700" cap="flat" cmpd="sng" algn="ctr">
            <a:solidFill>
              <a:srgbClr val="4668A4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39" name="楕円 255"/>
          <p:cNvSpPr/>
          <p:nvPr/>
        </p:nvSpPr>
        <p:spPr>
          <a:xfrm>
            <a:off x="42919" y="6069206"/>
            <a:ext cx="215900" cy="215900"/>
          </a:xfrm>
          <a:prstGeom prst="ellipse">
            <a:avLst/>
          </a:prstGeom>
          <a:noFill/>
          <a:ln w="12700" cap="flat" cmpd="sng" algn="ctr">
            <a:solidFill>
              <a:srgbClr val="4668A4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pic>
        <p:nvPicPr>
          <p:cNvPr id="1340" name="Picture 257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1354" y="6385755"/>
            <a:ext cx="252540" cy="25254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341" name="Picture 258"/>
          <p:cNvPicPr>
            <a:picLocks noChangeAspect="1" noChangeArrowheads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63946" y="6379697"/>
            <a:ext cx="252095" cy="25209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342" name="楕円 269"/>
          <p:cNvSpPr/>
          <p:nvPr/>
        </p:nvSpPr>
        <p:spPr>
          <a:xfrm>
            <a:off x="6481148" y="1156574"/>
            <a:ext cx="215900" cy="215900"/>
          </a:xfrm>
          <a:prstGeom prst="ellipse">
            <a:avLst/>
          </a:prstGeom>
          <a:noFill/>
          <a:ln w="12700" cap="flat" cmpd="sng" algn="ctr">
            <a:solidFill>
              <a:srgbClr val="4668A4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43" name="楕円 270"/>
          <p:cNvSpPr/>
          <p:nvPr/>
        </p:nvSpPr>
        <p:spPr>
          <a:xfrm>
            <a:off x="6489632" y="7871809"/>
            <a:ext cx="215900" cy="215900"/>
          </a:xfrm>
          <a:prstGeom prst="ellipse">
            <a:avLst/>
          </a:prstGeom>
          <a:noFill/>
          <a:ln w="12700" cap="flat" cmpd="sng" algn="ctr">
            <a:solidFill>
              <a:srgbClr val="4668A4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44" name="正方形/長方形 279"/>
          <p:cNvSpPr/>
          <p:nvPr/>
        </p:nvSpPr>
        <p:spPr>
          <a:xfrm>
            <a:off x="2741388" y="9069349"/>
            <a:ext cx="865150" cy="122161"/>
          </a:xfrm>
          <a:prstGeom prst="rect">
            <a:avLst/>
          </a:prstGeom>
          <a:solidFill>
            <a:srgbClr val="FDF3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25" tIns="34212" rIns="68425" bIns="34212" rtlCol="0" anchor="ctr"/>
          <a:lstStyle/>
          <a:p>
            <a:pPr algn="ctr"/>
            <a:endParaRPr kumimoji="1" lang="ja-JP" altLang="en-US"/>
          </a:p>
        </p:txBody>
      </p:sp>
      <p:sp>
        <p:nvSpPr>
          <p:cNvPr id="1345" name="正方形/長方形 280"/>
          <p:cNvSpPr/>
          <p:nvPr/>
        </p:nvSpPr>
        <p:spPr>
          <a:xfrm>
            <a:off x="2735327" y="8941164"/>
            <a:ext cx="877399" cy="135132"/>
          </a:xfrm>
          <a:prstGeom prst="rect">
            <a:avLst/>
          </a:prstGeom>
          <a:solidFill>
            <a:srgbClr val="FCE1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25" tIns="34212" rIns="68425" bIns="34212" rtlCol="0" anchor="ctr"/>
          <a:lstStyle/>
          <a:p>
            <a:pPr algn="ctr"/>
            <a:endParaRPr kumimoji="1" lang="ja-JP" altLang="en-US"/>
          </a:p>
        </p:txBody>
      </p:sp>
      <p:sp>
        <p:nvSpPr>
          <p:cNvPr id="1346" name="正方形/長方形 281"/>
          <p:cNvSpPr/>
          <p:nvPr/>
        </p:nvSpPr>
        <p:spPr>
          <a:xfrm>
            <a:off x="2742761" y="8449241"/>
            <a:ext cx="871258" cy="495981"/>
          </a:xfrm>
          <a:prstGeom prst="rect">
            <a:avLst/>
          </a:prstGeom>
          <a:solidFill>
            <a:srgbClr val="FEE0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25" tIns="34212" rIns="68425" bIns="34212" rtlCol="0" anchor="ctr"/>
          <a:lstStyle/>
          <a:p>
            <a:pPr algn="ctr"/>
            <a:endParaRPr kumimoji="1" lang="ja-JP" altLang="en-US"/>
          </a:p>
        </p:txBody>
      </p:sp>
      <p:sp>
        <p:nvSpPr>
          <p:cNvPr id="1347" name="正方形/長方形 282"/>
          <p:cNvSpPr/>
          <p:nvPr/>
        </p:nvSpPr>
        <p:spPr>
          <a:xfrm>
            <a:off x="2733442" y="7950936"/>
            <a:ext cx="878157" cy="502280"/>
          </a:xfrm>
          <a:prstGeom prst="rect">
            <a:avLst/>
          </a:prstGeom>
          <a:solidFill>
            <a:srgbClr val="F8CA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25" tIns="34212" rIns="68425" bIns="34212" rtlCol="0" anchor="ctr"/>
          <a:lstStyle/>
          <a:p>
            <a:pPr algn="ctr"/>
            <a:endParaRPr kumimoji="1" lang="ja-JP" alt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48" name="正方形/長方形 283"/>
          <p:cNvSpPr/>
          <p:nvPr/>
        </p:nvSpPr>
        <p:spPr>
          <a:xfrm>
            <a:off x="2731335" y="7400809"/>
            <a:ext cx="1444781" cy="553440"/>
          </a:xfrm>
          <a:prstGeom prst="rect">
            <a:avLst/>
          </a:prstGeom>
          <a:solidFill>
            <a:srgbClr val="F5A9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25" tIns="34212" rIns="68425" bIns="34212" rtlCol="0" anchor="ctr"/>
          <a:lstStyle/>
          <a:p>
            <a:pPr algn="ctr"/>
            <a:endParaRPr kumimoji="1" lang="ja-JP" altLang="en-US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1349" name="グループ化 286"/>
          <p:cNvGrpSpPr/>
          <p:nvPr/>
        </p:nvGrpSpPr>
        <p:grpSpPr>
          <a:xfrm>
            <a:off x="2300580" y="7356048"/>
            <a:ext cx="1877098" cy="1911993"/>
            <a:chOff x="4464400" y="4487333"/>
            <a:chExt cx="2394172" cy="2641904"/>
          </a:xfrm>
        </p:grpSpPr>
        <p:sp>
          <p:nvSpPr>
            <p:cNvPr id="1350" name="テキスト ボックス 70"/>
            <p:cNvSpPr txBox="1"/>
            <p:nvPr/>
          </p:nvSpPr>
          <p:spPr>
            <a:xfrm>
              <a:off x="4472636" y="6789020"/>
              <a:ext cx="636272" cy="3402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0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0.5m</a:t>
              </a:r>
              <a:endPara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1351" name="テキスト ボックス 72"/>
            <p:cNvSpPr txBox="1"/>
            <p:nvPr/>
          </p:nvSpPr>
          <p:spPr>
            <a:xfrm>
              <a:off x="4464400" y="6565376"/>
              <a:ext cx="621960" cy="3402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0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   1m</a:t>
              </a:r>
              <a:endPara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1352" name="テキスト ボックス 74"/>
            <p:cNvSpPr txBox="1"/>
            <p:nvPr/>
          </p:nvSpPr>
          <p:spPr>
            <a:xfrm>
              <a:off x="4577132" y="5847182"/>
              <a:ext cx="474751" cy="3402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0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3m</a:t>
              </a:r>
              <a:endPara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grpSp>
          <p:nvGrpSpPr>
            <p:cNvPr id="1353" name="グループ化 13"/>
            <p:cNvGrpSpPr/>
            <p:nvPr/>
          </p:nvGrpSpPr>
          <p:grpSpPr>
            <a:xfrm>
              <a:off x="4538133" y="4487333"/>
              <a:ext cx="2320439" cy="2536154"/>
              <a:chOff x="4538133" y="4487333"/>
              <a:chExt cx="2320439" cy="2536154"/>
            </a:xfrm>
          </p:grpSpPr>
          <p:cxnSp>
            <p:nvCxnSpPr>
              <p:cNvPr id="1354" name="直線コネクタ 3"/>
              <p:cNvCxnSpPr/>
              <p:nvPr/>
            </p:nvCxnSpPr>
            <p:spPr>
              <a:xfrm>
                <a:off x="4538133" y="7023487"/>
                <a:ext cx="2319867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355" name="正方形/長方形 5"/>
              <p:cNvSpPr/>
              <p:nvPr/>
            </p:nvSpPr>
            <p:spPr>
              <a:xfrm>
                <a:off x="6138000" y="6861487"/>
                <a:ext cx="720000" cy="162000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56" name="正方形/長方形 7"/>
              <p:cNvSpPr/>
              <p:nvPr/>
            </p:nvSpPr>
            <p:spPr>
              <a:xfrm>
                <a:off x="6137999" y="6039092"/>
                <a:ext cx="720000" cy="828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57" name="正方形/長方形 8"/>
              <p:cNvSpPr/>
              <p:nvPr/>
            </p:nvSpPr>
            <p:spPr>
              <a:xfrm>
                <a:off x="6138572" y="5996999"/>
                <a:ext cx="720000" cy="86400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58" name="正方形/長方形 26"/>
              <p:cNvSpPr/>
              <p:nvPr/>
            </p:nvSpPr>
            <p:spPr>
              <a:xfrm>
                <a:off x="6136558" y="5310228"/>
                <a:ext cx="720000" cy="69795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59" name="直角三角形 11"/>
              <p:cNvSpPr/>
              <p:nvPr/>
            </p:nvSpPr>
            <p:spPr>
              <a:xfrm rot="16200000">
                <a:off x="5899753" y="4352010"/>
                <a:ext cx="756563" cy="1159931"/>
              </a:xfrm>
              <a:prstGeom prst="rtTriangle">
                <a:avLst/>
              </a:prstGeom>
              <a:solidFill>
                <a:srgbClr val="C6591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60" name="正方形/長方形 25"/>
              <p:cNvSpPr/>
              <p:nvPr/>
            </p:nvSpPr>
            <p:spPr>
              <a:xfrm>
                <a:off x="6347333" y="5441318"/>
                <a:ext cx="247650" cy="311150"/>
              </a:xfrm>
              <a:prstGeom prst="rect">
                <a:avLst/>
              </a:prstGeom>
              <a:solidFill>
                <a:srgbClr val="EAF2FA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61" name="正方形/長方形 30"/>
              <p:cNvSpPr/>
              <p:nvPr/>
            </p:nvSpPr>
            <p:spPr>
              <a:xfrm>
                <a:off x="6175207" y="6215411"/>
                <a:ext cx="205653" cy="646075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62" name="円/楕円 32"/>
              <p:cNvSpPr/>
              <p:nvPr/>
            </p:nvSpPr>
            <p:spPr>
              <a:xfrm>
                <a:off x="6325650" y="6552082"/>
                <a:ext cx="36000" cy="36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63" name="円/楕円 36"/>
              <p:cNvSpPr/>
              <p:nvPr/>
            </p:nvSpPr>
            <p:spPr>
              <a:xfrm>
                <a:off x="5904840" y="6423290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364" name="直線コネクタ 42"/>
              <p:cNvCxnSpPr>
                <a:stCxn id="1360" idx="0"/>
                <a:endCxn id="1360" idx="2"/>
              </p:cNvCxnSpPr>
              <p:nvPr/>
            </p:nvCxnSpPr>
            <p:spPr>
              <a:xfrm>
                <a:off x="6471158" y="5441318"/>
                <a:ext cx="0" cy="3111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5" name="直線コネクタ 51"/>
              <p:cNvCxnSpPr>
                <a:stCxn id="1360" idx="1"/>
                <a:endCxn id="1360" idx="3"/>
              </p:cNvCxnSpPr>
              <p:nvPr/>
            </p:nvCxnSpPr>
            <p:spPr>
              <a:xfrm>
                <a:off x="6347333" y="5596893"/>
                <a:ext cx="24765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66" name="正方形/長方形 52"/>
              <p:cNvSpPr/>
              <p:nvPr/>
            </p:nvSpPr>
            <p:spPr>
              <a:xfrm>
                <a:off x="5912625" y="6548659"/>
                <a:ext cx="92430" cy="220441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367" name="直線コネクタ 54"/>
              <p:cNvCxnSpPr/>
              <p:nvPr/>
            </p:nvCxnSpPr>
            <p:spPr>
              <a:xfrm flipH="1">
                <a:off x="5870748" y="6546839"/>
                <a:ext cx="44791" cy="26375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8" name="直線コネクタ 58"/>
              <p:cNvCxnSpPr/>
              <p:nvPr/>
            </p:nvCxnSpPr>
            <p:spPr>
              <a:xfrm>
                <a:off x="6002142" y="6546839"/>
                <a:ext cx="38485" cy="26198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9" name="直線コネクタ 61"/>
              <p:cNvCxnSpPr/>
              <p:nvPr/>
            </p:nvCxnSpPr>
            <p:spPr>
              <a:xfrm>
                <a:off x="5932203" y="6759729"/>
                <a:ext cx="1203" cy="26375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0" name="直線コネクタ 63"/>
              <p:cNvCxnSpPr/>
              <p:nvPr/>
            </p:nvCxnSpPr>
            <p:spPr>
              <a:xfrm>
                <a:off x="5988493" y="6759729"/>
                <a:ext cx="1203" cy="26375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1" name="直線コネクタ 65"/>
              <p:cNvCxnSpPr/>
              <p:nvPr/>
            </p:nvCxnSpPr>
            <p:spPr>
              <a:xfrm flipV="1">
                <a:off x="5016500" y="4487333"/>
                <a:ext cx="0" cy="25361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2" name="直線コネクタ 69"/>
              <p:cNvCxnSpPr/>
              <p:nvPr/>
            </p:nvCxnSpPr>
            <p:spPr>
              <a:xfrm flipH="1" flipV="1">
                <a:off x="5016500" y="6858683"/>
                <a:ext cx="1116000" cy="5606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3" name="直線コネクタ 71"/>
              <p:cNvCxnSpPr/>
              <p:nvPr/>
            </p:nvCxnSpPr>
            <p:spPr>
              <a:xfrm flipH="1" flipV="1">
                <a:off x="5018897" y="6677571"/>
                <a:ext cx="1116000" cy="5606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4" name="直線コネクタ 73"/>
              <p:cNvCxnSpPr/>
              <p:nvPr/>
            </p:nvCxnSpPr>
            <p:spPr>
              <a:xfrm flipH="1" flipV="1">
                <a:off x="5006366" y="5998651"/>
                <a:ext cx="1116000" cy="5606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5" name="直線コネクタ 83"/>
              <p:cNvCxnSpPr/>
              <p:nvPr/>
            </p:nvCxnSpPr>
            <p:spPr>
              <a:xfrm flipH="1" flipV="1">
                <a:off x="5008264" y="5306509"/>
                <a:ext cx="1116000" cy="5606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76" name="テキスト ボックス 84"/>
            <p:cNvSpPr txBox="1"/>
            <p:nvPr/>
          </p:nvSpPr>
          <p:spPr>
            <a:xfrm>
              <a:off x="4464400" y="5114437"/>
              <a:ext cx="621960" cy="3402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0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   5m</a:t>
              </a:r>
              <a:endPara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sp>
        <p:nvSpPr>
          <p:cNvPr id="1377" name="テキスト ボックス 18"/>
          <p:cNvSpPr txBox="1"/>
          <p:nvPr/>
        </p:nvSpPr>
        <p:spPr>
          <a:xfrm>
            <a:off x="6796178" y="1730944"/>
            <a:ext cx="3351303" cy="260705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r>
              <a:rPr lang="ja-JP" altLang="en-US" sz="11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はい　</a:t>
            </a:r>
            <a:r>
              <a:rPr lang="ja-JP" altLang="en-US" sz="1100" b="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（土砂災害警戒区域・土砂災害特別警戒区域）</a:t>
            </a:r>
            <a:endParaRPr lang="ja-JP" altLang="en-US" sz="11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378" name="テキスト ボックス 130"/>
          <p:cNvSpPr txBox="1"/>
          <p:nvPr/>
        </p:nvSpPr>
        <p:spPr>
          <a:xfrm>
            <a:off x="11352593" y="1958478"/>
            <a:ext cx="1405799" cy="276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ysClr val="windowText" lastClr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●避難のタイミング</a:t>
            </a:r>
            <a:endParaRPr kumimoji="1" lang="en-US" altLang="ja-JP" sz="1200" b="1" dirty="0">
              <a:solidFill>
                <a:sysClr val="windowText" lastClr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379" name="下矢印 368"/>
          <p:cNvSpPr/>
          <p:nvPr/>
        </p:nvSpPr>
        <p:spPr>
          <a:xfrm>
            <a:off x="10589533" y="2346841"/>
            <a:ext cx="246061" cy="303170"/>
          </a:xfrm>
          <a:prstGeom prst="downArrow">
            <a:avLst>
              <a:gd name="adj1" fmla="val 27586"/>
              <a:gd name="adj2" fmla="val 55557"/>
            </a:avLst>
          </a:prstGeom>
          <a:solidFill>
            <a:schemeClr val="accent5">
              <a:lumMod val="5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endParaRPr kumimoji="1" lang="ja-JP" altLang="en-US"/>
          </a:p>
        </p:txBody>
      </p:sp>
      <p:sp>
        <p:nvSpPr>
          <p:cNvPr id="1380" name="テキスト ボックス 369"/>
          <p:cNvSpPr txBox="1"/>
          <p:nvPr/>
        </p:nvSpPr>
        <p:spPr>
          <a:xfrm>
            <a:off x="10161916" y="2305463"/>
            <a:ext cx="455118" cy="241277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r>
              <a:rPr lang="ja-JP" altLang="en-US" sz="1100" b="1" dirty="0">
                <a:solidFill>
                  <a:srgbClr val="353B77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いいえ</a:t>
            </a:r>
          </a:p>
        </p:txBody>
      </p:sp>
      <p:sp>
        <p:nvSpPr>
          <p:cNvPr id="1381" name="テキスト ボックス 370"/>
          <p:cNvSpPr txBox="1"/>
          <p:nvPr/>
        </p:nvSpPr>
        <p:spPr>
          <a:xfrm>
            <a:off x="7701637" y="2876379"/>
            <a:ext cx="1692636" cy="241277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r>
              <a:rPr lang="ja-JP" altLang="en-US" sz="11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はい</a:t>
            </a:r>
            <a:r>
              <a:rPr lang="ja-JP" altLang="en-US" sz="1100" b="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（浸水深 〇m～〇m）</a:t>
            </a:r>
          </a:p>
        </p:txBody>
      </p:sp>
      <p:sp>
        <p:nvSpPr>
          <p:cNvPr id="1382" name="下矢印 371"/>
          <p:cNvSpPr/>
          <p:nvPr/>
        </p:nvSpPr>
        <p:spPr>
          <a:xfrm>
            <a:off x="7968485" y="2895840"/>
            <a:ext cx="252092" cy="448224"/>
          </a:xfrm>
          <a:prstGeom prst="downArrow">
            <a:avLst>
              <a:gd name="adj1" fmla="val 27586"/>
              <a:gd name="adj2" fmla="val 55662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endParaRPr kumimoji="1" lang="ja-JP" altLang="en-US"/>
          </a:p>
        </p:txBody>
      </p:sp>
      <p:sp>
        <p:nvSpPr>
          <p:cNvPr id="1383" name="角丸四角形 769"/>
          <p:cNvSpPr/>
          <p:nvPr/>
        </p:nvSpPr>
        <p:spPr>
          <a:xfrm>
            <a:off x="2945844" y="5590912"/>
            <a:ext cx="3388939" cy="311407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r">
              <a:lnSpc>
                <a:spcPct val="100000"/>
              </a:lnSpc>
            </a:pPr>
            <a:r>
              <a:rPr lang="en-US" altLang="ja-JP" sz="11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</a:t>
            </a:r>
            <a:r>
              <a:rPr lang="ja-JP" altLang="en-US" sz="11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出典：○○市防災マップ</a:t>
            </a:r>
          </a:p>
        </p:txBody>
      </p:sp>
      <p:sp>
        <p:nvSpPr>
          <p:cNvPr id="1384" name="正方形/長方形 341"/>
          <p:cNvSpPr/>
          <p:nvPr/>
        </p:nvSpPr>
        <p:spPr>
          <a:xfrm>
            <a:off x="11518979" y="2201555"/>
            <a:ext cx="1114559" cy="232205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385" name="正方形/長方形 342"/>
          <p:cNvSpPr/>
          <p:nvPr/>
        </p:nvSpPr>
        <p:spPr>
          <a:xfrm>
            <a:off x="11515865" y="2682588"/>
            <a:ext cx="1117490" cy="232205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ja-JP" altLang="en-US" sz="1200" b="1" dirty="0">
                <a:solidFill>
                  <a:srgbClr val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自宅に留まる</a:t>
            </a:r>
            <a:endParaRPr kumimoji="1" lang="ja-JP" altLang="en-US" sz="12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386" name="片側の 2 つの角を丸めた四角形 343"/>
          <p:cNvSpPr/>
          <p:nvPr/>
        </p:nvSpPr>
        <p:spPr>
          <a:xfrm rot="10800000">
            <a:off x="11426249" y="3810531"/>
            <a:ext cx="1285126" cy="825672"/>
          </a:xfrm>
          <a:prstGeom prst="round2SameRect">
            <a:avLst>
              <a:gd name="adj1" fmla="val 17895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b="1" dirty="0">
              <a:solidFill>
                <a:srgbClr val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387" name="テキスト ボックス 344"/>
          <p:cNvSpPr txBox="1"/>
          <p:nvPr/>
        </p:nvSpPr>
        <p:spPr>
          <a:xfrm>
            <a:off x="11502811" y="3805650"/>
            <a:ext cx="1132077" cy="276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rgbClr val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●避難先</a:t>
            </a:r>
            <a:endParaRPr kumimoji="1" lang="en-US" altLang="ja-JP" sz="1200" b="1" dirty="0">
              <a:solidFill>
                <a:srgbClr val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388" name="片側の 2 つの角を丸めた四角形 345"/>
          <p:cNvSpPr/>
          <p:nvPr/>
        </p:nvSpPr>
        <p:spPr>
          <a:xfrm>
            <a:off x="11425965" y="3090717"/>
            <a:ext cx="1285394" cy="730595"/>
          </a:xfrm>
          <a:prstGeom prst="round2SameRect">
            <a:avLst>
              <a:gd name="adj1" fmla="val 26190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2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389" name="テキスト ボックス 346"/>
          <p:cNvSpPr txBox="1"/>
          <p:nvPr/>
        </p:nvSpPr>
        <p:spPr>
          <a:xfrm>
            <a:off x="11340558" y="3150691"/>
            <a:ext cx="1405799" cy="276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ysClr val="windowText" lastClr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●避難のタイミング</a:t>
            </a:r>
            <a:endParaRPr kumimoji="1" lang="en-US" altLang="ja-JP" sz="1200" b="1" dirty="0">
              <a:solidFill>
                <a:sysClr val="windowText" lastClr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390" name="正方形/長方形 347"/>
          <p:cNvSpPr/>
          <p:nvPr/>
        </p:nvSpPr>
        <p:spPr>
          <a:xfrm>
            <a:off x="11514386" y="3370535"/>
            <a:ext cx="1129013" cy="409629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rtlCol="0" anchor="ctr"/>
          <a:lstStyle/>
          <a:p>
            <a:pPr algn="ctr"/>
            <a:r>
              <a:rPr lang="ja-JP" altLang="en-US" sz="1200" b="1" dirty="0">
                <a:solidFill>
                  <a:srgbClr val="7030A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「避難指示」</a:t>
            </a:r>
            <a:endParaRPr lang="en-US" altLang="ja-JP" sz="1050" b="1" dirty="0">
              <a:solidFill>
                <a:srgbClr val="7030A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kumimoji="1" lang="ja-JP" altLang="en-US" sz="1050" b="1" dirty="0">
                <a:solidFill>
                  <a:srgbClr val="7030A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が発表されたら</a:t>
            </a:r>
            <a:endParaRPr kumimoji="1" lang="ja-JP" altLang="en-US" sz="12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391" name="正方形/長方形 348"/>
          <p:cNvSpPr/>
          <p:nvPr/>
        </p:nvSpPr>
        <p:spPr>
          <a:xfrm>
            <a:off x="11512655" y="4034527"/>
            <a:ext cx="1126478" cy="53643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浸水しない高さ</a:t>
            </a:r>
            <a:endParaRPr lang="en-US" altLang="ja-JP" sz="12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にある居室</a:t>
            </a:r>
            <a:r>
              <a:rPr lang="ja-JP" altLang="en-US" sz="11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lang="ja-JP" altLang="en-US" sz="1050" b="0" u="sng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</a:t>
            </a:r>
            <a:r>
              <a:rPr lang="en-US" altLang="ja-JP" sz="1050" b="0" u="sng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</a:t>
            </a:r>
            <a:endParaRPr sz="1100" b="0" u="sng" dirty="0">
              <a:solidFill>
                <a:schemeClr val="tx1"/>
              </a:solidFill>
            </a:endParaRPr>
          </a:p>
          <a:p>
            <a:pPr algn="ctr"/>
            <a:r>
              <a:rPr lang="ja-JP" altLang="en-US" sz="105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（例：２階の寝室）</a:t>
            </a:r>
            <a:endParaRPr kumimoji="1" lang="ja-JP" altLang="en-US" sz="11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392" name="片側の 2 つの角を丸めた四角形 349"/>
          <p:cNvSpPr/>
          <p:nvPr/>
        </p:nvSpPr>
        <p:spPr>
          <a:xfrm rot="10800000">
            <a:off x="6925271" y="6274082"/>
            <a:ext cx="1364617" cy="559457"/>
          </a:xfrm>
          <a:prstGeom prst="round2SameRect">
            <a:avLst>
              <a:gd name="adj1" fmla="val 23437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b="1" dirty="0">
              <a:solidFill>
                <a:srgbClr val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393" name="テキスト ボックス 350"/>
          <p:cNvSpPr txBox="1"/>
          <p:nvPr/>
        </p:nvSpPr>
        <p:spPr>
          <a:xfrm>
            <a:off x="7038215" y="6269213"/>
            <a:ext cx="1132077" cy="276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rgbClr val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●避難先</a:t>
            </a:r>
            <a:endParaRPr kumimoji="1" lang="en-US" altLang="ja-JP" sz="1200" b="1" dirty="0">
              <a:solidFill>
                <a:srgbClr val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394" name="片側の 2 つの角を丸めた四角形 351"/>
          <p:cNvSpPr/>
          <p:nvPr/>
        </p:nvSpPr>
        <p:spPr>
          <a:xfrm>
            <a:off x="6922145" y="5554280"/>
            <a:ext cx="1367778" cy="730595"/>
          </a:xfrm>
          <a:prstGeom prst="round2SameRect">
            <a:avLst>
              <a:gd name="adj1" fmla="val 26190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2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395" name="テキスト ボックス 352"/>
          <p:cNvSpPr txBox="1"/>
          <p:nvPr/>
        </p:nvSpPr>
        <p:spPr>
          <a:xfrm>
            <a:off x="6919257" y="5588277"/>
            <a:ext cx="1405799" cy="276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ysClr val="windowText" lastClr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●避難のタイミング</a:t>
            </a:r>
            <a:endParaRPr kumimoji="1" lang="en-US" altLang="ja-JP" sz="1200" b="1" dirty="0">
              <a:solidFill>
                <a:sysClr val="windowText" lastClr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396" name="正方形/長方形 353"/>
          <p:cNvSpPr/>
          <p:nvPr/>
        </p:nvSpPr>
        <p:spPr>
          <a:xfrm>
            <a:off x="7011924" y="5808121"/>
            <a:ext cx="1188085" cy="409629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rtlCol="0" anchor="ctr"/>
          <a:lstStyle/>
          <a:p>
            <a:pPr algn="ctr"/>
            <a:r>
              <a:rPr lang="ja-JP" altLang="en-US" sz="1200" b="1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「高齢者等避難」</a:t>
            </a:r>
            <a:endParaRPr lang="en-US" altLang="ja-JP" sz="1200" b="1" dirty="0">
              <a:solidFill>
                <a:srgbClr val="FF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kumimoji="1" lang="ja-JP" altLang="en-US" sz="1050" b="1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が発表されたら</a:t>
            </a:r>
            <a:endParaRPr kumimoji="1" lang="ja-JP" altLang="en-US" sz="12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397" name="正方形/長方形 354"/>
          <p:cNvSpPr/>
          <p:nvPr/>
        </p:nvSpPr>
        <p:spPr>
          <a:xfrm>
            <a:off x="7014929" y="6500105"/>
            <a:ext cx="1203149" cy="281285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親戚・知人宅 </a:t>
            </a:r>
            <a:r>
              <a:rPr lang="ja-JP" altLang="en-US" sz="1050" b="0" u="sng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※１</a:t>
            </a:r>
            <a:endParaRPr kumimoji="1" lang="ja-JP" altLang="en-US" sz="11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398" name="片側の 2 つの角を丸めた四角形 355"/>
          <p:cNvSpPr/>
          <p:nvPr/>
        </p:nvSpPr>
        <p:spPr>
          <a:xfrm rot="10800000">
            <a:off x="8391061" y="6287336"/>
            <a:ext cx="1372633" cy="1020743"/>
          </a:xfrm>
          <a:prstGeom prst="round2SameRect">
            <a:avLst>
              <a:gd name="adj1" fmla="val 17308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b="1" dirty="0">
              <a:solidFill>
                <a:srgbClr val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399" name="テキスト ボックス 356"/>
          <p:cNvSpPr txBox="1"/>
          <p:nvPr/>
        </p:nvSpPr>
        <p:spPr>
          <a:xfrm>
            <a:off x="8512007" y="6310358"/>
            <a:ext cx="1132077" cy="276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rgbClr val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●避難先</a:t>
            </a:r>
            <a:endParaRPr kumimoji="1" lang="en-US" altLang="ja-JP" sz="1200" b="1" dirty="0">
              <a:solidFill>
                <a:srgbClr val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400" name="片側の 2 つの角を丸めた四角形 357"/>
          <p:cNvSpPr/>
          <p:nvPr/>
        </p:nvSpPr>
        <p:spPr>
          <a:xfrm>
            <a:off x="8395937" y="5541294"/>
            <a:ext cx="1367778" cy="743363"/>
          </a:xfrm>
          <a:prstGeom prst="round2SameRect">
            <a:avLst>
              <a:gd name="adj1" fmla="val 26190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2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401" name="テキスト ボックス 358"/>
          <p:cNvSpPr txBox="1"/>
          <p:nvPr/>
        </p:nvSpPr>
        <p:spPr>
          <a:xfrm>
            <a:off x="8393049" y="5589633"/>
            <a:ext cx="1405799" cy="276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ysClr val="windowText" lastClr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●避難のタイミング</a:t>
            </a:r>
            <a:endParaRPr kumimoji="1" lang="en-US" altLang="ja-JP" sz="1200" b="1" dirty="0">
              <a:solidFill>
                <a:sysClr val="windowText" lastClr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402" name="正方形/長方形 359"/>
          <p:cNvSpPr/>
          <p:nvPr/>
        </p:nvSpPr>
        <p:spPr>
          <a:xfrm>
            <a:off x="8496254" y="5808121"/>
            <a:ext cx="1188085" cy="418249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spAutoFit/>
          </a:bodyPr>
          <a:lstStyle/>
          <a:p>
            <a:pPr algn="ctr"/>
            <a:r>
              <a:rPr lang="ja-JP" altLang="en-US" sz="1200" b="1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「高齢者等避難」</a:t>
            </a:r>
            <a:endParaRPr lang="en-US" altLang="ja-JP" sz="1200" b="1" dirty="0">
              <a:solidFill>
                <a:srgbClr val="FF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kumimoji="1" lang="ja-JP" altLang="en-US" sz="1050" b="1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が発表されたら</a:t>
            </a:r>
            <a:endParaRPr kumimoji="1" lang="ja-JP" altLang="en-US" sz="12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403" name="正方形/長方形 360"/>
          <p:cNvSpPr/>
          <p:nvPr/>
        </p:nvSpPr>
        <p:spPr>
          <a:xfrm>
            <a:off x="8488721" y="6527003"/>
            <a:ext cx="1203149" cy="738664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>
            <a:spAutoFit/>
          </a:bodyPr>
          <a:lstStyle/>
          <a:p>
            <a:pPr algn="l"/>
            <a:r>
              <a:rPr lang="ja-JP" altLang="en-US" sz="1200" b="1" dirty="0">
                <a:solidFill>
                  <a:schemeClr val="bg1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・○○○○</a:t>
            </a:r>
            <a:endParaRPr lang="en-US" altLang="ja-JP" sz="1200" b="1" dirty="0">
              <a:solidFill>
                <a:schemeClr val="bg1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l"/>
            <a:r>
              <a:rPr lang="ja-JP" altLang="en-US" sz="1200" b="1" dirty="0">
                <a:solidFill>
                  <a:schemeClr val="bg1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</a:t>
            </a:r>
            <a:r>
              <a:rPr lang="en-US" altLang="ja-JP" sz="1200" b="1" dirty="0">
                <a:solidFill>
                  <a:schemeClr val="bg1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××××</a:t>
            </a:r>
            <a:endParaRPr>
              <a:solidFill>
                <a:schemeClr val="bg1">
                  <a:lumMod val="50000"/>
                </a:schemeClr>
              </a:solidFill>
            </a:endParaRPr>
          </a:p>
          <a:p>
            <a:pPr algn="l"/>
            <a:r>
              <a:rPr lang="ja-JP" altLang="en-US" sz="1200" b="1" dirty="0">
                <a:solidFill>
                  <a:schemeClr val="bg1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・△△△△</a:t>
            </a:r>
            <a:endParaRPr lang="en-US" altLang="ja-JP" sz="1200" b="1" dirty="0">
              <a:solidFill>
                <a:schemeClr val="bg1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l"/>
            <a:r>
              <a:rPr lang="ja-JP" altLang="en-US" sz="1200" b="1" dirty="0">
                <a:solidFill>
                  <a:schemeClr val="bg1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・その他　</a:t>
            </a:r>
            <a:endParaRPr kumimoji="1" lang="ja-JP" altLang="en-US" sz="1100" b="1" dirty="0">
              <a:solidFill>
                <a:schemeClr val="bg1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404" name="片側の 2 つの角を丸めた四角形 367"/>
          <p:cNvSpPr/>
          <p:nvPr/>
        </p:nvSpPr>
        <p:spPr>
          <a:xfrm rot="10800000">
            <a:off x="9874351" y="6271515"/>
            <a:ext cx="1373516" cy="559457"/>
          </a:xfrm>
          <a:prstGeom prst="round2SameRect">
            <a:avLst>
              <a:gd name="adj1" fmla="val 23437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b="1" dirty="0">
              <a:solidFill>
                <a:srgbClr val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405" name="テキスト ボックス 368"/>
          <p:cNvSpPr txBox="1"/>
          <p:nvPr/>
        </p:nvSpPr>
        <p:spPr>
          <a:xfrm>
            <a:off x="9996176" y="6266646"/>
            <a:ext cx="1132077" cy="276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rgbClr val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●避難先</a:t>
            </a:r>
            <a:endParaRPr kumimoji="1" lang="en-US" altLang="ja-JP" sz="1200" b="1" dirty="0">
              <a:solidFill>
                <a:srgbClr val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406" name="片側の 2 つの角を丸めた四角形 369"/>
          <p:cNvSpPr/>
          <p:nvPr/>
        </p:nvSpPr>
        <p:spPr>
          <a:xfrm>
            <a:off x="9875362" y="5551713"/>
            <a:ext cx="1372514" cy="730595"/>
          </a:xfrm>
          <a:prstGeom prst="round2SameRect">
            <a:avLst>
              <a:gd name="adj1" fmla="val 26190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2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407" name="テキスト ボックス 370"/>
          <p:cNvSpPr txBox="1"/>
          <p:nvPr/>
        </p:nvSpPr>
        <p:spPr>
          <a:xfrm>
            <a:off x="9877218" y="5585710"/>
            <a:ext cx="1405799" cy="276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ysClr val="windowText" lastClr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●避難のタイミング</a:t>
            </a:r>
            <a:endParaRPr kumimoji="1" lang="en-US" altLang="ja-JP" sz="1200" b="1" dirty="0">
              <a:solidFill>
                <a:sysClr val="windowText" lastClr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408" name="正方形/長方形 371"/>
          <p:cNvSpPr/>
          <p:nvPr/>
        </p:nvSpPr>
        <p:spPr>
          <a:xfrm>
            <a:off x="9969885" y="5805554"/>
            <a:ext cx="1188085" cy="409629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200" b="1" dirty="0">
                <a:solidFill>
                  <a:srgbClr val="7030A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「避難指示」</a:t>
            </a:r>
            <a:endParaRPr lang="en-US" altLang="ja-JP" sz="1200" b="1" dirty="0">
              <a:solidFill>
                <a:srgbClr val="7030A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kumimoji="1" lang="ja-JP" altLang="en-US" sz="1050" b="1" dirty="0">
                <a:solidFill>
                  <a:srgbClr val="7030A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が発表されたら</a:t>
            </a:r>
            <a:endParaRPr kumimoji="1" lang="ja-JP" altLang="en-US" sz="1200" b="1" dirty="0">
              <a:solidFill>
                <a:srgbClr val="7030A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409" name="正方形/長方形 372"/>
          <p:cNvSpPr/>
          <p:nvPr/>
        </p:nvSpPr>
        <p:spPr>
          <a:xfrm>
            <a:off x="9972890" y="6497538"/>
            <a:ext cx="1203149" cy="281285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親戚・知人宅 </a:t>
            </a:r>
            <a:r>
              <a:rPr lang="ja-JP" altLang="en-US" sz="1050" b="0" u="sng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※１</a:t>
            </a:r>
            <a:endParaRPr kumimoji="1" lang="ja-JP" altLang="en-US" sz="11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410" name="片側の 2 つの角を丸めた四角形 373"/>
          <p:cNvSpPr/>
          <p:nvPr/>
        </p:nvSpPr>
        <p:spPr>
          <a:xfrm rot="10800000">
            <a:off x="11324226" y="6285712"/>
            <a:ext cx="1371459" cy="1030270"/>
          </a:xfrm>
          <a:prstGeom prst="round2SameRect">
            <a:avLst>
              <a:gd name="adj1" fmla="val 17308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b="1" dirty="0">
              <a:solidFill>
                <a:srgbClr val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411" name="テキスト ボックス 374"/>
          <p:cNvSpPr txBox="1"/>
          <p:nvPr/>
        </p:nvSpPr>
        <p:spPr>
          <a:xfrm>
            <a:off x="11443991" y="6318182"/>
            <a:ext cx="1132077" cy="276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rgbClr val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●避難先</a:t>
            </a:r>
            <a:endParaRPr kumimoji="1" lang="en-US" altLang="ja-JP" sz="1200" b="1" dirty="0">
              <a:solidFill>
                <a:srgbClr val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412" name="片側の 2 つの角を丸めた四角形 375"/>
          <p:cNvSpPr/>
          <p:nvPr/>
        </p:nvSpPr>
        <p:spPr>
          <a:xfrm>
            <a:off x="11327921" y="5529576"/>
            <a:ext cx="1367778" cy="752911"/>
          </a:xfrm>
          <a:prstGeom prst="round2SameRect">
            <a:avLst>
              <a:gd name="adj1" fmla="val 26190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2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413" name="テキスト ボックス 376"/>
          <p:cNvSpPr txBox="1"/>
          <p:nvPr/>
        </p:nvSpPr>
        <p:spPr>
          <a:xfrm>
            <a:off x="11307130" y="5588277"/>
            <a:ext cx="1405799" cy="276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ysClr val="windowText" lastClr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●避難のタイミング</a:t>
            </a:r>
            <a:endParaRPr kumimoji="1" lang="en-US" altLang="ja-JP" sz="1200" b="1" dirty="0">
              <a:solidFill>
                <a:sysClr val="windowText" lastClr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414" name="正方形/長方形 377"/>
          <p:cNvSpPr/>
          <p:nvPr/>
        </p:nvSpPr>
        <p:spPr>
          <a:xfrm>
            <a:off x="11426610" y="5805978"/>
            <a:ext cx="1188085" cy="418249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spAutoFit/>
          </a:bodyPr>
          <a:lstStyle/>
          <a:p>
            <a:pPr algn="ctr"/>
            <a:r>
              <a:rPr lang="ja-JP" altLang="en-US" sz="1200" b="1" dirty="0">
                <a:solidFill>
                  <a:srgbClr val="7030A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「避難指示」</a:t>
            </a:r>
            <a:endParaRPr lang="en-US" altLang="ja-JP" sz="1200" b="1" dirty="0">
              <a:solidFill>
                <a:srgbClr val="7030A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kumimoji="1" lang="ja-JP" altLang="en-US" sz="1050" b="1" dirty="0">
                <a:solidFill>
                  <a:srgbClr val="7030A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が発表されたら</a:t>
            </a:r>
            <a:endParaRPr kumimoji="1" lang="ja-JP" altLang="en-US" sz="1200" b="1" dirty="0">
              <a:solidFill>
                <a:srgbClr val="7030A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415" name="テキスト 317"/>
          <p:cNvSpPr txBox="1"/>
          <p:nvPr/>
        </p:nvSpPr>
        <p:spPr>
          <a:xfrm>
            <a:off x="3133428" y="1126920"/>
            <a:ext cx="2388449" cy="3376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lang="ja-JP" altLang="en-US"/>
            </a:pPr>
            <a:r>
              <a:rPr lang="ja-JP" altLang="en-US" sz="800" dirty="0">
                <a:latin typeface="UD デジタル 教科書体 NK-R"/>
                <a:ea typeface="UD デジタル 教科書体 NK-R"/>
              </a:rPr>
              <a:t>見えにくい場合は「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UD デジタル 教科書体 NK-R"/>
                <a:ea typeface="UD デジタル 教科書体 NK-R"/>
              </a:rPr>
              <a:t>○○市防災マップ</a:t>
            </a:r>
            <a:r>
              <a:rPr lang="ja-JP" altLang="en-US" sz="800" dirty="0">
                <a:latin typeface="UD デジタル 教科書体 NK-R"/>
                <a:ea typeface="UD デジタル 教科書体 NK-R"/>
              </a:rPr>
              <a:t>」、もしくは</a:t>
            </a:r>
            <a:endParaRPr lang="ja-JP" altLang="en-US" sz="800" dirty="0"/>
          </a:p>
          <a:p>
            <a:pPr>
              <a:defRPr lang="ja-JP" altLang="en-US"/>
            </a:pPr>
            <a:r>
              <a:rPr lang="ja-JP" altLang="en-US" sz="800" dirty="0">
                <a:latin typeface="UD デジタル 教科書体 NK-R"/>
                <a:ea typeface="UD デジタル 教科書体 NK-R"/>
              </a:rPr>
              <a:t>国土交通省の「重ねるハザードマップ」で確認しよう。</a:t>
            </a:r>
          </a:p>
        </p:txBody>
      </p:sp>
      <p:sp>
        <p:nvSpPr>
          <p:cNvPr id="1416" name="図形 325"/>
          <p:cNvSpPr/>
          <p:nvPr/>
        </p:nvSpPr>
        <p:spPr>
          <a:xfrm>
            <a:off x="11626984" y="8595062"/>
            <a:ext cx="787335" cy="406496"/>
          </a:xfrm>
          <a:prstGeom prst="wedgeRectCallout">
            <a:avLst>
              <a:gd name="adj1" fmla="val -72541"/>
              <a:gd name="adj2" fmla="val -27248"/>
            </a:avLst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417" name="円/楕円 326"/>
          <p:cNvSpPr/>
          <p:nvPr/>
        </p:nvSpPr>
        <p:spPr>
          <a:xfrm>
            <a:off x="11702917" y="8620495"/>
            <a:ext cx="179705" cy="17970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1400" i="1" dirty="0"/>
              <a:t>d</a:t>
            </a:r>
            <a:endParaRPr kumimoji="1" lang="ja-JP" altLang="en-US" sz="1600" i="1" dirty="0"/>
          </a:p>
        </p:txBody>
      </p:sp>
      <p:sp>
        <p:nvSpPr>
          <p:cNvPr id="1418" name="テキスト ボックス 327"/>
          <p:cNvSpPr txBox="1"/>
          <p:nvPr/>
        </p:nvSpPr>
        <p:spPr>
          <a:xfrm>
            <a:off x="11617382" y="8631730"/>
            <a:ext cx="764497" cy="399217"/>
          </a:xfrm>
          <a:prstGeom prst="rect">
            <a:avLst/>
          </a:prstGeom>
          <a:noFill/>
        </p:spPr>
        <p:txBody>
          <a:bodyPr wrap="none" lIns="36000" rIns="36000" rtlCol="0">
            <a:spAutoFit/>
          </a:bodyPr>
          <a:lstStyle/>
          <a:p>
            <a:pPr algn="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900" dirty="0">
                <a:latin typeface="UD デジタル 教科書体 NK-R"/>
                <a:ea typeface="UD デジタル 教科書体 NK-R"/>
              </a:rPr>
              <a:t>ボタンで</a:t>
            </a:r>
          </a:p>
          <a:p>
            <a:pPr algn="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900" dirty="0">
                <a:latin typeface="UD デジタル 教科書体 NK-R"/>
                <a:ea typeface="UD デジタル 教科書体 NK-R"/>
              </a:rPr>
              <a:t>避難情報表示</a:t>
            </a:r>
          </a:p>
        </p:txBody>
      </p:sp>
      <p:sp>
        <p:nvSpPr>
          <p:cNvPr id="1419" name="正方形/長方形 26"/>
          <p:cNvSpPr/>
          <p:nvPr/>
        </p:nvSpPr>
        <p:spPr>
          <a:xfrm>
            <a:off x="7034102" y="4027739"/>
            <a:ext cx="3912984" cy="264892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家族で避難に時間がかかる人はいますか？</a:t>
            </a:r>
          </a:p>
        </p:txBody>
      </p:sp>
      <p:sp>
        <p:nvSpPr>
          <p:cNvPr id="1420" name="正方形/長方形 149"/>
          <p:cNvSpPr/>
          <p:nvPr/>
        </p:nvSpPr>
        <p:spPr>
          <a:xfrm>
            <a:off x="10139726" y="4710546"/>
            <a:ext cx="2387007" cy="450877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安全な場所に住んでいて頼れる</a:t>
            </a:r>
            <a:endParaRPr lang="en-US" altLang="ja-JP" sz="13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親戚や知人はいますか？</a:t>
            </a:r>
          </a:p>
        </p:txBody>
      </p:sp>
      <p:sp>
        <p:nvSpPr>
          <p:cNvPr id="1421" name="正方形/長方形 221"/>
          <p:cNvSpPr/>
          <p:nvPr/>
        </p:nvSpPr>
        <p:spPr>
          <a:xfrm>
            <a:off x="7757708" y="3344708"/>
            <a:ext cx="3189378" cy="253173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r"/>
            <a:r>
              <a:rPr lang="ja-JP" altLang="en-US" sz="13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浸水深より高い場所に居室がありますか？</a:t>
            </a:r>
          </a:p>
        </p:txBody>
      </p:sp>
      <p:sp>
        <p:nvSpPr>
          <p:cNvPr id="1422" name="正方形/長方形 251"/>
          <p:cNvSpPr/>
          <p:nvPr/>
        </p:nvSpPr>
        <p:spPr>
          <a:xfrm>
            <a:off x="7319935" y="2081128"/>
            <a:ext cx="3675226" cy="250968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r"/>
            <a:r>
              <a:rPr lang="ja-JP" altLang="en-US" sz="13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家屋倒壊等氾濫想定区域に含まれていますか？</a:t>
            </a:r>
          </a:p>
        </p:txBody>
      </p:sp>
      <p:pic>
        <p:nvPicPr>
          <p:cNvPr id="1423" name="Picture 259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9766" y="2102724"/>
            <a:ext cx="208061" cy="208061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424" name="Picture 26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3397" y="3371587"/>
            <a:ext cx="186068" cy="186068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425" name="正方形/長方形 149"/>
          <p:cNvSpPr/>
          <p:nvPr/>
        </p:nvSpPr>
        <p:spPr>
          <a:xfrm>
            <a:off x="7220243" y="4695795"/>
            <a:ext cx="2387007" cy="450877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安全な場所に住んでいて頼れる</a:t>
            </a:r>
            <a:endParaRPr lang="en-US" altLang="ja-JP" sz="13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親戚や知人はいますか？</a:t>
            </a:r>
          </a:p>
        </p:txBody>
      </p:sp>
      <p:sp>
        <p:nvSpPr>
          <p:cNvPr id="1426" name="正方形/長方形 244"/>
          <p:cNvSpPr/>
          <p:nvPr/>
        </p:nvSpPr>
        <p:spPr>
          <a:xfrm>
            <a:off x="7733068" y="2661533"/>
            <a:ext cx="3241939" cy="227172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川が氾濫した場合、自宅は浸水しますか？</a:t>
            </a:r>
            <a:endParaRPr lang="en-US" altLang="ja-JP" sz="13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1427" name="Picture 261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7071" y="2683717"/>
            <a:ext cx="193975" cy="19397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428" name="正方形/長方形 25"/>
          <p:cNvSpPr/>
          <p:nvPr/>
        </p:nvSpPr>
        <p:spPr>
          <a:xfrm>
            <a:off x="6961871" y="1522374"/>
            <a:ext cx="4035469" cy="231002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l"/>
            <a:r>
              <a:rPr lang="ja-JP" altLang="en-US" sz="13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自宅は</a:t>
            </a:r>
            <a:r>
              <a:rPr lang="zh-TW" altLang="en-US" sz="13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土砂災害</a:t>
            </a:r>
            <a:r>
              <a:rPr lang="ja-JP" altLang="en-US" sz="13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による危険</a:t>
            </a:r>
            <a:r>
              <a:rPr lang="zh-TW" altLang="en-US" sz="13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が</a:t>
            </a:r>
            <a:r>
              <a:rPr lang="ja-JP" altLang="en-US" sz="13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ある地域ですか？</a:t>
            </a:r>
          </a:p>
        </p:txBody>
      </p:sp>
      <p:pic>
        <p:nvPicPr>
          <p:cNvPr id="1429" name="Picture 260"/>
          <p:cNvPicPr>
            <a:picLocks noChangeAspect="1" noChangeArrowheads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10573" y="1538182"/>
            <a:ext cx="190276" cy="190276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430" name="テキスト 289"/>
          <p:cNvSpPr txBox="1"/>
          <p:nvPr/>
        </p:nvSpPr>
        <p:spPr>
          <a:xfrm>
            <a:off x="5507655" y="1321291"/>
            <a:ext cx="727668" cy="337661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>
            <a:spAutoFit/>
          </a:bodyPr>
          <a:lstStyle/>
          <a:p>
            <a:pPr algn="ctr">
              <a:defRPr lang="ja-JP" altLang="en-US"/>
            </a:pPr>
            <a:r>
              <a:rPr lang="ja-JP" altLang="en-US" sz="900" b="0">
                <a:ln w="3175">
                  <a:noFill/>
                </a:ln>
                <a:solidFill>
                  <a:schemeClr val="tx1"/>
                </a:solidFill>
                <a:effectLst/>
                <a:latin typeface="UD デジタル 教科書体 NK-B"/>
                <a:ea typeface="UD デジタル 教科書体 NK-B"/>
              </a:rPr>
              <a:t>国土交通省</a:t>
            </a:r>
          </a:p>
          <a:p>
            <a:pPr algn="ctr">
              <a:defRPr lang="ja-JP" altLang="en-US"/>
            </a:pPr>
            <a:r>
              <a:rPr lang="ja-JP" altLang="en-US" sz="700" b="0" spc="-150">
                <a:ln w="3175">
                  <a:noFill/>
                </a:ln>
                <a:solidFill>
                  <a:schemeClr val="tx1"/>
                </a:solidFill>
                <a:effectLst/>
                <a:latin typeface="UD デジタル 教科書体 NK-B"/>
                <a:ea typeface="UD デジタル 教科書体 NK-B"/>
              </a:rPr>
              <a:t>重ねるハザードマップ</a:t>
            </a:r>
            <a:endParaRPr lang="ja-JP" altLang="en-US" sz="900" b="0">
              <a:ln w="3175">
                <a:noFill/>
              </a:ln>
              <a:solidFill>
                <a:schemeClr val="tx1"/>
              </a:solidFill>
              <a:effectLst/>
              <a:latin typeface="UD デジタル 教科書体 NK-B"/>
              <a:ea typeface="UD デジタル 教科書体 NK-B"/>
            </a:endParaRPr>
          </a:p>
        </p:txBody>
      </p:sp>
      <p:sp>
        <p:nvSpPr>
          <p:cNvPr id="1431" name="テキスト 290"/>
          <p:cNvSpPr txBox="1"/>
          <p:nvPr/>
        </p:nvSpPr>
        <p:spPr>
          <a:xfrm>
            <a:off x="5510127" y="2482169"/>
            <a:ext cx="727668" cy="229939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>
            <a:spAutoFit/>
          </a:bodyPr>
          <a:lstStyle/>
          <a:p>
            <a:pPr algn="ctr">
              <a:defRPr lang="ja-JP" altLang="en-US"/>
            </a:pPr>
            <a:r>
              <a:rPr lang="ja-JP" altLang="en-US" sz="900">
                <a:effectLst/>
                <a:latin typeface="UD デジタル 教科書体 NK-B"/>
                <a:ea typeface="UD デジタル 教科書体 NK-B"/>
              </a:rPr>
              <a:t>（土砂災害）</a:t>
            </a:r>
          </a:p>
        </p:txBody>
      </p:sp>
      <p:sp>
        <p:nvSpPr>
          <p:cNvPr id="1432" name="テキスト 292"/>
          <p:cNvSpPr txBox="1"/>
          <p:nvPr/>
        </p:nvSpPr>
        <p:spPr>
          <a:xfrm>
            <a:off x="5492211" y="1602643"/>
            <a:ext cx="753549" cy="22993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>
              <a:defRPr lang="ja-JP" altLang="en-US"/>
            </a:pPr>
            <a:r>
              <a:rPr lang="ja-JP" altLang="en-US" sz="900" b="0">
                <a:ln w="3175">
                  <a:noFill/>
                </a:ln>
                <a:solidFill>
                  <a:schemeClr val="tx1"/>
                </a:solidFill>
                <a:effectLst/>
                <a:latin typeface="UD デジタル 教科書体 NK-B"/>
                <a:ea typeface="UD デジタル 教科書体 NK-B"/>
              </a:rPr>
              <a:t>(河川氾濫)</a:t>
            </a:r>
            <a:endParaRPr lang="ja-JP" altLang="en-US">
              <a:latin typeface="UD デジタル 教科書体 NK-B"/>
              <a:ea typeface="UD デジタル 教科書体 NK-B"/>
            </a:endParaRPr>
          </a:p>
        </p:txBody>
      </p:sp>
      <p:sp>
        <p:nvSpPr>
          <p:cNvPr id="1433" name="四角形 293"/>
          <p:cNvSpPr/>
          <p:nvPr/>
        </p:nvSpPr>
        <p:spPr>
          <a:xfrm>
            <a:off x="5504469" y="1313607"/>
            <a:ext cx="731796" cy="2081586"/>
          </a:xfrm>
          <a:prstGeom prst="rect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434" name="直線 305"/>
          <p:cNvSpPr/>
          <p:nvPr/>
        </p:nvSpPr>
        <p:spPr>
          <a:xfrm>
            <a:off x="11809675" y="2321719"/>
            <a:ext cx="523271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435" name="正方形/長方形 171"/>
          <p:cNvSpPr/>
          <p:nvPr/>
        </p:nvSpPr>
        <p:spPr>
          <a:xfrm>
            <a:off x="5512268" y="1776562"/>
            <a:ext cx="729267" cy="71260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i="1" dirty="0">
                <a:solidFill>
                  <a:schemeClr val="bg1">
                    <a:lumMod val="50000"/>
                  </a:schemeClr>
                </a:solidFill>
              </a:rPr>
              <a:t>２次元</a:t>
            </a:r>
            <a:endParaRPr kumimoji="1" lang="en-US" altLang="ja-JP" sz="1100" i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ja-JP" altLang="en-US" sz="1100" i="1" dirty="0">
                <a:solidFill>
                  <a:schemeClr val="bg1">
                    <a:lumMod val="50000"/>
                  </a:schemeClr>
                </a:solidFill>
              </a:rPr>
              <a:t>コード</a:t>
            </a:r>
            <a:endParaRPr kumimoji="1" lang="en-US" altLang="ja-JP" sz="11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36" name="正方形/長方形 171"/>
          <p:cNvSpPr/>
          <p:nvPr/>
        </p:nvSpPr>
        <p:spPr>
          <a:xfrm>
            <a:off x="5512267" y="2682588"/>
            <a:ext cx="729267" cy="71260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i="1" dirty="0">
                <a:solidFill>
                  <a:schemeClr val="bg1">
                    <a:lumMod val="50000"/>
                  </a:schemeClr>
                </a:solidFill>
              </a:rPr>
              <a:t>２次元</a:t>
            </a:r>
            <a:endParaRPr kumimoji="1" lang="en-US" altLang="ja-JP" sz="1100" i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ja-JP" altLang="en-US" sz="1100" i="1" dirty="0">
                <a:solidFill>
                  <a:schemeClr val="bg1">
                    <a:lumMod val="50000"/>
                  </a:schemeClr>
                </a:solidFill>
              </a:rPr>
              <a:t>コード</a:t>
            </a:r>
            <a:endParaRPr kumimoji="1" lang="en-US" altLang="ja-JP" sz="11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37" name="正方形/長方形 166"/>
          <p:cNvSpPr/>
          <p:nvPr/>
        </p:nvSpPr>
        <p:spPr>
          <a:xfrm>
            <a:off x="2321197" y="6778823"/>
            <a:ext cx="1883480" cy="42341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900" i="1" dirty="0">
                <a:solidFill>
                  <a:schemeClr val="bg1">
                    <a:lumMod val="50000"/>
                  </a:schemeClr>
                </a:solidFill>
              </a:rPr>
              <a:t>・家屋倒壊等氾濫想定区域の凡例</a:t>
            </a:r>
          </a:p>
        </p:txBody>
      </p:sp>
      <p:sp>
        <p:nvSpPr>
          <p:cNvPr id="1438" name="正方形/長方形 166"/>
          <p:cNvSpPr/>
          <p:nvPr/>
        </p:nvSpPr>
        <p:spPr>
          <a:xfrm>
            <a:off x="444166" y="7916785"/>
            <a:ext cx="1733561" cy="135125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900" i="1" dirty="0">
                <a:solidFill>
                  <a:schemeClr val="bg1">
                    <a:lumMod val="50000"/>
                  </a:schemeClr>
                </a:solidFill>
              </a:rPr>
              <a:t>・浸水想定区域（浸水深）の凡例</a:t>
            </a:r>
            <a:endParaRPr kumimoji="1" lang="en-US" altLang="ja-JP" sz="9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39" name="正方形/長方形 167"/>
          <p:cNvSpPr/>
          <p:nvPr/>
        </p:nvSpPr>
        <p:spPr>
          <a:xfrm>
            <a:off x="4399525" y="8187188"/>
            <a:ext cx="1917314" cy="1080431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000" i="1" dirty="0">
                <a:solidFill>
                  <a:schemeClr val="bg1">
                    <a:lumMod val="50000"/>
                  </a:schemeClr>
                </a:solidFill>
              </a:rPr>
              <a:t>・土砂災害警戒区域の凡例</a:t>
            </a:r>
            <a:endParaRPr kumimoji="1" lang="en-US" altLang="ja-JP" sz="1000" i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ja-JP" altLang="en-US" sz="1000" i="1" dirty="0">
                <a:solidFill>
                  <a:schemeClr val="bg1">
                    <a:lumMod val="50000"/>
                  </a:schemeClr>
                </a:solidFill>
              </a:rPr>
              <a:t>・土砂災害特別警戒区域の凡例</a:t>
            </a:r>
            <a:endParaRPr kumimoji="1" lang="en-US" altLang="ja-JP" sz="1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40" name="正方形/長方形 360"/>
          <p:cNvSpPr/>
          <p:nvPr/>
        </p:nvSpPr>
        <p:spPr>
          <a:xfrm>
            <a:off x="11416909" y="6527003"/>
            <a:ext cx="1203149" cy="738664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>
            <a:spAutoFit/>
          </a:bodyPr>
          <a:lstStyle/>
          <a:p>
            <a:pPr algn="l"/>
            <a:r>
              <a:rPr lang="ja-JP" altLang="en-US" sz="1200" b="1" dirty="0">
                <a:solidFill>
                  <a:schemeClr val="bg1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・○○○○</a:t>
            </a:r>
            <a:endParaRPr lang="en-US" altLang="ja-JP" sz="1200" b="1" dirty="0">
              <a:solidFill>
                <a:schemeClr val="bg1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l"/>
            <a:r>
              <a:rPr lang="ja-JP" altLang="en-US" sz="1200" b="1" dirty="0">
                <a:solidFill>
                  <a:schemeClr val="bg1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</a:t>
            </a:r>
            <a:r>
              <a:rPr lang="en-US" altLang="ja-JP" sz="1200" b="1" dirty="0">
                <a:solidFill>
                  <a:schemeClr val="bg1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××××</a:t>
            </a:r>
            <a:endParaRPr>
              <a:solidFill>
                <a:schemeClr val="bg1">
                  <a:lumMod val="50000"/>
                </a:schemeClr>
              </a:solidFill>
            </a:endParaRPr>
          </a:p>
          <a:p>
            <a:pPr algn="l"/>
            <a:r>
              <a:rPr lang="ja-JP" altLang="en-US" sz="1200" b="1" dirty="0">
                <a:solidFill>
                  <a:schemeClr val="bg1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・△△△△</a:t>
            </a:r>
            <a:endParaRPr lang="en-US" altLang="ja-JP" sz="1200" b="1" dirty="0">
              <a:solidFill>
                <a:schemeClr val="bg1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l"/>
            <a:r>
              <a:rPr lang="ja-JP" altLang="en-US" sz="1200" b="1" dirty="0">
                <a:solidFill>
                  <a:schemeClr val="bg1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・その他　</a:t>
            </a:r>
            <a:endParaRPr kumimoji="1" lang="ja-JP" altLang="en-US" sz="1100" b="1" dirty="0">
              <a:solidFill>
                <a:schemeClr val="bg1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5048189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4.1.6</AppVersion>
  <PresentationFormat>ユーザー設定</PresentationFormat>
  <Slides>2</Slides>
  <Notes>0</Note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4</cp:revision>
  <dcterms:created xsi:type="dcterms:W3CDTF">2022-02-21T09:05:11Z</dcterms:created>
  <dcterms:modified xsi:type="dcterms:W3CDTF">2022-02-21T09:09:27Z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