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"/>
  </p:notesMasterIdLst>
  <p:sldIdLst>
    <p:sldId id="273" r:id="rId4"/>
  </p:sldIdLst>
  <p:sldSz cx="9906000" cy="6858000" type="A4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堀江 萌里" initials="堀江" lastIdx="1" clrIdx="0">
    <p:extLst>
      <p:ext uri="{19B8F6BF-5375-455C-9EA6-DF929625EA0E}">
        <p15:presenceInfo xmlns:p15="http://schemas.microsoft.com/office/powerpoint/2012/main" userId="S-1-5-21-3444524803-571527852-688842224-481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6"/>
    <p:restoredTop sz="95978"/>
  </p:normalViewPr>
  <p:slideViewPr>
    <p:cSldViewPr>
      <p:cViewPr varScale="0">
        <p:scale>
          <a:sx n="100" d="100"/>
          <a:sy n="100" d="100"/>
        </p:scale>
        <p:origin x="-1698" y="-24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Relationship Id="rId8" Type="http://schemas.openxmlformats.org/officeDocument/2006/relationships/commentAuthors" Target="commentAuthor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8427" cy="511731"/>
          </a:xfrm>
          <a:prstGeom prst="rect">
            <a:avLst/>
          </a:prstGeom>
        </p:spPr>
        <p:txBody>
          <a:bodyPr vert="horz" lIns="99050" tIns="49526" rIns="99050" bIns="4952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2" y="2"/>
            <a:ext cx="3078427" cy="511731"/>
          </a:xfrm>
          <a:prstGeom prst="rect">
            <a:avLst/>
          </a:prstGeom>
        </p:spPr>
        <p:txBody>
          <a:bodyPr vert="horz" lIns="99050" tIns="49526" rIns="99050" bIns="49526" rtlCol="0"/>
          <a:lstStyle>
            <a:lvl1pPr algn="r">
              <a:defRPr sz="1300"/>
            </a:lvl1pPr>
          </a:lstStyle>
          <a:p>
            <a:fld id="{D8FB3F23-D38B-4A6F-9D84-3ABBB3C316A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82638" y="769938"/>
            <a:ext cx="5538787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0" tIns="49526" rIns="99050" bIns="49526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50" tIns="49526" rIns="99050" bIns="495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8427" cy="511731"/>
          </a:xfrm>
          <a:prstGeom prst="rect">
            <a:avLst/>
          </a:prstGeom>
        </p:spPr>
        <p:txBody>
          <a:bodyPr vert="horz" lIns="99050" tIns="49526" rIns="99050" bIns="4952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2" y="9721108"/>
            <a:ext cx="3078427" cy="511731"/>
          </a:xfrm>
          <a:prstGeom prst="rect">
            <a:avLst/>
          </a:prstGeom>
        </p:spPr>
        <p:txBody>
          <a:bodyPr vert="horz" lIns="99050" tIns="49526" rIns="99050" bIns="49526" rtlCol="0" anchor="b"/>
          <a:lstStyle>
            <a:lvl1pPr algn="r">
              <a:defRPr sz="1300"/>
            </a:lvl1pPr>
          </a:lstStyle>
          <a:p>
            <a:fld id="{52A69847-A4A2-40DF-911C-FAC3C69C5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817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228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229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9847-A4A2-40DF-911C-FAC3C69C515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187590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26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582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033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18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00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8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43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73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634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277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113499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81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jpeg" /><Relationship Id="rId3" Type="http://schemas.openxmlformats.org/officeDocument/2006/relationships/image" Target="../media/image3.jpeg" /><Relationship Id="rId4" Type="http://schemas.openxmlformats.org/officeDocument/2006/relationships/image" Target="../media/image4.jpeg" /><Relationship Id="rId5" Type="http://schemas.openxmlformats.org/officeDocument/2006/relationships/image" Target="../media/image5.jpeg" /><Relationship Id="rId6" Type="http://schemas.openxmlformats.org/officeDocument/2006/relationships/image" Target="../media/image6.jpeg" /><Relationship Id="rId7" Type="http://schemas.openxmlformats.org/officeDocument/2006/relationships/image" Target="../media/image7.jpeg" /><Relationship Id="rId8" Type="http://schemas.openxmlformats.org/officeDocument/2006/relationships/image" Target="../media/image8.jpeg" /><Relationship Id="rId9" Type="http://schemas.openxmlformats.org/officeDocument/2006/relationships/image" Target="../media/image9.jpeg" /><Relationship Id="rId10" Type="http://schemas.openxmlformats.org/officeDocument/2006/relationships/slideLayout" Target="../slideLayouts/slideLayout1.xml" /><Relationship Id="rId11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33"/>
          <p:cNvSpPr/>
          <p:nvPr/>
        </p:nvSpPr>
        <p:spPr>
          <a:xfrm>
            <a:off x="2355505" y="3459806"/>
            <a:ext cx="2590589" cy="3400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8" name="正方形/長方形 38"/>
          <p:cNvSpPr/>
          <p:nvPr/>
        </p:nvSpPr>
        <p:spPr>
          <a:xfrm>
            <a:off x="-1390" y="3458681"/>
            <a:ext cx="2354227" cy="34017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9" name="正方形/長方形 38"/>
          <p:cNvSpPr/>
          <p:nvPr/>
        </p:nvSpPr>
        <p:spPr>
          <a:xfrm>
            <a:off x="-23697" y="1186623"/>
            <a:ext cx="4960249" cy="21647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0" name="テキスト ボックス 3"/>
          <p:cNvSpPr txBox="1"/>
          <p:nvPr/>
        </p:nvSpPr>
        <p:spPr>
          <a:xfrm>
            <a:off x="395807" y="1665268"/>
            <a:ext cx="1317117" cy="30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河川氾濫</a:t>
            </a:r>
          </a:p>
        </p:txBody>
      </p:sp>
      <p:pic>
        <p:nvPicPr>
          <p:cNvPr id="1111" name="Picture 2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805" y="1604227"/>
            <a:ext cx="353047" cy="35304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112" name="テキスト ボックス 51"/>
          <p:cNvSpPr txBox="1"/>
          <p:nvPr/>
        </p:nvSpPr>
        <p:spPr>
          <a:xfrm>
            <a:off x="2433000" y="2038304"/>
            <a:ext cx="2678093" cy="66941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●情報収集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手段 </a:t>
            </a: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（　　　を塗りつぶす）</a:t>
            </a:r>
          </a:p>
          <a:p>
            <a:pPr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endParaRPr sz="1200" dirty="0"/>
          </a:p>
          <a:p>
            <a:pPr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</a:p>
        </p:txBody>
      </p:sp>
      <p:sp>
        <p:nvSpPr>
          <p:cNvPr id="1113" name="テキスト ボックス 56"/>
          <p:cNvSpPr txBox="1"/>
          <p:nvPr/>
        </p:nvSpPr>
        <p:spPr>
          <a:xfrm>
            <a:off x="417000" y="3998289"/>
            <a:ext cx="1960561" cy="30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自宅に津波が来る地域</a:t>
            </a:r>
            <a:endParaRPr kumimoji="1" lang="ja-JP" altLang="en-US" sz="1400" u="sng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114" name="Picture 5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00" y="3971226"/>
            <a:ext cx="364724" cy="36472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115" name="テキスト ボックス 66"/>
          <p:cNvSpPr txBox="1"/>
          <p:nvPr/>
        </p:nvSpPr>
        <p:spPr>
          <a:xfrm>
            <a:off x="-14160" y="4379911"/>
            <a:ext cx="1413986" cy="27610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●避難のタイミング</a:t>
            </a:r>
          </a:p>
        </p:txBody>
      </p:sp>
      <p:sp>
        <p:nvSpPr>
          <p:cNvPr id="1116" name="角丸四角形 41"/>
          <p:cNvSpPr/>
          <p:nvPr/>
        </p:nvSpPr>
        <p:spPr>
          <a:xfrm>
            <a:off x="74391" y="5765567"/>
            <a:ext cx="2192879" cy="996503"/>
          </a:xfrm>
          <a:prstGeom prst="roundRect">
            <a:avLst>
              <a:gd name="adj" fmla="val 1118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10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17" name="テキスト ボックス 32"/>
          <p:cNvSpPr txBox="1"/>
          <p:nvPr/>
        </p:nvSpPr>
        <p:spPr>
          <a:xfrm>
            <a:off x="18131" y="5712480"/>
            <a:ext cx="2466533" cy="105324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65318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429" kern="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地震発生から</a:t>
            </a:r>
            <a:endParaRPr kumimoji="0" lang="en-US" altLang="ja-JP" sz="1200" kern="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defTabSz="65318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   　　　 　　  分以内に　　　　　 </a:t>
            </a:r>
            <a:endParaRPr sz="1200" dirty="0">
              <a:solidFill>
                <a:srgbClr val="FF0000"/>
              </a:solidFill>
            </a:endParaRPr>
          </a:p>
          <a:p>
            <a:pPr defTabSz="65318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200" kern="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　に到着する</a:t>
            </a:r>
            <a:endParaRPr sz="1200"/>
          </a:p>
        </p:txBody>
      </p:sp>
      <p:sp>
        <p:nvSpPr>
          <p:cNvPr id="1118" name="テキスト ボックス 51"/>
          <p:cNvSpPr txBox="1"/>
          <p:nvPr/>
        </p:nvSpPr>
        <p:spPr>
          <a:xfrm>
            <a:off x="227818" y="6446594"/>
            <a:ext cx="1144325" cy="22616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ja-JP" altLang="en-US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19" name="テキスト ボックス 51"/>
          <p:cNvSpPr txBox="1"/>
          <p:nvPr/>
        </p:nvSpPr>
        <p:spPr>
          <a:xfrm>
            <a:off x="236444" y="6095506"/>
            <a:ext cx="584997" cy="238461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ja-JP" altLang="en-US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20" name="下矢印 543"/>
          <p:cNvSpPr/>
          <p:nvPr/>
        </p:nvSpPr>
        <p:spPr>
          <a:xfrm>
            <a:off x="1039459" y="5522914"/>
            <a:ext cx="310624" cy="201136"/>
          </a:xfrm>
          <a:prstGeom prst="downArrow">
            <a:avLst>
              <a:gd name="adj1" fmla="val 22135"/>
              <a:gd name="adj2" fmla="val 56235"/>
            </a:avLst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21" name="テキスト ボックス 73"/>
          <p:cNvSpPr txBox="1"/>
          <p:nvPr/>
        </p:nvSpPr>
        <p:spPr>
          <a:xfrm>
            <a:off x="2485273" y="4394785"/>
            <a:ext cx="1413986" cy="27610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●避難のタイミング</a:t>
            </a:r>
          </a:p>
        </p:txBody>
      </p:sp>
      <p:sp>
        <p:nvSpPr>
          <p:cNvPr id="1122" name="テキスト ボックス 75"/>
          <p:cNvSpPr txBox="1"/>
          <p:nvPr/>
        </p:nvSpPr>
        <p:spPr>
          <a:xfrm>
            <a:off x="2483808" y="4972578"/>
            <a:ext cx="2316658" cy="3992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●避難先（集合場所）</a:t>
            </a:r>
            <a:endParaRPr kumimoji="1"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kumimoji="1"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　町内会で決められている場所</a:t>
            </a:r>
          </a:p>
        </p:txBody>
      </p:sp>
      <p:sp>
        <p:nvSpPr>
          <p:cNvPr id="1123" name="角丸四角形 76"/>
          <p:cNvSpPr/>
          <p:nvPr/>
        </p:nvSpPr>
        <p:spPr>
          <a:xfrm>
            <a:off x="2704307" y="5373972"/>
            <a:ext cx="2177022" cy="26077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4" name="テキスト ボックス 55"/>
          <p:cNvSpPr txBox="1"/>
          <p:nvPr/>
        </p:nvSpPr>
        <p:spPr>
          <a:xfrm>
            <a:off x="-52383" y="18131"/>
            <a:ext cx="4959412" cy="54475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2800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「わたしの避難計画」　</a:t>
            </a:r>
            <a:endParaRPr kumimoji="1" lang="ja-JP" altLang="en-US" sz="2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25" name="テキスト ボックス 121"/>
          <p:cNvSpPr txBox="1"/>
          <p:nvPr/>
        </p:nvSpPr>
        <p:spPr>
          <a:xfrm>
            <a:off x="1644659" y="1665268"/>
            <a:ext cx="1292304" cy="30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土砂災害</a:t>
            </a:r>
          </a:p>
        </p:txBody>
      </p:sp>
      <p:pic>
        <p:nvPicPr>
          <p:cNvPr id="1126" name="Picture 12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0298" y="1603660"/>
            <a:ext cx="351232" cy="351232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127" name="図形 132"/>
          <p:cNvSpPr/>
          <p:nvPr/>
        </p:nvSpPr>
        <p:spPr>
          <a:xfrm>
            <a:off x="2782483" y="5626628"/>
            <a:ext cx="295797" cy="354254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800" y="0"/>
                </a:moveTo>
                <a:lnTo>
                  <a:pt x="1800" y="21600"/>
                </a:lnTo>
                <a:lnTo>
                  <a:pt x="21600" y="21600"/>
                </a:ln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ysDot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8" name="図形 134"/>
          <p:cNvSpPr/>
          <p:nvPr/>
        </p:nvSpPr>
        <p:spPr>
          <a:xfrm>
            <a:off x="2776962" y="5982534"/>
            <a:ext cx="306402" cy="537419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800" y="0"/>
                </a:moveTo>
                <a:lnTo>
                  <a:pt x="1800" y="21600"/>
                </a:lnTo>
                <a:lnTo>
                  <a:pt x="21600" y="21600"/>
                </a:ln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ysDot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9" name="角丸四角形 135"/>
          <p:cNvSpPr/>
          <p:nvPr/>
        </p:nvSpPr>
        <p:spPr>
          <a:xfrm>
            <a:off x="5169007" y="4658382"/>
            <a:ext cx="4556163" cy="1325961"/>
          </a:xfrm>
          <a:prstGeom prst="roundRect">
            <a:avLst>
              <a:gd name="adj" fmla="val 4891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0" name="テキスト ボックス 136"/>
          <p:cNvSpPr txBox="1"/>
          <p:nvPr/>
        </p:nvSpPr>
        <p:spPr>
          <a:xfrm>
            <a:off x="5097877" y="4317463"/>
            <a:ext cx="3529950" cy="27610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自由記載欄　</a:t>
            </a:r>
            <a:r>
              <a:rPr kumimoji="1"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（持ち出し品や、家族や親戚の電話番号　など）</a:t>
            </a:r>
          </a:p>
        </p:txBody>
      </p:sp>
      <p:sp>
        <p:nvSpPr>
          <p:cNvPr id="1131" name="テキスト 75"/>
          <p:cNvSpPr txBox="1"/>
          <p:nvPr/>
        </p:nvSpPr>
        <p:spPr>
          <a:xfrm>
            <a:off x="2463668" y="5711333"/>
            <a:ext cx="336768" cy="832138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defRPr lang="ja-JP" altLang="en-US"/>
            </a:pPr>
            <a:r>
              <a:rPr lang="ja-JP" altLang="en-US" sz="1000">
                <a:latin typeface="UD デジタル 教科書体 NK-R"/>
                <a:ea typeface="UD デジタル 教科書体 NK-R"/>
              </a:rPr>
              <a:t>その後に判断</a:t>
            </a:r>
            <a:endParaRPr sz="1000"/>
          </a:p>
        </p:txBody>
      </p:sp>
      <p:cxnSp>
        <p:nvCxnSpPr>
          <p:cNvPr id="1132" name="直線コネクタ 76"/>
          <p:cNvCxnSpPr/>
          <p:nvPr/>
        </p:nvCxnSpPr>
        <p:spPr>
          <a:xfrm>
            <a:off x="4936552" y="0"/>
            <a:ext cx="0" cy="6858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33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3000" y="3965460"/>
            <a:ext cx="395867" cy="394828"/>
          </a:xfrm>
          <a:prstGeom prst="rect">
            <a:avLst/>
          </a:prstGeom>
        </p:spPr>
      </p:pic>
      <p:sp>
        <p:nvSpPr>
          <p:cNvPr id="1134" name="テキスト ボックス 100"/>
          <p:cNvSpPr txBox="1"/>
          <p:nvPr/>
        </p:nvSpPr>
        <p:spPr>
          <a:xfrm>
            <a:off x="-23340" y="1186281"/>
            <a:ext cx="4941607" cy="368439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大雨の時</a:t>
            </a:r>
          </a:p>
        </p:txBody>
      </p:sp>
      <p:sp>
        <p:nvSpPr>
          <p:cNvPr id="1135" name="テキスト 108"/>
          <p:cNvSpPr txBox="1"/>
          <p:nvPr/>
        </p:nvSpPr>
        <p:spPr>
          <a:xfrm>
            <a:off x="-12594" y="5522914"/>
            <a:ext cx="798433" cy="276106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●避難先</a:t>
            </a:r>
            <a:endParaRPr lang="ja-JP" altLang="en-US"/>
          </a:p>
        </p:txBody>
      </p:sp>
      <p:sp>
        <p:nvSpPr>
          <p:cNvPr id="1136" name="楕円 109"/>
          <p:cNvSpPr/>
          <p:nvPr/>
        </p:nvSpPr>
        <p:spPr>
          <a:xfrm>
            <a:off x="2577151" y="2371806"/>
            <a:ext cx="130255" cy="130255"/>
          </a:xfrm>
          <a:prstGeom prst="ellipse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7" name="テキスト 111"/>
          <p:cNvSpPr txBox="1"/>
          <p:nvPr/>
        </p:nvSpPr>
        <p:spPr>
          <a:xfrm>
            <a:off x="2711560" y="2314570"/>
            <a:ext cx="1010030" cy="276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</a:rPr>
              <a:t>○○市ＬＩＮＥ</a:t>
            </a:r>
            <a:endParaRPr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38" name="楕円 112"/>
          <p:cNvSpPr/>
          <p:nvPr/>
        </p:nvSpPr>
        <p:spPr>
          <a:xfrm>
            <a:off x="2570828" y="2579640"/>
            <a:ext cx="130255" cy="130255"/>
          </a:xfrm>
          <a:prstGeom prst="ellipse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9" name="テキスト 113"/>
          <p:cNvSpPr txBox="1"/>
          <p:nvPr/>
        </p:nvSpPr>
        <p:spPr>
          <a:xfrm>
            <a:off x="2711560" y="2553148"/>
            <a:ext cx="1364294" cy="276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</a:rPr>
              <a:t>○○市防災メール</a:t>
            </a:r>
            <a:endParaRPr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40" name="楕円 114"/>
          <p:cNvSpPr/>
          <p:nvPr/>
        </p:nvSpPr>
        <p:spPr>
          <a:xfrm>
            <a:off x="2577151" y="2822645"/>
            <a:ext cx="130255" cy="130255"/>
          </a:xfrm>
          <a:prstGeom prst="ellipse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41" name="テキスト 115"/>
          <p:cNvSpPr txBox="1"/>
          <p:nvPr/>
        </p:nvSpPr>
        <p:spPr>
          <a:xfrm>
            <a:off x="2711560" y="2786706"/>
            <a:ext cx="13436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1200" dirty="0"/>
              <a:t>静岡県防災アプリ</a:t>
            </a:r>
          </a:p>
        </p:txBody>
      </p:sp>
      <p:sp>
        <p:nvSpPr>
          <p:cNvPr id="1142" name="楕円 117"/>
          <p:cNvSpPr/>
          <p:nvPr/>
        </p:nvSpPr>
        <p:spPr>
          <a:xfrm>
            <a:off x="2576042" y="3080382"/>
            <a:ext cx="130255" cy="130255"/>
          </a:xfrm>
          <a:prstGeom prst="ellipse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43" name="テキスト 118"/>
          <p:cNvSpPr txBox="1"/>
          <p:nvPr/>
        </p:nvSpPr>
        <p:spPr>
          <a:xfrm>
            <a:off x="2711560" y="3027816"/>
            <a:ext cx="6351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1200" dirty="0"/>
              <a:t>その他</a:t>
            </a:r>
          </a:p>
        </p:txBody>
      </p:sp>
      <p:sp>
        <p:nvSpPr>
          <p:cNvPr id="1144" name="角丸四角形 119"/>
          <p:cNvSpPr/>
          <p:nvPr/>
        </p:nvSpPr>
        <p:spPr>
          <a:xfrm>
            <a:off x="3301728" y="3076027"/>
            <a:ext cx="1267955" cy="1688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5" name="楕円 120"/>
          <p:cNvSpPr/>
          <p:nvPr/>
        </p:nvSpPr>
        <p:spPr>
          <a:xfrm>
            <a:off x="3814745" y="2105110"/>
            <a:ext cx="130255" cy="130255"/>
          </a:xfrm>
          <a:prstGeom prst="ellipse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46" name="テキスト ボックス 124"/>
          <p:cNvSpPr txBox="1"/>
          <p:nvPr/>
        </p:nvSpPr>
        <p:spPr>
          <a:xfrm>
            <a:off x="2792898" y="4022627"/>
            <a:ext cx="2168887" cy="30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自宅に津波が来ない地域</a:t>
            </a:r>
            <a:endParaRPr kumimoji="1" lang="ja-JP" altLang="en-US" sz="1400" u="sng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47" name="角丸四角形 127"/>
          <p:cNvSpPr/>
          <p:nvPr/>
        </p:nvSpPr>
        <p:spPr>
          <a:xfrm>
            <a:off x="2704307" y="4654873"/>
            <a:ext cx="2177022" cy="26052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8" name="テキスト ボックス 128"/>
          <p:cNvSpPr txBox="1"/>
          <p:nvPr/>
        </p:nvSpPr>
        <p:spPr>
          <a:xfrm>
            <a:off x="3096078" y="4667160"/>
            <a:ext cx="1660039" cy="2607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強い揺れが収まったら</a:t>
            </a:r>
            <a:endParaRPr kumimoji="1" lang="ja-JP" altLang="en-US" sz="11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49" name="角丸四角形 129"/>
          <p:cNvSpPr/>
          <p:nvPr/>
        </p:nvSpPr>
        <p:spPr>
          <a:xfrm>
            <a:off x="3068493" y="5844966"/>
            <a:ext cx="1813628" cy="40208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0" name="角丸四角形 130"/>
          <p:cNvSpPr/>
          <p:nvPr/>
        </p:nvSpPr>
        <p:spPr>
          <a:xfrm>
            <a:off x="3067701" y="6371127"/>
            <a:ext cx="1813628" cy="40208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1" name="テキスト ボックス 131"/>
          <p:cNvSpPr txBox="1"/>
          <p:nvPr/>
        </p:nvSpPr>
        <p:spPr>
          <a:xfrm>
            <a:off x="3078310" y="5822893"/>
            <a:ext cx="1818514" cy="47616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自宅が危険な場合は</a:t>
            </a:r>
            <a:endParaRPr kumimoji="1" lang="en-US" altLang="ja-JP" sz="105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指定避難所へ</a:t>
            </a:r>
            <a:endParaRPr kumimoji="1" lang="ja-JP" altLang="en-US" sz="105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52" name="テキスト ボックス 132"/>
          <p:cNvSpPr txBox="1"/>
          <p:nvPr/>
        </p:nvSpPr>
        <p:spPr>
          <a:xfrm>
            <a:off x="3078582" y="6348345"/>
            <a:ext cx="1803673" cy="47616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自宅にいても安全な場合は</a:t>
            </a:r>
            <a:r>
              <a:rPr lang="ja-JP" altLang="en-US" sz="105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自宅で待機</a:t>
            </a:r>
            <a:endParaRPr kumimoji="1" lang="en-US" altLang="ja-JP" sz="105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53" name="角丸四角形 133"/>
          <p:cNvSpPr/>
          <p:nvPr/>
        </p:nvSpPr>
        <p:spPr>
          <a:xfrm>
            <a:off x="88267" y="4645488"/>
            <a:ext cx="2177022" cy="84546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4" name="テキスト ボックス 135"/>
          <p:cNvSpPr txBox="1"/>
          <p:nvPr/>
        </p:nvSpPr>
        <p:spPr>
          <a:xfrm>
            <a:off x="95184" y="4643727"/>
            <a:ext cx="2199175" cy="860881"/>
          </a:xfrm>
          <a:prstGeom prst="rect">
            <a:avLst/>
          </a:prstGeom>
          <a:noFill/>
          <a:ln>
            <a:noFill/>
          </a:ln>
        </p:spPr>
        <p:txBody>
          <a:bodyPr wrap="square" lIns="36000" rIns="36000" rtlCol="0">
            <a:spAutoFit/>
          </a:bodyPr>
          <a:lstStyle/>
          <a:p>
            <a:pPr algn="ctr"/>
            <a:r>
              <a:rPr kumimoji="1" lang="ja-JP" altLang="en-US" sz="1000" b="1" u="none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強い揺れが収まったら</a:t>
            </a:r>
            <a:r>
              <a:rPr kumimoji="1" lang="ja-JP" altLang="en-US" sz="1000" b="1" u="sng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すぐに</a:t>
            </a:r>
            <a:endParaRPr kumimoji="1" lang="ja-JP" altLang="en-US" sz="1000" u="sng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または</a:t>
            </a:r>
            <a:endParaRPr kumimoji="1" lang="ja-JP" altLang="en-US" sz="1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00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強い揺れを感じなくても</a:t>
            </a:r>
            <a:endParaRPr sz="1000"/>
          </a:p>
          <a:p>
            <a:pPr algn="ctr"/>
            <a:r>
              <a:rPr lang="ja-JP" altLang="en-US" sz="1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「津波</a:t>
            </a:r>
            <a:r>
              <a:rPr kumimoji="1" lang="ja-JP" altLang="en-US" sz="1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注意報」や「津波警報」</a:t>
            </a:r>
            <a:endParaRPr kumimoji="1" lang="ja-JP" altLang="en-US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kumimoji="1" lang="ja-JP" altLang="en-US" sz="1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「大津波警報」が発令</a:t>
            </a:r>
            <a:r>
              <a:rPr kumimoji="1"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された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ら</a:t>
            </a:r>
            <a:endParaRPr kumimoji="1" lang="ja-JP" altLang="en-US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1155" name="Picture 86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8717" y="740273"/>
            <a:ext cx="212338" cy="21233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156" name="テキスト 87"/>
          <p:cNvSpPr txBox="1"/>
          <p:nvPr/>
        </p:nvSpPr>
        <p:spPr>
          <a:xfrm>
            <a:off x="5321055" y="693000"/>
            <a:ext cx="1721763" cy="306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R"/>
                <a:ea typeface="UD デジタル 教科書体 NK-R"/>
              </a:rPr>
              <a:t>河川氾濫による危険</a:t>
            </a:r>
            <a:endParaRPr lang="ja-JP" altLang="en-US" b="1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57" name="テキスト 89"/>
          <p:cNvSpPr txBox="1"/>
          <p:nvPr/>
        </p:nvSpPr>
        <p:spPr>
          <a:xfrm>
            <a:off x="5318819" y="1211069"/>
            <a:ext cx="1617568" cy="368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u="sng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家屋流出のおそれ</a:t>
            </a:r>
            <a:r>
              <a:rPr kumimoji="0" lang="ja-JP" altLang="en-US" sz="1200" b="0" u="sng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あり</a:t>
            </a:r>
          </a:p>
        </p:txBody>
      </p:sp>
      <p:sp>
        <p:nvSpPr>
          <p:cNvPr id="1158" name="テキスト 90"/>
          <p:cNvSpPr txBox="1"/>
          <p:nvPr/>
        </p:nvSpPr>
        <p:spPr>
          <a:xfrm>
            <a:off x="5311260" y="1462843"/>
            <a:ext cx="173957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kumimoji="0" lang="ja-JP" altLang="en-US" sz="800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（家屋倒壊</a:t>
            </a:r>
            <a:r>
              <a:rPr kumimoji="0" lang="ja-JP" altLang="en-US" sz="800" kern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等氾濫想定</a:t>
            </a:r>
            <a:r>
              <a:rPr kumimoji="0" lang="ja-JP" altLang="en-US" sz="800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区域に居住）</a:t>
            </a:r>
            <a:endParaRPr sz="800" dirty="0"/>
          </a:p>
        </p:txBody>
      </p:sp>
      <p:sp>
        <p:nvSpPr>
          <p:cNvPr id="1159" name="四角形 165"/>
          <p:cNvSpPr/>
          <p:nvPr/>
        </p:nvSpPr>
        <p:spPr>
          <a:xfrm>
            <a:off x="5489955" y="2696077"/>
            <a:ext cx="309738" cy="850298"/>
          </a:xfrm>
          <a:prstGeom prst="rect">
            <a:avLst/>
          </a:prstGeom>
          <a:solidFill>
            <a:srgbClr val="898989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60" name="図形 166"/>
          <p:cNvSpPr/>
          <p:nvPr/>
        </p:nvSpPr>
        <p:spPr>
          <a:xfrm>
            <a:off x="5795389" y="2693528"/>
            <a:ext cx="168968" cy="303179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372" y="205"/>
                </a:moveTo>
                <a:lnTo>
                  <a:pt x="372" y="20160"/>
                </a:lnTo>
                <a:lnTo>
                  <a:pt x="21600" y="21600"/>
                </a:lnTo>
                <a:lnTo>
                  <a:pt x="21600" y="3908"/>
                </a:lnTo>
                <a:lnTo>
                  <a:pt x="372" y="205"/>
                </a:lnTo>
                <a:close/>
              </a:path>
            </a:pathLst>
          </a:custGeom>
          <a:solidFill>
            <a:srgbClr val="595757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61" name="図形 167"/>
          <p:cNvSpPr/>
          <p:nvPr/>
        </p:nvSpPr>
        <p:spPr>
          <a:xfrm>
            <a:off x="5796683" y="2973505"/>
            <a:ext cx="167683" cy="282667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221" y="21394"/>
                </a:lnTo>
                <a:lnTo>
                  <a:pt x="21600" y="1543"/>
                </a:lnTo>
                <a:lnTo>
                  <a:pt x="0" y="0"/>
                </a:lnTo>
                <a:close/>
              </a:path>
            </a:pathLst>
          </a:custGeom>
          <a:solidFill>
            <a:srgbClr val="595757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62" name="図形 168"/>
          <p:cNvSpPr/>
          <p:nvPr/>
        </p:nvSpPr>
        <p:spPr>
          <a:xfrm>
            <a:off x="5796795" y="3245617"/>
            <a:ext cx="164306" cy="295275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523"/>
                </a:moveTo>
                <a:lnTo>
                  <a:pt x="0" y="21600"/>
                </a:lnTo>
                <a:lnTo>
                  <a:pt x="21600" y="18681"/>
                </a:lnTo>
                <a:lnTo>
                  <a:pt x="21600" y="0"/>
                </a:lnTo>
                <a:lnTo>
                  <a:pt x="0" y="523"/>
                </a:lnTo>
                <a:close/>
              </a:path>
            </a:pathLst>
          </a:custGeom>
          <a:solidFill>
            <a:srgbClr val="595757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63" name="図形 169"/>
          <p:cNvSpPr/>
          <p:nvPr/>
        </p:nvSpPr>
        <p:spPr>
          <a:xfrm>
            <a:off x="5796940" y="3504596"/>
            <a:ext cx="161636" cy="210705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3551"/>
                </a:moveTo>
                <a:lnTo>
                  <a:pt x="0" y="21600"/>
                </a:lnTo>
                <a:lnTo>
                  <a:pt x="21600" y="15978"/>
                </a:lnTo>
                <a:lnTo>
                  <a:pt x="21600" y="0"/>
                </a:lnTo>
                <a:lnTo>
                  <a:pt x="0" y="3551"/>
                </a:lnTo>
                <a:close/>
              </a:path>
            </a:pathLst>
          </a:custGeom>
          <a:solidFill>
            <a:srgbClr val="3E3A39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64" name="図形 170"/>
          <p:cNvSpPr/>
          <p:nvPr/>
        </p:nvSpPr>
        <p:spPr>
          <a:xfrm>
            <a:off x="5489614" y="2976536"/>
            <a:ext cx="473869" cy="1905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14122" y="338"/>
                </a:lnTo>
                <a:lnTo>
                  <a:pt x="21600" y="2160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65" name="図形 171"/>
          <p:cNvSpPr/>
          <p:nvPr/>
        </p:nvSpPr>
        <p:spPr>
          <a:xfrm>
            <a:off x="5489614" y="3245617"/>
            <a:ext cx="471488" cy="11906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21600"/>
                </a:moveTo>
                <a:lnTo>
                  <a:pt x="14084" y="21599"/>
                </a:lnTo>
                <a:lnTo>
                  <a:pt x="2160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66" name="図形 172"/>
          <p:cNvSpPr/>
          <p:nvPr/>
        </p:nvSpPr>
        <p:spPr>
          <a:xfrm>
            <a:off x="5490480" y="3508737"/>
            <a:ext cx="473364" cy="40409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21600"/>
                </a:moveTo>
                <a:lnTo>
                  <a:pt x="13960" y="21600"/>
                </a:lnTo>
                <a:lnTo>
                  <a:pt x="2160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67" name="四角形 173"/>
          <p:cNvSpPr/>
          <p:nvPr/>
        </p:nvSpPr>
        <p:spPr>
          <a:xfrm>
            <a:off x="5535667" y="2720109"/>
            <a:ext cx="82550" cy="53975"/>
          </a:xfrm>
          <a:prstGeom prst="rect">
            <a:avLst/>
          </a:prstGeom>
          <a:solidFill>
            <a:schemeClr val="bg2"/>
          </a:solidFill>
          <a:ln w="635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68" name="四角形 174"/>
          <p:cNvSpPr/>
          <p:nvPr/>
        </p:nvSpPr>
        <p:spPr>
          <a:xfrm>
            <a:off x="5669604" y="2720109"/>
            <a:ext cx="82550" cy="53975"/>
          </a:xfrm>
          <a:prstGeom prst="rect">
            <a:avLst/>
          </a:prstGeom>
          <a:solidFill>
            <a:schemeClr val="bg2"/>
          </a:solidFill>
          <a:ln w="635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69" name="四角形 175"/>
          <p:cNvSpPr/>
          <p:nvPr/>
        </p:nvSpPr>
        <p:spPr>
          <a:xfrm>
            <a:off x="5537276" y="2888200"/>
            <a:ext cx="82550" cy="53975"/>
          </a:xfrm>
          <a:prstGeom prst="rect">
            <a:avLst/>
          </a:prstGeom>
          <a:solidFill>
            <a:schemeClr val="bg2"/>
          </a:solidFill>
          <a:ln w="635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70" name="四角形 176"/>
          <p:cNvSpPr/>
          <p:nvPr/>
        </p:nvSpPr>
        <p:spPr>
          <a:xfrm>
            <a:off x="5671213" y="2888200"/>
            <a:ext cx="82550" cy="53975"/>
          </a:xfrm>
          <a:prstGeom prst="rect">
            <a:avLst/>
          </a:prstGeom>
          <a:solidFill>
            <a:schemeClr val="bg2"/>
          </a:solidFill>
          <a:ln w="635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71" name="四角形 177"/>
          <p:cNvSpPr/>
          <p:nvPr/>
        </p:nvSpPr>
        <p:spPr>
          <a:xfrm>
            <a:off x="5535182" y="3013738"/>
            <a:ext cx="82550" cy="122555"/>
          </a:xfrm>
          <a:prstGeom prst="rect">
            <a:avLst/>
          </a:prstGeom>
          <a:solidFill>
            <a:schemeClr val="bg2"/>
          </a:solidFill>
          <a:ln w="635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72" name="四角形 178"/>
          <p:cNvSpPr/>
          <p:nvPr/>
        </p:nvSpPr>
        <p:spPr>
          <a:xfrm>
            <a:off x="5669119" y="3013738"/>
            <a:ext cx="82550" cy="122555"/>
          </a:xfrm>
          <a:prstGeom prst="rect">
            <a:avLst/>
          </a:prstGeom>
          <a:solidFill>
            <a:schemeClr val="bg2"/>
          </a:solidFill>
          <a:ln w="635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73" name="四角形 179"/>
          <p:cNvSpPr/>
          <p:nvPr/>
        </p:nvSpPr>
        <p:spPr>
          <a:xfrm>
            <a:off x="5534834" y="3299008"/>
            <a:ext cx="82550" cy="122555"/>
          </a:xfrm>
          <a:prstGeom prst="rect">
            <a:avLst/>
          </a:prstGeom>
          <a:solidFill>
            <a:schemeClr val="bg2"/>
          </a:solidFill>
          <a:ln w="635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74" name="四角形 180"/>
          <p:cNvSpPr/>
          <p:nvPr/>
        </p:nvSpPr>
        <p:spPr>
          <a:xfrm>
            <a:off x="5668771" y="3299008"/>
            <a:ext cx="82550" cy="122555"/>
          </a:xfrm>
          <a:prstGeom prst="rect">
            <a:avLst/>
          </a:prstGeom>
          <a:solidFill>
            <a:schemeClr val="bg2"/>
          </a:solidFill>
          <a:ln w="635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75" name="図形 184"/>
          <p:cNvSpPr/>
          <p:nvPr/>
        </p:nvSpPr>
        <p:spPr>
          <a:xfrm>
            <a:off x="6016585" y="2697097"/>
            <a:ext cx="880415" cy="27991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anchor="ctr"/>
          <a:lstStyle/>
          <a:p>
            <a:pPr algn="ctr">
              <a:defRPr lang="ja-JP" altLang="en-US"/>
            </a:pPr>
            <a:r>
              <a:rPr lang="ja-JP" altLang="en-US" sz="90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５m～10m未満</a:t>
            </a:r>
            <a:endParaRPr lang="ja-JP" altLang="en-US" sz="7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76" name="図形 185"/>
          <p:cNvSpPr/>
          <p:nvPr/>
        </p:nvSpPr>
        <p:spPr>
          <a:xfrm>
            <a:off x="6015078" y="2976798"/>
            <a:ext cx="880415" cy="27918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anchor="ctr"/>
          <a:lstStyle/>
          <a:p>
            <a:pPr algn="ctr">
              <a:defRPr lang="ja-JP" altLang="en-US"/>
            </a:pPr>
            <a:r>
              <a:rPr lang="ja-JP" altLang="en-US" sz="90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３m～５m未満</a:t>
            </a:r>
            <a:endParaRPr lang="ja-JP" altLang="en-US" sz="5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77" name="図形 186"/>
          <p:cNvSpPr/>
          <p:nvPr/>
        </p:nvSpPr>
        <p:spPr>
          <a:xfrm>
            <a:off x="6016585" y="3251226"/>
            <a:ext cx="880415" cy="295291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anchor="ctr"/>
          <a:lstStyle/>
          <a:p>
            <a:pPr algn="ctr">
              <a:defRPr lang="ja-JP" altLang="en-US"/>
            </a:pPr>
            <a:r>
              <a:rPr lang="ja-JP" altLang="en-US" sz="90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０.５m～３m未満</a:t>
            </a:r>
            <a:endParaRPr lang="ja-JP" altLang="en-US" sz="5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78" name="図形 187"/>
          <p:cNvSpPr/>
          <p:nvPr/>
        </p:nvSpPr>
        <p:spPr>
          <a:xfrm>
            <a:off x="6016585" y="3546716"/>
            <a:ext cx="880415" cy="16309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anchor="ctr"/>
          <a:lstStyle/>
          <a:p>
            <a:pPr algn="ctr">
              <a:defRPr lang="ja-JP" altLang="en-US"/>
            </a:pPr>
            <a:r>
              <a:rPr lang="ja-JP" altLang="en-US" sz="90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０.５m未満</a:t>
            </a:r>
            <a:endParaRPr lang="ja-JP" altLang="en-US" sz="5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79" name="四角形 188"/>
          <p:cNvSpPr/>
          <p:nvPr/>
        </p:nvSpPr>
        <p:spPr>
          <a:xfrm>
            <a:off x="5489954" y="3548597"/>
            <a:ext cx="308957" cy="166954"/>
          </a:xfrm>
          <a:prstGeom prst="rect">
            <a:avLst/>
          </a:prstGeom>
          <a:solidFill>
            <a:srgbClr val="3E3A39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80" name="テキスト 189"/>
          <p:cNvSpPr txBox="1"/>
          <p:nvPr/>
        </p:nvSpPr>
        <p:spPr>
          <a:xfrm>
            <a:off x="5472359" y="3531778"/>
            <a:ext cx="352526" cy="183773"/>
          </a:xfrm>
          <a:prstGeom prst="rect">
            <a:avLst/>
          </a:prstGeom>
        </p:spPr>
        <p:txBody>
          <a:bodyPr wrap="none" lIns="36000" rIns="36000" anchor="ctr" anchorCtr="0">
            <a:spAutoFit/>
          </a:bodyPr>
          <a:lstStyle/>
          <a:p>
            <a:pPr>
              <a:defRPr lang="ja-JP" altLang="en-US"/>
            </a:pPr>
            <a:r>
              <a:rPr lang="ja-JP" altLang="en-US" sz="600">
                <a:ln w="3175">
                  <a:noFill/>
                </a:ln>
                <a:solidFill>
                  <a:schemeClr val="bg1"/>
                </a:solidFill>
                <a:latin typeface="HGPｺﾞｼｯｸE"/>
                <a:ea typeface="HGPｺﾞｼｯｸE"/>
              </a:rPr>
              <a:t>１階床下</a:t>
            </a:r>
            <a:endParaRPr lang="ja-JP" altLang="en-US">
              <a:ln w="3175">
                <a:noFill/>
              </a:ln>
              <a:solidFill>
                <a:schemeClr val="bg1"/>
              </a:solidFill>
              <a:latin typeface="HGPｺﾞｼｯｸE"/>
              <a:ea typeface="HGPｺﾞｼｯｸE"/>
            </a:endParaRPr>
          </a:p>
        </p:txBody>
      </p:sp>
      <p:pic>
        <p:nvPicPr>
          <p:cNvPr id="1181" name="Picture 118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28822" y="752076"/>
            <a:ext cx="214238" cy="21423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182" name="テキスト 119"/>
          <p:cNvSpPr txBox="1"/>
          <p:nvPr/>
        </p:nvSpPr>
        <p:spPr>
          <a:xfrm>
            <a:off x="7943060" y="711763"/>
            <a:ext cx="1721763" cy="306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1400" b="1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土砂災害による危険</a:t>
            </a:r>
            <a:endParaRPr lang="ja-JP" altLang="en-US" b="1">
              <a:latin typeface="UD デジタル 教科書体 NK-R"/>
              <a:ea typeface="UD デジタル 教科書体 NK-R"/>
            </a:endParaRPr>
          </a:p>
        </p:txBody>
      </p:sp>
      <p:sp>
        <p:nvSpPr>
          <p:cNvPr id="1183" name="四角形 120"/>
          <p:cNvSpPr/>
          <p:nvPr/>
        </p:nvSpPr>
        <p:spPr>
          <a:xfrm>
            <a:off x="7952572" y="1359293"/>
            <a:ext cx="1572708" cy="29313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84" name="正方形/長方形 121"/>
          <p:cNvSpPr/>
          <p:nvPr/>
        </p:nvSpPr>
        <p:spPr>
          <a:xfrm>
            <a:off x="7931320" y="1327554"/>
            <a:ext cx="1617568" cy="276106"/>
          </a:xfrm>
          <a:prstGeom prst="rect">
            <a:avLst/>
          </a:prstGeom>
          <a:noFill/>
          <a:ln w="9525" cap="flat" cmpd="sng" algn="ctr">
            <a:noFill/>
            <a:prstDash val="sysDash"/>
            <a:miter lim="800000"/>
          </a:ln>
          <a:effectLst/>
        </p:spPr>
        <p:txBody>
          <a:bodyPr wrap="none" rtlCol="0" anchor="t" anchorCtr="0">
            <a:spAutoFit/>
          </a:bodyPr>
          <a:lstStyle/>
          <a:p>
            <a:r>
              <a:rPr lang="ja-JP" altLang="en-US" sz="1200" b="0" u="sng" dirty="0">
                <a:latin typeface="UD デジタル 教科書体 NK-R"/>
                <a:ea typeface="UD デジタル 教科書体 NK-R"/>
              </a:rPr>
              <a:t>土砂災害のおそれ</a:t>
            </a:r>
            <a:r>
              <a:rPr lang="ja-JP" altLang="en-US" sz="1200" b="1" u="sng" dirty="0">
                <a:latin typeface="UD デジタル 教科書体 NK-R"/>
                <a:ea typeface="UD デジタル 教科書体 NK-R"/>
              </a:rPr>
              <a:t>あり</a:t>
            </a:r>
            <a:endParaRPr lang="en-US" altLang="ja-JP" sz="1200" b="1" u="sng" dirty="0">
              <a:latin typeface="UD デジタル 教科書体 NK-R"/>
              <a:ea typeface="UD デジタル 教科書体 NK-R"/>
            </a:endParaRPr>
          </a:p>
        </p:txBody>
      </p:sp>
      <p:sp>
        <p:nvSpPr>
          <p:cNvPr id="1185" name="図形 123"/>
          <p:cNvSpPr/>
          <p:nvPr/>
        </p:nvSpPr>
        <p:spPr>
          <a:xfrm>
            <a:off x="7950680" y="1935274"/>
            <a:ext cx="1833411" cy="15805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anchor="ctr"/>
          <a:lstStyle/>
          <a:p>
            <a:pPr algn="ctr">
              <a:defRPr lang="ja-JP" altLang="en-US"/>
            </a:pPr>
            <a:r>
              <a:rPr lang="ja-JP" altLang="en-US" sz="90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土砂災害警戒区域に住んでいる</a:t>
            </a:r>
            <a:endParaRPr lang="ja-JP" altLang="en-US" sz="9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86" name="図形 124"/>
          <p:cNvSpPr/>
          <p:nvPr/>
        </p:nvSpPr>
        <p:spPr>
          <a:xfrm>
            <a:off x="7951598" y="2171294"/>
            <a:ext cx="1835575" cy="17770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anchor="ctr"/>
          <a:lstStyle/>
          <a:p>
            <a:pPr algn="ctr">
              <a:defRPr lang="ja-JP" altLang="en-US"/>
            </a:pPr>
            <a:r>
              <a:rPr lang="ja-JP" altLang="en-US" sz="90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土砂災害</a:t>
            </a:r>
            <a:r>
              <a:rPr lang="ja-JP" altLang="en-US" sz="900" b="1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特別</a:t>
            </a:r>
            <a:r>
              <a:rPr lang="ja-JP" altLang="en-US" sz="90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警戒区域に住んでいる</a:t>
            </a:r>
            <a:endParaRPr lang="ja-JP" altLang="en-US" sz="9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87" name="テキスト 125"/>
          <p:cNvSpPr txBox="1"/>
          <p:nvPr/>
        </p:nvSpPr>
        <p:spPr>
          <a:xfrm>
            <a:off x="5316864" y="903677"/>
            <a:ext cx="1768250" cy="2299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900" b="0">
                <a:latin typeface="UD デジタル 教科書体 NK-R"/>
                <a:ea typeface="UD デジタル 教科書体 NK-R"/>
              </a:rPr>
              <a:t>（いずれか１つに☑をつけておく）</a:t>
            </a:r>
            <a:endParaRPr lang="ja-JP" altLang="en-US" sz="1200" b="0">
              <a:latin typeface="UD デジタル 教科書体 NK-R"/>
              <a:ea typeface="UD デジタル 教科書体 NK-R"/>
            </a:endParaRPr>
          </a:p>
        </p:txBody>
      </p:sp>
      <p:sp>
        <p:nvSpPr>
          <p:cNvPr id="1188" name="テキスト 126"/>
          <p:cNvSpPr txBox="1"/>
          <p:nvPr/>
        </p:nvSpPr>
        <p:spPr>
          <a:xfrm>
            <a:off x="8008255" y="903678"/>
            <a:ext cx="1768250" cy="2299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900" b="0">
                <a:latin typeface="UD デジタル 教科書体 NK-R"/>
                <a:ea typeface="UD デジタル 教科書体 NK-R"/>
              </a:rPr>
              <a:t>（いずれか１つに☑をつけておく）</a:t>
            </a:r>
            <a:endParaRPr lang="ja-JP" altLang="en-US" sz="1200" b="0">
              <a:latin typeface="UD デジタル 教科書体 NK-R"/>
              <a:ea typeface="UD デジタル 教科書体 NK-R"/>
            </a:endParaRPr>
          </a:p>
        </p:txBody>
      </p:sp>
      <p:sp>
        <p:nvSpPr>
          <p:cNvPr id="1189" name="テキスト 127"/>
          <p:cNvSpPr txBox="1"/>
          <p:nvPr/>
        </p:nvSpPr>
        <p:spPr>
          <a:xfrm>
            <a:off x="5318819" y="1764903"/>
            <a:ext cx="1558257" cy="2299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900" b="0">
                <a:latin typeface="UD デジタル 教科書体 NK-R"/>
                <a:ea typeface="UD デジタル 教科書体 NK-R"/>
              </a:rPr>
              <a:t>家屋流出のおそれはないが、</a:t>
            </a:r>
          </a:p>
        </p:txBody>
      </p:sp>
      <p:sp>
        <p:nvSpPr>
          <p:cNvPr id="1190" name="テキスト 128"/>
          <p:cNvSpPr txBox="1"/>
          <p:nvPr/>
        </p:nvSpPr>
        <p:spPr>
          <a:xfrm>
            <a:off x="5318819" y="1903950"/>
            <a:ext cx="1309792" cy="276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kumimoji="0" lang="ja-JP" altLang="en-US" sz="1200" u="sng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浸水のおそれ</a:t>
            </a:r>
            <a:r>
              <a:rPr kumimoji="0" lang="ja-JP" altLang="en-US" sz="1200" b="0" u="sng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あり</a:t>
            </a:r>
            <a:endParaRPr lang="ja-JP" altLang="en-US" b="0"/>
          </a:p>
        </p:txBody>
      </p:sp>
      <p:sp>
        <p:nvSpPr>
          <p:cNvPr id="1191" name="テキスト 117"/>
          <p:cNvSpPr txBox="1"/>
          <p:nvPr/>
        </p:nvSpPr>
        <p:spPr>
          <a:xfrm>
            <a:off x="5515820" y="2421000"/>
            <a:ext cx="1353072" cy="214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800" b="0">
                <a:latin typeface="UD デジタル 教科書体 NK-R"/>
                <a:ea typeface="UD デジタル 教科書体 NK-R"/>
              </a:rPr>
              <a:t>　　　　　　　を　　　　　　　で囲もう</a:t>
            </a:r>
            <a:endParaRPr lang="ja-JP" altLang="en-US"/>
          </a:p>
        </p:txBody>
      </p:sp>
      <p:sp>
        <p:nvSpPr>
          <p:cNvPr id="1192" name="図形 120"/>
          <p:cNvSpPr/>
          <p:nvPr/>
        </p:nvSpPr>
        <p:spPr>
          <a:xfrm>
            <a:off x="5538216" y="2465749"/>
            <a:ext cx="1259840" cy="107950"/>
          </a:xfrm>
          <a:prstGeom prst="bracketPair">
            <a:avLst/>
          </a:prstGeom>
          <a:ln w="6350" cap="flat" cmpd="sng" algn="ctr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93" name="テキスト 138"/>
          <p:cNvSpPr txBox="1"/>
          <p:nvPr/>
        </p:nvSpPr>
        <p:spPr>
          <a:xfrm>
            <a:off x="5214886" y="81707"/>
            <a:ext cx="4615184" cy="368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/>
              <a:t>～作成ガイドで確認したことをメモしておこう～</a:t>
            </a:r>
          </a:p>
        </p:txBody>
      </p:sp>
      <p:sp>
        <p:nvSpPr>
          <p:cNvPr id="1194" name="図形 141"/>
          <p:cNvSpPr/>
          <p:nvPr/>
        </p:nvSpPr>
        <p:spPr>
          <a:xfrm>
            <a:off x="5627849" y="2463219"/>
            <a:ext cx="261022" cy="106779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anchor="ctr"/>
          <a:lstStyle/>
          <a:p>
            <a:pPr algn="ctr">
              <a:defRPr lang="ja-JP" altLang="en-US"/>
            </a:pPr>
            <a:endParaRPr lang="ja-JP" altLang="en-US" sz="7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95" name="図形 142"/>
          <p:cNvSpPr/>
          <p:nvPr/>
        </p:nvSpPr>
        <p:spPr>
          <a:xfrm>
            <a:off x="6094929" y="2463219"/>
            <a:ext cx="261022" cy="106779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anchor="ctr"/>
          <a:lstStyle/>
          <a:p>
            <a:pPr algn="ctr">
              <a:defRPr lang="ja-JP" altLang="en-US"/>
            </a:pPr>
            <a:endParaRPr lang="ja-JP" altLang="en-US" sz="7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96" name="テキスト 143"/>
          <p:cNvSpPr txBox="1"/>
          <p:nvPr/>
        </p:nvSpPr>
        <p:spPr>
          <a:xfrm>
            <a:off x="8154783" y="1688674"/>
            <a:ext cx="1353072" cy="214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800" b="0">
                <a:latin typeface="UD デジタル 教科書体 NK-R"/>
                <a:ea typeface="UD デジタル 教科書体 NK-R"/>
              </a:rPr>
              <a:t>　　　　　　　を　　　　　　　で囲もう</a:t>
            </a:r>
            <a:endParaRPr lang="ja-JP" altLang="en-US"/>
          </a:p>
        </p:txBody>
      </p:sp>
      <p:sp>
        <p:nvSpPr>
          <p:cNvPr id="1197" name="図形 144"/>
          <p:cNvSpPr/>
          <p:nvPr/>
        </p:nvSpPr>
        <p:spPr>
          <a:xfrm>
            <a:off x="8177179" y="1733423"/>
            <a:ext cx="1259840" cy="107950"/>
          </a:xfrm>
          <a:prstGeom prst="bracketPair">
            <a:avLst/>
          </a:prstGeom>
          <a:ln w="6350" cap="flat" cmpd="sng" algn="ctr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98" name="図形 145"/>
          <p:cNvSpPr/>
          <p:nvPr/>
        </p:nvSpPr>
        <p:spPr>
          <a:xfrm>
            <a:off x="8266812" y="1730893"/>
            <a:ext cx="261022" cy="106779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anchor="ctr"/>
          <a:lstStyle/>
          <a:p>
            <a:pPr algn="ctr">
              <a:defRPr lang="ja-JP" altLang="en-US"/>
            </a:pPr>
            <a:endParaRPr lang="ja-JP" altLang="en-US" sz="7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99" name="図形 146"/>
          <p:cNvSpPr/>
          <p:nvPr/>
        </p:nvSpPr>
        <p:spPr>
          <a:xfrm>
            <a:off x="8733892" y="1730893"/>
            <a:ext cx="261022" cy="106779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anchor="ctr"/>
          <a:lstStyle/>
          <a:p>
            <a:pPr algn="ctr">
              <a:defRPr lang="ja-JP" altLang="en-US"/>
            </a:pPr>
            <a:endParaRPr lang="ja-JP" altLang="en-US" sz="7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00" name="テキスト 151"/>
          <p:cNvSpPr txBox="1"/>
          <p:nvPr/>
        </p:nvSpPr>
        <p:spPr>
          <a:xfrm>
            <a:off x="5404849" y="3780561"/>
            <a:ext cx="904231" cy="368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u="sng" kern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危険なし</a:t>
            </a:r>
            <a:r>
              <a:rPr kumimoji="0" lang="ja-JP" altLang="en-US" sz="1200" u="none" kern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　</a:t>
            </a:r>
            <a:r>
              <a:rPr kumimoji="0" lang="ja-JP" altLang="en-US" sz="1200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　</a:t>
            </a:r>
            <a:endParaRPr kumimoji="0" lang="ja-JP" altLang="en-US" sz="1200" u="sng" kern="0" noProof="0" dirty="0">
              <a:solidFill>
                <a:prstClr val="black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01" name="四角形 152"/>
          <p:cNvSpPr/>
          <p:nvPr/>
        </p:nvSpPr>
        <p:spPr>
          <a:xfrm>
            <a:off x="5142263" y="1353930"/>
            <a:ext cx="177142" cy="177142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02" name="四角形 153"/>
          <p:cNvSpPr/>
          <p:nvPr/>
        </p:nvSpPr>
        <p:spPr>
          <a:xfrm>
            <a:off x="5142263" y="1955858"/>
            <a:ext cx="177142" cy="177142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03" name="テキスト 154"/>
          <p:cNvSpPr txBox="1"/>
          <p:nvPr/>
        </p:nvSpPr>
        <p:spPr>
          <a:xfrm>
            <a:off x="5318819" y="2091040"/>
            <a:ext cx="1527800" cy="214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kumimoji="0" lang="ja-JP" altLang="en-US" sz="800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（河川の浸水想定区域に居住）</a:t>
            </a:r>
            <a:endParaRPr lang="ja-JP" altLang="en-US" sz="800"/>
          </a:p>
        </p:txBody>
      </p:sp>
      <p:sp>
        <p:nvSpPr>
          <p:cNvPr id="1204" name="四角形 156"/>
          <p:cNvSpPr/>
          <p:nvPr/>
        </p:nvSpPr>
        <p:spPr>
          <a:xfrm>
            <a:off x="5228293" y="3876210"/>
            <a:ext cx="177142" cy="177142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05" name="正方形/長方形 157"/>
          <p:cNvSpPr/>
          <p:nvPr/>
        </p:nvSpPr>
        <p:spPr>
          <a:xfrm>
            <a:off x="7931320" y="2480314"/>
            <a:ext cx="750343" cy="276106"/>
          </a:xfrm>
          <a:prstGeom prst="rect">
            <a:avLst/>
          </a:prstGeom>
          <a:noFill/>
          <a:ln w="9525" cap="flat" cmpd="sng" algn="ctr">
            <a:noFill/>
            <a:prstDash val="sysDash"/>
            <a:miter lim="800000"/>
          </a:ln>
          <a:effectLst/>
        </p:spPr>
        <p:txBody>
          <a:bodyPr wrap="none" rtlCol="0" anchor="t" anchorCtr="0">
            <a:spAutoFit/>
          </a:bodyPr>
          <a:lstStyle/>
          <a:p>
            <a:r>
              <a:rPr lang="ja-JP" altLang="en-US" sz="1200" u="sng" dirty="0">
                <a:latin typeface="UD デジタル 教科書体 NK-R"/>
                <a:ea typeface="UD デジタル 教科書体 NK-R"/>
              </a:rPr>
              <a:t>危険なし</a:t>
            </a:r>
            <a:endParaRPr lang="en-US" altLang="ja-JP" sz="1200" b="1" u="sng" dirty="0">
              <a:latin typeface="UD デジタル 教科書体 NK-R"/>
              <a:ea typeface="UD デジタル 教科書体 NK-R"/>
            </a:endParaRPr>
          </a:p>
        </p:txBody>
      </p:sp>
      <p:sp>
        <p:nvSpPr>
          <p:cNvPr id="1206" name="四角形 158"/>
          <p:cNvSpPr/>
          <p:nvPr/>
        </p:nvSpPr>
        <p:spPr>
          <a:xfrm>
            <a:off x="7757006" y="1359293"/>
            <a:ext cx="177142" cy="177142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07" name="四角形 159"/>
          <p:cNvSpPr/>
          <p:nvPr/>
        </p:nvSpPr>
        <p:spPr>
          <a:xfrm>
            <a:off x="7757006" y="2529796"/>
            <a:ext cx="177142" cy="177142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pic>
        <p:nvPicPr>
          <p:cNvPr id="1208" name="図 1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27063" y="136910"/>
            <a:ext cx="998229" cy="1049684"/>
          </a:xfrm>
          <a:prstGeom prst="rect">
            <a:avLst/>
          </a:prstGeom>
        </p:spPr>
      </p:pic>
      <p:pic>
        <p:nvPicPr>
          <p:cNvPr id="1209" name="図 1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42818" y="3107831"/>
            <a:ext cx="1282508" cy="1111963"/>
          </a:xfrm>
          <a:prstGeom prst="rect">
            <a:avLst/>
          </a:prstGeom>
        </p:spPr>
      </p:pic>
      <p:sp>
        <p:nvSpPr>
          <p:cNvPr id="1210" name="図形 123"/>
          <p:cNvSpPr/>
          <p:nvPr/>
        </p:nvSpPr>
        <p:spPr>
          <a:xfrm>
            <a:off x="2319759" y="477415"/>
            <a:ext cx="1307315" cy="709208"/>
          </a:xfrm>
          <a:prstGeom prst="cloudCallout">
            <a:avLst>
              <a:gd name="adj1" fmla="val 66384"/>
              <a:gd name="adj2" fmla="val -24148"/>
            </a:avLst>
          </a:prstGeom>
          <a:solidFill>
            <a:schemeClr val="bg1"/>
          </a:solidFill>
          <a:ln w="3175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11" name="テキスト ボックス 124"/>
          <p:cNvSpPr txBox="1"/>
          <p:nvPr/>
        </p:nvSpPr>
        <p:spPr>
          <a:xfrm>
            <a:off x="2517693" y="601633"/>
            <a:ext cx="1149312" cy="46077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冷蔵庫や</a:t>
            </a:r>
            <a:r>
              <a: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玄関など</a:t>
            </a:r>
          </a:p>
          <a:p>
            <a:pPr algn="l"/>
            <a:r>
              <a: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目につく場所に</a:t>
            </a:r>
            <a:endParaRPr sz="800"/>
          </a:p>
          <a:p>
            <a:pPr algn="l"/>
            <a:r>
              <a: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貼っておこう　！</a:t>
            </a:r>
          </a:p>
        </p:txBody>
      </p:sp>
      <p:sp>
        <p:nvSpPr>
          <p:cNvPr id="1212" name="図形 126"/>
          <p:cNvSpPr/>
          <p:nvPr/>
        </p:nvSpPr>
        <p:spPr>
          <a:xfrm>
            <a:off x="8397323" y="2888200"/>
            <a:ext cx="1349569" cy="807069"/>
          </a:xfrm>
          <a:prstGeom prst="cloudCallout">
            <a:avLst>
              <a:gd name="adj1" fmla="val -61910"/>
              <a:gd name="adj2" fmla="val 43837"/>
            </a:avLst>
          </a:prstGeom>
          <a:solidFill>
            <a:schemeClr val="bg1"/>
          </a:solidFill>
          <a:ln w="3175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13" name="テキスト ボックス 127"/>
          <p:cNvSpPr txBox="1"/>
          <p:nvPr/>
        </p:nvSpPr>
        <p:spPr>
          <a:xfrm>
            <a:off x="8551569" y="3006985"/>
            <a:ext cx="1420453" cy="5838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いざという時には、</a:t>
            </a:r>
          </a:p>
          <a:p>
            <a:pPr algn="l"/>
            <a:r>
              <a: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パニックにならないで</a:t>
            </a:r>
          </a:p>
          <a:p>
            <a:pPr algn="l"/>
            <a:r>
              <a: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落ち着いて</a:t>
            </a:r>
          </a:p>
          <a:p>
            <a:pPr algn="l"/>
            <a:r>
              <a: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確認 、行動しよう！</a:t>
            </a:r>
          </a:p>
        </p:txBody>
      </p:sp>
      <p:sp>
        <p:nvSpPr>
          <p:cNvPr id="1214" name="図形 244"/>
          <p:cNvSpPr/>
          <p:nvPr/>
        </p:nvSpPr>
        <p:spPr>
          <a:xfrm>
            <a:off x="125706" y="2073635"/>
            <a:ext cx="2251748" cy="1223545"/>
          </a:xfrm>
          <a:prstGeom prst="roundRect">
            <a:avLst>
              <a:gd name="adj" fmla="val 13548"/>
            </a:avLst>
          </a:prstGeom>
          <a:solidFill>
            <a:schemeClr val="accent1">
              <a:lumMod val="40000"/>
              <a:lumOff val="60000"/>
            </a:schemeClr>
          </a:solidFill>
          <a:ln w="635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15" name="テキスト 252"/>
          <p:cNvSpPr txBox="1"/>
          <p:nvPr/>
        </p:nvSpPr>
        <p:spPr>
          <a:xfrm>
            <a:off x="139390" y="2092874"/>
            <a:ext cx="1480689" cy="1053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●避難のタイミング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  <a:p>
            <a:pPr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  <a:p>
            <a:pPr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050" dirty="0">
              <a:latin typeface="UD デジタル 教科書体 NK-R"/>
              <a:ea typeface="UD デジタル 教科書体 NK-R"/>
            </a:endParaRPr>
          </a:p>
          <a:p>
            <a:pPr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●避難先</a:t>
            </a:r>
            <a:endParaRPr lang="en-US" altLang="ja-JP" sz="120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  <a:p>
            <a:pPr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endParaRPr lang="ja-JP" altLang="en-US" sz="1050" b="1" dirty="0">
              <a:solidFill>
                <a:srgbClr val="004AFF"/>
              </a:solidFill>
              <a:latin typeface="HGP創英角ｺﾞｼｯｸUB"/>
              <a:ea typeface="HGP創英角ｺﾞｼｯｸUB"/>
            </a:endParaRPr>
          </a:p>
        </p:txBody>
      </p:sp>
      <p:sp>
        <p:nvSpPr>
          <p:cNvPr id="1216" name="図形 126"/>
          <p:cNvSpPr/>
          <p:nvPr/>
        </p:nvSpPr>
        <p:spPr>
          <a:xfrm>
            <a:off x="225334" y="2318870"/>
            <a:ext cx="2041977" cy="363200"/>
          </a:xfrm>
          <a:prstGeom prst="round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17" name="図形 127"/>
          <p:cNvSpPr/>
          <p:nvPr/>
        </p:nvSpPr>
        <p:spPr>
          <a:xfrm>
            <a:off x="236664" y="2882697"/>
            <a:ext cx="2031628" cy="359378"/>
          </a:xfrm>
          <a:prstGeom prst="round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18" name="テキスト 126"/>
          <p:cNvSpPr txBox="1"/>
          <p:nvPr/>
        </p:nvSpPr>
        <p:spPr>
          <a:xfrm>
            <a:off x="4867211" y="2815521"/>
            <a:ext cx="138983" cy="586129"/>
          </a:xfrm>
          <a:prstGeom prst="rect">
            <a:avLst/>
          </a:prstGeom>
          <a:solidFill>
            <a:schemeClr val="bg1"/>
          </a:solidFill>
        </p:spPr>
        <p:txBody>
          <a:bodyPr vert="eaVert" wrap="square" lIns="0" tIns="0" rIns="0" bIns="0">
            <a:noAutofit/>
          </a:bodyPr>
          <a:lstStyle/>
          <a:p>
            <a:pPr algn="ctr">
              <a:defRPr lang="ja-JP" altLang="en-US"/>
            </a:pPr>
            <a:r>
              <a:rPr lang="ja-JP" altLang="en-US" sz="800"/>
              <a:t>山　折　り</a:t>
            </a:r>
          </a:p>
        </p:txBody>
      </p:sp>
      <p:sp>
        <p:nvSpPr>
          <p:cNvPr id="1219" name="テキスト 126"/>
          <p:cNvSpPr txBox="1"/>
          <p:nvPr/>
        </p:nvSpPr>
        <p:spPr>
          <a:xfrm>
            <a:off x="5464061" y="2726517"/>
            <a:ext cx="390998" cy="214551"/>
          </a:xfrm>
          <a:prstGeom prst="rect">
            <a:avLst/>
          </a:prstGeom>
        </p:spPr>
        <p:txBody>
          <a:bodyPr wrap="none" lIns="36000" rIns="36000" anchor="ctr" anchorCtr="0">
            <a:spAutoFit/>
          </a:bodyPr>
          <a:lstStyle/>
          <a:p>
            <a:pPr algn="ctr">
              <a:defRPr lang="ja-JP" altLang="en-US"/>
            </a:pPr>
            <a:r>
              <a:rPr lang="ja-JP" altLang="en-US" sz="800">
                <a:ln w="3175">
                  <a:noFill/>
                </a:ln>
                <a:solidFill>
                  <a:schemeClr val="bg1"/>
                </a:solidFill>
                <a:latin typeface="HGPｺﾞｼｯｸE"/>
                <a:ea typeface="HGPｺﾞｼｯｸE"/>
              </a:rPr>
              <a:t>３・４ 階</a:t>
            </a:r>
            <a:endParaRPr sz="800"/>
          </a:p>
        </p:txBody>
      </p:sp>
      <p:sp>
        <p:nvSpPr>
          <p:cNvPr id="1220" name="テキスト 127"/>
          <p:cNvSpPr txBox="1"/>
          <p:nvPr/>
        </p:nvSpPr>
        <p:spPr>
          <a:xfrm>
            <a:off x="5498181" y="3089772"/>
            <a:ext cx="309244" cy="214551"/>
          </a:xfrm>
          <a:prstGeom prst="rect">
            <a:avLst/>
          </a:prstGeom>
        </p:spPr>
        <p:txBody>
          <a:bodyPr wrap="none" lIns="36000" rIns="36000" anchor="ctr" anchorCtr="0">
            <a:spAutoFit/>
          </a:bodyPr>
          <a:lstStyle/>
          <a:p>
            <a:pPr algn="ctr">
              <a:defRPr lang="ja-JP" altLang="en-US"/>
            </a:pPr>
            <a:r>
              <a:rPr lang="ja-JP" altLang="en-US" sz="800">
                <a:ln w="3175">
                  <a:noFill/>
                </a:ln>
                <a:solidFill>
                  <a:schemeClr val="bg1"/>
                </a:solidFill>
                <a:latin typeface="HGPｺﾞｼｯｸE"/>
                <a:ea typeface="HGPｺﾞｼｯｸE"/>
              </a:rPr>
              <a:t>２　階</a:t>
            </a:r>
            <a:endParaRPr sz="800"/>
          </a:p>
        </p:txBody>
      </p:sp>
      <p:sp>
        <p:nvSpPr>
          <p:cNvPr id="1221" name="テキスト 128"/>
          <p:cNvSpPr txBox="1"/>
          <p:nvPr/>
        </p:nvSpPr>
        <p:spPr>
          <a:xfrm>
            <a:off x="5498181" y="3382046"/>
            <a:ext cx="309244" cy="214551"/>
          </a:xfrm>
          <a:prstGeom prst="rect">
            <a:avLst/>
          </a:prstGeom>
        </p:spPr>
        <p:txBody>
          <a:bodyPr wrap="none" lIns="36000" rIns="36000" anchor="ctr" anchorCtr="0">
            <a:spAutoFit/>
          </a:bodyPr>
          <a:lstStyle/>
          <a:p>
            <a:pPr algn="ctr">
              <a:defRPr lang="ja-JP" altLang="en-US"/>
            </a:pPr>
            <a:r>
              <a:rPr lang="ja-JP" altLang="en-US" sz="800">
                <a:ln w="3175">
                  <a:noFill/>
                </a:ln>
                <a:solidFill>
                  <a:schemeClr val="bg1"/>
                </a:solidFill>
                <a:latin typeface="HGPｺﾞｼｯｸE"/>
                <a:ea typeface="HGPｺﾞｼｯｸE"/>
              </a:rPr>
              <a:t>１　階</a:t>
            </a:r>
            <a:endParaRPr sz="800"/>
          </a:p>
        </p:txBody>
      </p:sp>
      <p:sp>
        <p:nvSpPr>
          <p:cNvPr id="1222" name="直線 126"/>
          <p:cNvSpPr/>
          <p:nvPr/>
        </p:nvSpPr>
        <p:spPr>
          <a:xfrm>
            <a:off x="2355850" y="3759750"/>
            <a:ext cx="0" cy="3142449"/>
          </a:xfrm>
          <a:prstGeom prst="line">
            <a:avLst/>
          </a:prstGeom>
          <a:ln w="25400" cap="flat" cmpd="sng" algn="ctr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223" name="テキスト ボックス 127"/>
          <p:cNvSpPr txBox="1"/>
          <p:nvPr/>
        </p:nvSpPr>
        <p:spPr>
          <a:xfrm>
            <a:off x="-1316" y="3457470"/>
            <a:ext cx="4946679" cy="36843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巨大地震の時</a:t>
            </a:r>
          </a:p>
        </p:txBody>
      </p:sp>
      <p:pic>
        <p:nvPicPr>
          <p:cNvPr id="1224" name="図 13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841329" y="6055812"/>
            <a:ext cx="708453" cy="703822"/>
          </a:xfrm>
          <a:prstGeom prst="rect">
            <a:avLst/>
          </a:prstGeom>
        </p:spPr>
      </p:pic>
      <p:sp>
        <p:nvSpPr>
          <p:cNvPr id="1225" name="図形 133"/>
          <p:cNvSpPr/>
          <p:nvPr/>
        </p:nvSpPr>
        <p:spPr>
          <a:xfrm>
            <a:off x="5385000" y="6165000"/>
            <a:ext cx="3063773" cy="547334"/>
          </a:xfrm>
          <a:prstGeom prst="wedgeRoundRectCallout">
            <a:avLst>
              <a:gd name="adj1" fmla="val 60239"/>
              <a:gd name="adj2" fmla="val -3747"/>
              <a:gd name="adj3" fmla="val 16667"/>
            </a:avLst>
          </a:prstGeom>
          <a:solidFill>
            <a:srgbClr val="FCE4D6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1200" spc="0">
                <a:solidFill>
                  <a:srgbClr val="000000"/>
                </a:solidFill>
                <a:latin typeface="UD デジタル 教科書体 NK-R"/>
                <a:ea typeface="UD デジタル 教科書体 NK-R"/>
              </a:rPr>
              <a:t>巨大地震に備え、</a:t>
            </a:r>
            <a:r>
              <a:rPr lang="ja-JP" altLang="en-US" sz="1200" spc="0">
                <a:solidFill>
                  <a:srgbClr val="000000"/>
                </a:solidFill>
                <a:latin typeface="UD デジタル 教科書体 NK-R"/>
                <a:ea typeface="UD デジタル 教科書体 NK-R"/>
              </a:rPr>
              <a:t>１週間分の</a:t>
            </a:r>
            <a:endParaRPr lang="ja-JP" altLang="en-US" sz="1200" spc="0">
              <a:solidFill>
                <a:srgbClr val="000000"/>
              </a:solidFill>
              <a:latin typeface="UD デジタル 教科書体 NK-R"/>
              <a:ea typeface="UD デジタル 教科書体 NK-R"/>
            </a:endParaRPr>
          </a:p>
          <a:p>
            <a:pPr algn="ctr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1200" spc="0">
                <a:solidFill>
                  <a:srgbClr val="000000"/>
                </a:solidFill>
                <a:latin typeface="UD デジタル 教科書体 NK-R"/>
                <a:ea typeface="UD デジタル 教科書体 NK-R"/>
              </a:rPr>
              <a:t>水・食料・</a:t>
            </a:r>
            <a:r>
              <a:rPr lang="ja-JP" altLang="en-US" sz="1200" spc="0">
                <a:solidFill>
                  <a:srgbClr val="000000"/>
                </a:solidFill>
                <a:latin typeface="UD デジタル 教科書体 NK-R"/>
                <a:ea typeface="UD デジタル 教科書体 NK-R"/>
              </a:rPr>
              <a:t>生活必需品の</a:t>
            </a:r>
            <a:r>
              <a:rPr lang="ja-JP" altLang="en-US" sz="1200" spc="0">
                <a:solidFill>
                  <a:srgbClr val="000000"/>
                </a:solidFill>
                <a:latin typeface="UD デジタル 教科書体 NK-R"/>
                <a:ea typeface="UD デジタル 教科書体 NK-R"/>
              </a:rPr>
              <a:t>備蓄を</a:t>
            </a:r>
            <a:r>
              <a:rPr lang="ja-JP" altLang="en-US" sz="1200" spc="0">
                <a:solidFill>
                  <a:srgbClr val="000000"/>
                </a:solidFill>
                <a:latin typeface="UD デジタル 教科書体 NK-R"/>
                <a:ea typeface="UD デジタル 教科書体 NK-R"/>
              </a:rPr>
              <a:t>しましょう！</a:t>
            </a:r>
            <a:endParaRPr lang="ja-JP" altLang="en-US" sz="1200" spc="0">
              <a:solidFill>
                <a:srgbClr val="000000"/>
              </a:solidFill>
              <a:latin typeface="UD デジタル 教科書体 NK-R"/>
              <a:ea typeface="UD デジタル 教科書体 NK-R"/>
            </a:endParaRPr>
          </a:p>
        </p:txBody>
      </p:sp>
    </p:spTree>
    <p:extLst>
      <p:ext uri="{BB962C8B-B14F-4D97-AF65-F5344CB8AC3E}">
        <p14:creationId xmlns:p14="http://schemas.microsoft.com/office/powerpoint/2010/main" val="2092290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4.1.6</AppVersion>
  <PresentationFormat>ユーザー設定</PresentationFormat>
  <Slides>1</Slides>
  <Notes>1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lastModifiedBy>鈴木　崇正</cp:lastModifiedBy>
  <dcterms:created xsi:type="dcterms:W3CDTF">2022-02-21T09:10:51Z</dcterms:created>
  <dcterms:modified xsi:type="dcterms:W3CDTF">2022-03-14T04:45:00Z</dcterms:modified>
  <cp:revision>3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