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  <p:sldMasterId id="2147483696" r:id="rId3"/>
  </p:sldMasterIdLst>
  <p:notesMasterIdLst>
    <p:notesMasterId r:id="rId4"/>
  </p:notesMasterIdLst>
  <p:sldIdLst>
    <p:sldId id="266" r:id="rId5"/>
    <p:sldId id="268" r:id="rId6"/>
  </p:sldIdLst>
  <p:sldSz cx="12801600" cy="9601200" type="A3"/>
  <p:notesSz cx="10233025" cy="14662150"/>
  <p:defaultTextStyle>
    <a:defPPr>
      <a:defRPr lang="ja-JP"/>
    </a:defPPr>
    <a:lvl1pPr marL="0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37603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75206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612808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150411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88014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225615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763218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300822" algn="l" defTabSz="10752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堀江 萌里" initials="堀江" lastIdx="20" clrIdx="0"/>
  <p:cmAuthor id="2" name="今野 育実" initials="今野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7509"/>
    <a:srgbClr val="EE6316"/>
    <a:srgbClr val="FA600A"/>
    <a:srgbClr val="FFCCFF"/>
    <a:srgbClr val="5074B4"/>
    <a:srgbClr val="4668A4"/>
    <a:srgbClr val="E5EAF7"/>
    <a:srgbClr val="CFD9F1"/>
    <a:srgbClr val="F0F0F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89"/>
    <p:restoredTop sz="94660"/>
  </p:normalViewPr>
  <p:slideViewPr>
    <p:cSldViewPr snapToGrid="0">
      <p:cViewPr varScale="1">
        <p:scale>
          <a:sx n="79" d="100"/>
          <a:sy n="79" d="100"/>
        </p:scale>
        <p:origin x="-1560" y="-9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slideMaster" Target="slideMasters/slideMaster2.xml" /><Relationship Id="rId4" Type="http://schemas.openxmlformats.org/officeDocument/2006/relationships/notesMaster" Target="notesMasters/notes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Relationship Id="rId10" Type="http://schemas.openxmlformats.org/officeDocument/2006/relationships/commentAuthors" Target="commentAuthor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434311" cy="733107"/>
          </a:xfrm>
          <a:prstGeom prst="rect">
            <a:avLst/>
          </a:prstGeom>
        </p:spPr>
        <p:txBody>
          <a:bodyPr vert="horz" lIns="142230" tIns="71114" rIns="142230" bIns="71114" rtlCol="0"/>
          <a:lstStyle>
            <a:lvl1pPr algn="l">
              <a:defRPr sz="1900"/>
            </a:lvl1pPr>
          </a:lstStyle>
          <a:p>
            <a:endParaRPr kumimoji="1" lang="ja-JP" altLang="en-US"/>
          </a:p>
        </p:txBody>
      </p:sp>
      <p:sp>
        <p:nvSpPr>
          <p:cNvPr id="1186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6348" y="2"/>
            <a:ext cx="4434311" cy="733107"/>
          </a:xfrm>
          <a:prstGeom prst="rect">
            <a:avLst/>
          </a:prstGeom>
        </p:spPr>
        <p:txBody>
          <a:bodyPr vert="horz" lIns="142230" tIns="71114" rIns="142230" bIns="71114" rtlCol="0"/>
          <a:lstStyle>
            <a:lvl1pPr algn="r">
              <a:defRPr sz="1900"/>
            </a:lvl1pPr>
          </a:lstStyle>
          <a:p>
            <a:fld id="{46D06EA9-14B5-4F31-95CC-6AD91D20700D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187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449388" y="1098550"/>
            <a:ext cx="7334250" cy="5500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42230" tIns="71114" rIns="142230" bIns="71114" rtlCol="0" anchor="ctr"/>
          <a:lstStyle/>
          <a:p>
            <a:endParaRPr lang="ja-JP" altLang="en-US"/>
          </a:p>
        </p:txBody>
      </p:sp>
      <p:sp>
        <p:nvSpPr>
          <p:cNvPr id="1188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303" y="6964524"/>
            <a:ext cx="8186420" cy="6597967"/>
          </a:xfrm>
          <a:prstGeom prst="rect">
            <a:avLst/>
          </a:prstGeom>
        </p:spPr>
        <p:txBody>
          <a:bodyPr vert="horz" lIns="142230" tIns="71114" rIns="142230" bIns="711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89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13926500"/>
            <a:ext cx="4434311" cy="733107"/>
          </a:xfrm>
          <a:prstGeom prst="rect">
            <a:avLst/>
          </a:prstGeom>
        </p:spPr>
        <p:txBody>
          <a:bodyPr vert="horz" lIns="142230" tIns="71114" rIns="142230" bIns="71114" rtlCol="0" anchor="b"/>
          <a:lstStyle>
            <a:lvl1pPr algn="l">
              <a:defRPr sz="1900"/>
            </a:lvl1pPr>
          </a:lstStyle>
          <a:p>
            <a:endParaRPr kumimoji="1" lang="ja-JP" altLang="en-US"/>
          </a:p>
        </p:txBody>
      </p:sp>
      <p:sp>
        <p:nvSpPr>
          <p:cNvPr id="1190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6348" y="13926500"/>
            <a:ext cx="4434311" cy="733107"/>
          </a:xfrm>
          <a:prstGeom prst="rect">
            <a:avLst/>
          </a:prstGeom>
        </p:spPr>
        <p:txBody>
          <a:bodyPr vert="horz" lIns="142230" tIns="71114" rIns="142230" bIns="71114" rtlCol="0" anchor="b"/>
          <a:lstStyle>
            <a:lvl1pPr algn="r">
              <a:defRPr sz="19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324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1600200" y="1571625"/>
            <a:ext cx="9601200" cy="3341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3490"/>
            <a:ext cx="9601200" cy="2317750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138" indent="0" algn="ctr">
              <a:buNone/>
              <a:defRPr sz="1999"/>
            </a:lvl2pPr>
            <a:lvl3pPr marL="914274" indent="0" algn="ctr">
              <a:buNone/>
              <a:defRPr sz="1799"/>
            </a:lvl3pPr>
            <a:lvl4pPr marL="1371410" indent="0" algn="ctr">
              <a:buNone/>
              <a:defRPr sz="1501"/>
            </a:lvl4pPr>
            <a:lvl5pPr marL="1828548" indent="0" algn="ctr">
              <a:buNone/>
              <a:defRPr sz="1501"/>
            </a:lvl5pPr>
            <a:lvl6pPr marL="2285685" indent="0" algn="ctr">
              <a:buNone/>
              <a:defRPr sz="1501"/>
            </a:lvl6pPr>
            <a:lvl7pPr marL="2742821" indent="0" algn="ctr">
              <a:buNone/>
              <a:defRPr sz="1501"/>
            </a:lvl7pPr>
            <a:lvl8pPr marL="3199961" indent="0" algn="ctr">
              <a:buNone/>
              <a:defRPr sz="1501"/>
            </a:lvl8pPr>
            <a:lvl9pPr marL="3657097" indent="0" algn="ctr">
              <a:buNone/>
              <a:defRPr sz="150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96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8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466" y="511175"/>
            <a:ext cx="2760662" cy="81359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79479" y="511175"/>
            <a:ext cx="8129589" cy="81359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291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タイトル 1"/>
          <p:cNvSpPr>
            <a:spLocks noGrp="1"/>
          </p:cNvSpPr>
          <p:nvPr>
            <p:ph type="ctrTitle"/>
          </p:nvPr>
        </p:nvSpPr>
        <p:spPr>
          <a:xfrm>
            <a:off x="1600200" y="1571625"/>
            <a:ext cx="9601200" cy="3341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17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3490"/>
            <a:ext cx="9601200" cy="2317750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138" indent="0" algn="ctr">
              <a:buNone/>
              <a:defRPr sz="1999"/>
            </a:lvl2pPr>
            <a:lvl3pPr marL="914274" indent="0" algn="ctr">
              <a:buNone/>
              <a:defRPr sz="1799"/>
            </a:lvl3pPr>
            <a:lvl4pPr marL="1371410" indent="0" algn="ctr">
              <a:buNone/>
              <a:defRPr sz="1501"/>
            </a:lvl4pPr>
            <a:lvl5pPr marL="1828548" indent="0" algn="ctr">
              <a:buNone/>
              <a:defRPr sz="1501"/>
            </a:lvl5pPr>
            <a:lvl6pPr marL="2285685" indent="0" algn="ctr">
              <a:buNone/>
              <a:defRPr sz="1501"/>
            </a:lvl6pPr>
            <a:lvl7pPr marL="2742821" indent="0" algn="ctr">
              <a:buNone/>
              <a:defRPr sz="1501"/>
            </a:lvl7pPr>
            <a:lvl8pPr marL="3199961" indent="0" algn="ctr">
              <a:buNone/>
              <a:defRPr sz="1501"/>
            </a:lvl8pPr>
            <a:lvl9pPr marL="3657097" indent="0" algn="ctr">
              <a:buNone/>
              <a:defRPr sz="150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118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119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798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2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12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877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タイトル 1"/>
          <p:cNvSpPr>
            <a:spLocks noGrp="1"/>
          </p:cNvSpPr>
          <p:nvPr>
            <p:ph type="title"/>
          </p:nvPr>
        </p:nvSpPr>
        <p:spPr>
          <a:xfrm>
            <a:off x="873126" y="2393949"/>
            <a:ext cx="11041065" cy="39941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29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126" y="6424614"/>
            <a:ext cx="11041065" cy="2100262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138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274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410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4pPr>
            <a:lvl5pPr marL="1828548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5pPr>
            <a:lvl6pPr marL="2285685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6pPr>
            <a:lvl7pPr marL="2742821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7pPr>
            <a:lvl8pPr marL="3199961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8pPr>
            <a:lvl9pPr marL="3657097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3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13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3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820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35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79481" y="2555877"/>
            <a:ext cx="5445125" cy="60912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36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77006" y="2555877"/>
            <a:ext cx="5445125" cy="60912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3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13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3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550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タイトル 1"/>
          <p:cNvSpPr>
            <a:spLocks noGrp="1"/>
          </p:cNvSpPr>
          <p:nvPr>
            <p:ph type="title"/>
          </p:nvPr>
        </p:nvSpPr>
        <p:spPr>
          <a:xfrm>
            <a:off x="881068" y="511176"/>
            <a:ext cx="11042649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42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067" y="2354266"/>
            <a:ext cx="5416550" cy="1152525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38" indent="0">
              <a:buNone/>
              <a:defRPr sz="1999" b="1"/>
            </a:lvl2pPr>
            <a:lvl3pPr marL="914274" indent="0">
              <a:buNone/>
              <a:defRPr sz="1799" b="1"/>
            </a:lvl3pPr>
            <a:lvl4pPr marL="1371410" indent="0">
              <a:buNone/>
              <a:defRPr sz="1501" b="1"/>
            </a:lvl4pPr>
            <a:lvl5pPr marL="1828548" indent="0">
              <a:buNone/>
              <a:defRPr sz="1501" b="1"/>
            </a:lvl5pPr>
            <a:lvl6pPr marL="2285685" indent="0">
              <a:buNone/>
              <a:defRPr sz="1501" b="1"/>
            </a:lvl6pPr>
            <a:lvl7pPr marL="2742821" indent="0">
              <a:buNone/>
              <a:defRPr sz="1501" b="1"/>
            </a:lvl7pPr>
            <a:lvl8pPr marL="3199961" indent="0">
              <a:buNone/>
              <a:defRPr sz="1501" b="1"/>
            </a:lvl8pPr>
            <a:lvl9pPr marL="3657097" indent="0">
              <a:buNone/>
              <a:defRPr sz="150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43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067" y="3506792"/>
            <a:ext cx="5416550" cy="5159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44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177" y="2354266"/>
            <a:ext cx="5443538" cy="1152525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38" indent="0">
              <a:buNone/>
              <a:defRPr sz="1999" b="1"/>
            </a:lvl2pPr>
            <a:lvl3pPr marL="914274" indent="0">
              <a:buNone/>
              <a:defRPr sz="1799" b="1"/>
            </a:lvl3pPr>
            <a:lvl4pPr marL="1371410" indent="0">
              <a:buNone/>
              <a:defRPr sz="1501" b="1"/>
            </a:lvl4pPr>
            <a:lvl5pPr marL="1828548" indent="0">
              <a:buNone/>
              <a:defRPr sz="1501" b="1"/>
            </a:lvl5pPr>
            <a:lvl6pPr marL="2285685" indent="0">
              <a:buNone/>
              <a:defRPr sz="1501" b="1"/>
            </a:lvl6pPr>
            <a:lvl7pPr marL="2742821" indent="0">
              <a:buNone/>
              <a:defRPr sz="1501" b="1"/>
            </a:lvl7pPr>
            <a:lvl8pPr marL="3199961" indent="0">
              <a:buNone/>
              <a:defRPr sz="1501" b="1"/>
            </a:lvl8pPr>
            <a:lvl9pPr marL="3657097" indent="0">
              <a:buNone/>
              <a:defRPr sz="150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45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177" y="3506792"/>
            <a:ext cx="5443538" cy="5159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46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147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8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471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51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152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53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083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156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5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2727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タイトル 1"/>
          <p:cNvSpPr>
            <a:spLocks noGrp="1"/>
          </p:cNvSpPr>
          <p:nvPr>
            <p:ph type="title"/>
          </p:nvPr>
        </p:nvSpPr>
        <p:spPr>
          <a:xfrm>
            <a:off x="881068" y="639764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6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1956" y="1382718"/>
            <a:ext cx="6481763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61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068" y="2879729"/>
            <a:ext cx="4129087" cy="5337175"/>
          </a:xfrm>
        </p:spPr>
        <p:txBody>
          <a:bodyPr/>
          <a:lstStyle>
            <a:lvl1pPr marL="0" indent="0">
              <a:buNone/>
              <a:defRPr sz="1501"/>
            </a:lvl1pPr>
            <a:lvl2pPr marL="457138" indent="0">
              <a:buNone/>
              <a:defRPr sz="1400"/>
            </a:lvl2pPr>
            <a:lvl3pPr marL="914274" indent="0">
              <a:buNone/>
              <a:defRPr sz="1299"/>
            </a:lvl3pPr>
            <a:lvl4pPr marL="1371410" indent="0">
              <a:buNone/>
              <a:defRPr sz="1001"/>
            </a:lvl4pPr>
            <a:lvl5pPr marL="1828548" indent="0">
              <a:buNone/>
              <a:defRPr sz="1001"/>
            </a:lvl5pPr>
            <a:lvl6pPr marL="2285685" indent="0">
              <a:buNone/>
              <a:defRPr sz="1001"/>
            </a:lvl6pPr>
            <a:lvl7pPr marL="2742821" indent="0">
              <a:buNone/>
              <a:defRPr sz="1001"/>
            </a:lvl7pPr>
            <a:lvl8pPr marL="3199961" indent="0">
              <a:buNone/>
              <a:defRPr sz="1001"/>
            </a:lvl8pPr>
            <a:lvl9pPr marL="3657097" indent="0">
              <a:buNone/>
              <a:defRPr sz="10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6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16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6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75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3769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タイトル 1"/>
          <p:cNvSpPr>
            <a:spLocks noGrp="1"/>
          </p:cNvSpPr>
          <p:nvPr>
            <p:ph type="title"/>
          </p:nvPr>
        </p:nvSpPr>
        <p:spPr>
          <a:xfrm>
            <a:off x="881068" y="639764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67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1956" y="1382718"/>
            <a:ext cx="6481763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138" indent="0">
              <a:buNone/>
              <a:defRPr sz="2800"/>
            </a:lvl2pPr>
            <a:lvl3pPr marL="914274" indent="0">
              <a:buNone/>
              <a:defRPr sz="2401"/>
            </a:lvl3pPr>
            <a:lvl4pPr marL="1371410" indent="0">
              <a:buNone/>
              <a:defRPr sz="1999"/>
            </a:lvl4pPr>
            <a:lvl5pPr marL="1828548" indent="0">
              <a:buNone/>
              <a:defRPr sz="1999"/>
            </a:lvl5pPr>
            <a:lvl6pPr marL="2285685" indent="0">
              <a:buNone/>
              <a:defRPr sz="1999"/>
            </a:lvl6pPr>
            <a:lvl7pPr marL="2742821" indent="0">
              <a:buNone/>
              <a:defRPr sz="1999"/>
            </a:lvl7pPr>
            <a:lvl8pPr marL="3199961" indent="0">
              <a:buNone/>
              <a:defRPr sz="1999"/>
            </a:lvl8pPr>
            <a:lvl9pPr marL="3657097" indent="0">
              <a:buNone/>
              <a:defRPr sz="1999"/>
            </a:lvl9pPr>
          </a:lstStyle>
          <a:p>
            <a:endParaRPr kumimoji="1" lang="ja-JP" altLang="en-US"/>
          </a:p>
        </p:txBody>
      </p:sp>
      <p:sp>
        <p:nvSpPr>
          <p:cNvPr id="1168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068" y="2879729"/>
            <a:ext cx="4129087" cy="5337175"/>
          </a:xfrm>
        </p:spPr>
        <p:txBody>
          <a:bodyPr/>
          <a:lstStyle>
            <a:lvl1pPr marL="0" indent="0">
              <a:buNone/>
              <a:defRPr sz="1501"/>
            </a:lvl1pPr>
            <a:lvl2pPr marL="457138" indent="0">
              <a:buNone/>
              <a:defRPr sz="1400"/>
            </a:lvl2pPr>
            <a:lvl3pPr marL="914274" indent="0">
              <a:buNone/>
              <a:defRPr sz="1299"/>
            </a:lvl3pPr>
            <a:lvl4pPr marL="1371410" indent="0">
              <a:buNone/>
              <a:defRPr sz="1001"/>
            </a:lvl4pPr>
            <a:lvl5pPr marL="1828548" indent="0">
              <a:buNone/>
              <a:defRPr sz="1001"/>
            </a:lvl5pPr>
            <a:lvl6pPr marL="2285685" indent="0">
              <a:buNone/>
              <a:defRPr sz="1001"/>
            </a:lvl6pPr>
            <a:lvl7pPr marL="2742821" indent="0">
              <a:buNone/>
              <a:defRPr sz="1001"/>
            </a:lvl7pPr>
            <a:lvl8pPr marL="3199961" indent="0">
              <a:buNone/>
              <a:defRPr sz="1001"/>
            </a:lvl8pPr>
            <a:lvl9pPr marL="3657097" indent="0">
              <a:buNone/>
              <a:defRPr sz="10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69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170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71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26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74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7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17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7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6445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466" y="511175"/>
            <a:ext cx="2760662" cy="81359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80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79479" y="511175"/>
            <a:ext cx="8129589" cy="81359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81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5269-A15E-4191-8149-08AEBABB687D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182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83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80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873126" y="2393949"/>
            <a:ext cx="11041065" cy="39941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126" y="6424614"/>
            <a:ext cx="11041065" cy="2100262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138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274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410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4pPr>
            <a:lvl5pPr marL="1828548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5pPr>
            <a:lvl6pPr marL="2285685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6pPr>
            <a:lvl7pPr marL="2742821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7pPr>
            <a:lvl8pPr marL="3199961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8pPr>
            <a:lvl9pPr marL="3657097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87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79481" y="2555877"/>
            <a:ext cx="5445125" cy="60912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77006" y="2555877"/>
            <a:ext cx="5445125" cy="60912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45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881068" y="511176"/>
            <a:ext cx="11042649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067" y="2354266"/>
            <a:ext cx="5416550" cy="1152525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38" indent="0">
              <a:buNone/>
              <a:defRPr sz="1999" b="1"/>
            </a:lvl2pPr>
            <a:lvl3pPr marL="914274" indent="0">
              <a:buNone/>
              <a:defRPr sz="1799" b="1"/>
            </a:lvl3pPr>
            <a:lvl4pPr marL="1371410" indent="0">
              <a:buNone/>
              <a:defRPr sz="1501" b="1"/>
            </a:lvl4pPr>
            <a:lvl5pPr marL="1828548" indent="0">
              <a:buNone/>
              <a:defRPr sz="1501" b="1"/>
            </a:lvl5pPr>
            <a:lvl6pPr marL="2285685" indent="0">
              <a:buNone/>
              <a:defRPr sz="1501" b="1"/>
            </a:lvl6pPr>
            <a:lvl7pPr marL="2742821" indent="0">
              <a:buNone/>
              <a:defRPr sz="1501" b="1"/>
            </a:lvl7pPr>
            <a:lvl8pPr marL="3199961" indent="0">
              <a:buNone/>
              <a:defRPr sz="1501" b="1"/>
            </a:lvl8pPr>
            <a:lvl9pPr marL="3657097" indent="0">
              <a:buNone/>
              <a:defRPr sz="150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067" y="3506792"/>
            <a:ext cx="5416550" cy="5159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177" y="2354266"/>
            <a:ext cx="5443538" cy="1152525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38" indent="0">
              <a:buNone/>
              <a:defRPr sz="1999" b="1"/>
            </a:lvl2pPr>
            <a:lvl3pPr marL="914274" indent="0">
              <a:buNone/>
              <a:defRPr sz="1799" b="1"/>
            </a:lvl3pPr>
            <a:lvl4pPr marL="1371410" indent="0">
              <a:buNone/>
              <a:defRPr sz="1501" b="1"/>
            </a:lvl4pPr>
            <a:lvl5pPr marL="1828548" indent="0">
              <a:buNone/>
              <a:defRPr sz="1501" b="1"/>
            </a:lvl5pPr>
            <a:lvl6pPr marL="2285685" indent="0">
              <a:buNone/>
              <a:defRPr sz="1501" b="1"/>
            </a:lvl6pPr>
            <a:lvl7pPr marL="2742821" indent="0">
              <a:buNone/>
              <a:defRPr sz="1501" b="1"/>
            </a:lvl7pPr>
            <a:lvl8pPr marL="3199961" indent="0">
              <a:buNone/>
              <a:defRPr sz="1501" b="1"/>
            </a:lvl8pPr>
            <a:lvl9pPr marL="3657097" indent="0">
              <a:buNone/>
              <a:defRPr sz="150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177" y="3506792"/>
            <a:ext cx="5443538" cy="5159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398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756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85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881068" y="639764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1956" y="1382718"/>
            <a:ext cx="6481763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068" y="2879729"/>
            <a:ext cx="4129087" cy="5337175"/>
          </a:xfrm>
        </p:spPr>
        <p:txBody>
          <a:bodyPr/>
          <a:lstStyle>
            <a:lvl1pPr marL="0" indent="0">
              <a:buNone/>
              <a:defRPr sz="1501"/>
            </a:lvl1pPr>
            <a:lvl2pPr marL="457138" indent="0">
              <a:buNone/>
              <a:defRPr sz="1400"/>
            </a:lvl2pPr>
            <a:lvl3pPr marL="914274" indent="0">
              <a:buNone/>
              <a:defRPr sz="1299"/>
            </a:lvl3pPr>
            <a:lvl4pPr marL="1371410" indent="0">
              <a:buNone/>
              <a:defRPr sz="1001"/>
            </a:lvl4pPr>
            <a:lvl5pPr marL="1828548" indent="0">
              <a:buNone/>
              <a:defRPr sz="1001"/>
            </a:lvl5pPr>
            <a:lvl6pPr marL="2285685" indent="0">
              <a:buNone/>
              <a:defRPr sz="1001"/>
            </a:lvl6pPr>
            <a:lvl7pPr marL="2742821" indent="0">
              <a:buNone/>
              <a:defRPr sz="1001"/>
            </a:lvl7pPr>
            <a:lvl8pPr marL="3199961" indent="0">
              <a:buNone/>
              <a:defRPr sz="1001"/>
            </a:lvl8pPr>
            <a:lvl9pPr marL="3657097" indent="0">
              <a:buNone/>
              <a:defRPr sz="10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53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881068" y="639764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1956" y="1382718"/>
            <a:ext cx="6481763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138" indent="0">
              <a:buNone/>
              <a:defRPr sz="2800"/>
            </a:lvl2pPr>
            <a:lvl3pPr marL="914274" indent="0">
              <a:buNone/>
              <a:defRPr sz="2401"/>
            </a:lvl3pPr>
            <a:lvl4pPr marL="1371410" indent="0">
              <a:buNone/>
              <a:defRPr sz="1999"/>
            </a:lvl4pPr>
            <a:lvl5pPr marL="1828548" indent="0">
              <a:buNone/>
              <a:defRPr sz="1999"/>
            </a:lvl5pPr>
            <a:lvl6pPr marL="2285685" indent="0">
              <a:buNone/>
              <a:defRPr sz="1999"/>
            </a:lvl6pPr>
            <a:lvl7pPr marL="2742821" indent="0">
              <a:buNone/>
              <a:defRPr sz="1999"/>
            </a:lvl7pPr>
            <a:lvl8pPr marL="3199961" indent="0">
              <a:buNone/>
              <a:defRPr sz="1999"/>
            </a:lvl8pPr>
            <a:lvl9pPr marL="3657097" indent="0">
              <a:buNone/>
              <a:defRPr sz="1999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068" y="2879729"/>
            <a:ext cx="4129087" cy="5337175"/>
          </a:xfrm>
        </p:spPr>
        <p:txBody>
          <a:bodyPr/>
          <a:lstStyle>
            <a:lvl1pPr marL="0" indent="0">
              <a:buNone/>
              <a:defRPr sz="1501"/>
            </a:lvl1pPr>
            <a:lvl2pPr marL="457138" indent="0">
              <a:buNone/>
              <a:defRPr sz="1400"/>
            </a:lvl2pPr>
            <a:lvl3pPr marL="914274" indent="0">
              <a:buNone/>
              <a:defRPr sz="1299"/>
            </a:lvl3pPr>
            <a:lvl4pPr marL="1371410" indent="0">
              <a:buNone/>
              <a:defRPr sz="1001"/>
            </a:lvl4pPr>
            <a:lvl5pPr marL="1828548" indent="0">
              <a:buNone/>
              <a:defRPr sz="1001"/>
            </a:lvl5pPr>
            <a:lvl6pPr marL="2285685" indent="0">
              <a:buNone/>
              <a:defRPr sz="1001"/>
            </a:lvl6pPr>
            <a:lvl7pPr marL="2742821" indent="0">
              <a:buNone/>
              <a:defRPr sz="1001"/>
            </a:lvl7pPr>
            <a:lvl8pPr marL="3199961" indent="0">
              <a:buNone/>
              <a:defRPr sz="1001"/>
            </a:lvl8pPr>
            <a:lvl9pPr marL="3657097" indent="0">
              <a:buNone/>
              <a:defRPr sz="10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4081-E074-4DC0-86AD-B7B073EBC1D5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07350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_rels/slideMaster2.xml.rels><?xml version="1.0" encoding="UTF-8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79479" y="511176"/>
            <a:ext cx="11042649" cy="1855788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9479" y="2555877"/>
            <a:ext cx="11042649" cy="6091238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79477" y="8899530"/>
            <a:ext cx="2881314" cy="51117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>
              <a:defRPr sz="1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44081-E074-4DC0-86AD-B7B073EBC1D5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213" y="8899530"/>
            <a:ext cx="4321177" cy="51117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>
              <a:defRPr sz="1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0814" y="8899530"/>
            <a:ext cx="2881312" cy="51117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>
              <a:defRPr sz="1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403D3-900D-40FB-B6DA-8FED87D61A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71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274" rtl="0" eaLnBrk="1" latinLnBrk="0" hangingPunct="1">
        <a:lnSpc>
          <a:spcPct val="90000"/>
        </a:lnSpc>
        <a:spcBef>
          <a:spcPct val="0"/>
        </a:spcBef>
        <a:buNone/>
        <a:defRPr kumimoji="1" sz="43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74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6" indent="-228568" algn="l" defTabSz="9142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2842" indent="-228568" algn="l" defTabSz="9142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978" indent="-228568" algn="l" defTabSz="9142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7116" indent="-228568" algn="l" defTabSz="9142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4253" indent="-228568" algn="l" defTabSz="9142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1393" indent="-228568" algn="l" defTabSz="9142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8529" indent="-228568" algn="l" defTabSz="9142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665" indent="-228568" algn="l" defTabSz="9142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38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274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0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8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685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1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961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097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79479" y="511176"/>
            <a:ext cx="11042649" cy="1855788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01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9479" y="2555877"/>
            <a:ext cx="11042649" cy="6091238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2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79477" y="8899530"/>
            <a:ext cx="2881314" cy="51117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>
              <a:defRPr sz="1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55269-A15E-4191-8149-08AEBABB687D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1103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213" y="8899530"/>
            <a:ext cx="4321177" cy="51117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>
              <a:defRPr sz="1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10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0814" y="8899530"/>
            <a:ext cx="2881312" cy="51117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>
              <a:defRPr sz="1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F41B2-7106-42FA-BC41-0EA2AC81A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105" name="グループ化 6"/>
          <p:cNvGrpSpPr/>
          <p:nvPr userDrawn="1"/>
        </p:nvGrpSpPr>
        <p:grpSpPr>
          <a:xfrm>
            <a:off x="6400803" y="3"/>
            <a:ext cx="6400802" cy="2124692"/>
            <a:chOff x="0" y="-1"/>
            <a:chExt cx="6858000" cy="2224585"/>
          </a:xfrm>
        </p:grpSpPr>
        <p:sp>
          <p:nvSpPr>
            <p:cNvPr id="1106" name="正方形/長方形 7"/>
            <p:cNvSpPr/>
            <p:nvPr userDrawn="1"/>
          </p:nvSpPr>
          <p:spPr>
            <a:xfrm>
              <a:off x="0" y="-1"/>
              <a:ext cx="6858000" cy="2224585"/>
            </a:xfrm>
            <a:prstGeom prst="rect">
              <a:avLst/>
            </a:prstGeom>
            <a:solidFill>
              <a:srgbClr val="CFF9FD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00"/>
            </a:p>
          </p:txBody>
        </p:sp>
        <p:sp>
          <p:nvSpPr>
            <p:cNvPr id="1107" name="正方形/長方形 8"/>
            <p:cNvSpPr/>
            <p:nvPr userDrawn="1"/>
          </p:nvSpPr>
          <p:spPr>
            <a:xfrm>
              <a:off x="0" y="0"/>
              <a:ext cx="6858000" cy="1665027"/>
            </a:xfrm>
            <a:prstGeom prst="rect">
              <a:avLst/>
            </a:prstGeom>
            <a:solidFill>
              <a:srgbClr val="CFF9FD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00"/>
            </a:p>
          </p:txBody>
        </p:sp>
        <p:sp>
          <p:nvSpPr>
            <p:cNvPr id="1108" name="正方形/長方形 9"/>
            <p:cNvSpPr/>
            <p:nvPr userDrawn="1"/>
          </p:nvSpPr>
          <p:spPr>
            <a:xfrm>
              <a:off x="0" y="6822"/>
              <a:ext cx="6858000" cy="1180533"/>
            </a:xfrm>
            <a:prstGeom prst="rect">
              <a:avLst/>
            </a:prstGeom>
            <a:solidFill>
              <a:srgbClr val="CFF9FD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00"/>
            </a:p>
          </p:txBody>
        </p:sp>
        <p:sp>
          <p:nvSpPr>
            <p:cNvPr id="1109" name="正方形/長方形 10"/>
            <p:cNvSpPr/>
            <p:nvPr userDrawn="1"/>
          </p:nvSpPr>
          <p:spPr>
            <a:xfrm>
              <a:off x="0" y="-1"/>
              <a:ext cx="6858000" cy="696038"/>
            </a:xfrm>
            <a:prstGeom prst="rect">
              <a:avLst/>
            </a:prstGeom>
            <a:solidFill>
              <a:srgbClr val="CFF9FD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00"/>
            </a:p>
          </p:txBody>
        </p:sp>
      </p:grpSp>
      <p:grpSp>
        <p:nvGrpSpPr>
          <p:cNvPr id="1110" name="グループ化 11"/>
          <p:cNvGrpSpPr/>
          <p:nvPr userDrawn="1"/>
        </p:nvGrpSpPr>
        <p:grpSpPr>
          <a:xfrm rot="10800000">
            <a:off x="6400798" y="7608245"/>
            <a:ext cx="6400800" cy="1977345"/>
            <a:chOff x="0" y="-1"/>
            <a:chExt cx="6858000" cy="2224585"/>
          </a:xfrm>
        </p:grpSpPr>
        <p:sp>
          <p:nvSpPr>
            <p:cNvPr id="1111" name="正方形/長方形 12"/>
            <p:cNvSpPr/>
            <p:nvPr userDrawn="1"/>
          </p:nvSpPr>
          <p:spPr>
            <a:xfrm>
              <a:off x="0" y="-1"/>
              <a:ext cx="6858000" cy="2224585"/>
            </a:xfrm>
            <a:prstGeom prst="rect">
              <a:avLst/>
            </a:prstGeom>
            <a:solidFill>
              <a:srgbClr val="CFF9FD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00"/>
            </a:p>
          </p:txBody>
        </p:sp>
        <p:sp>
          <p:nvSpPr>
            <p:cNvPr id="1112" name="正方形/長方形 13"/>
            <p:cNvSpPr/>
            <p:nvPr userDrawn="1"/>
          </p:nvSpPr>
          <p:spPr>
            <a:xfrm>
              <a:off x="0" y="0"/>
              <a:ext cx="6858000" cy="1665027"/>
            </a:xfrm>
            <a:prstGeom prst="rect">
              <a:avLst/>
            </a:prstGeom>
            <a:solidFill>
              <a:srgbClr val="CFF9FD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00"/>
            </a:p>
          </p:txBody>
        </p:sp>
        <p:sp>
          <p:nvSpPr>
            <p:cNvPr id="1113" name="正方形/長方形 14"/>
            <p:cNvSpPr/>
            <p:nvPr userDrawn="1"/>
          </p:nvSpPr>
          <p:spPr>
            <a:xfrm>
              <a:off x="0" y="6822"/>
              <a:ext cx="6858000" cy="1180533"/>
            </a:xfrm>
            <a:prstGeom prst="rect">
              <a:avLst/>
            </a:prstGeom>
            <a:solidFill>
              <a:srgbClr val="CFF9FD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00"/>
            </a:p>
          </p:txBody>
        </p:sp>
        <p:sp>
          <p:nvSpPr>
            <p:cNvPr id="1114" name="正方形/長方形 15"/>
            <p:cNvSpPr/>
            <p:nvPr userDrawn="1"/>
          </p:nvSpPr>
          <p:spPr>
            <a:xfrm>
              <a:off x="0" y="-1"/>
              <a:ext cx="6858000" cy="696038"/>
            </a:xfrm>
            <a:prstGeom prst="rect">
              <a:avLst/>
            </a:prstGeom>
            <a:solidFill>
              <a:srgbClr val="CFF9FD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100"/>
            </a:p>
          </p:txBody>
        </p:sp>
      </p:grpSp>
    </p:spTree>
    <p:extLst>
      <p:ext uri="{BB962C8B-B14F-4D97-AF65-F5344CB8AC3E}">
        <p14:creationId xmlns:p14="http://schemas.microsoft.com/office/powerpoint/2010/main" val="243416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274" rtl="0" eaLnBrk="1" latinLnBrk="0" hangingPunct="1">
        <a:lnSpc>
          <a:spcPct val="90000"/>
        </a:lnSpc>
        <a:spcBef>
          <a:spcPct val="0"/>
        </a:spcBef>
        <a:buNone/>
        <a:defRPr kumimoji="1" sz="43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74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6" indent="-228568" algn="l" defTabSz="9142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2842" indent="-228568" algn="l" defTabSz="9142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978" indent="-228568" algn="l" defTabSz="9142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7116" indent="-228568" algn="l" defTabSz="9142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4253" indent="-228568" algn="l" defTabSz="9142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1393" indent="-228568" algn="l" defTabSz="9142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8529" indent="-228568" algn="l" defTabSz="9142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665" indent="-228568" algn="l" defTabSz="9142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38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274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0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8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685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1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961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097" algn="l" defTabSz="914274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5" Type="http://schemas.openxmlformats.org/officeDocument/2006/relationships/image" Target="../media/image5.jpeg" /><Relationship Id="rId6" Type="http://schemas.openxmlformats.org/officeDocument/2006/relationships/image" Target="../media/image6.jpeg" /><Relationship Id="rId7" Type="http://schemas.openxmlformats.org/officeDocument/2006/relationships/slideLayout" Target="../slideLayouts/slideLayout7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7.pn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8.jpeg" /><Relationship Id="rId5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角丸四角形 82"/>
          <p:cNvSpPr/>
          <p:nvPr/>
        </p:nvSpPr>
        <p:spPr>
          <a:xfrm>
            <a:off x="7001624" y="3455276"/>
            <a:ext cx="5141842" cy="1189801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193" name="タイトル 1"/>
          <p:cNvSpPr txBox="1"/>
          <p:nvPr/>
        </p:nvSpPr>
        <p:spPr>
          <a:xfrm>
            <a:off x="6400805" y="2071"/>
            <a:ext cx="6400798" cy="8625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lIns="0" rIns="0" anchor="ctr" anchorCtr="0">
            <a:normAutofit/>
          </a:bodyPr>
          <a:lstStyle>
            <a:lvl1pPr algn="l" defTabSz="9142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2900"/>
              </a:lnSpc>
              <a:spcAft>
                <a:spcPts val="0"/>
              </a:spcAft>
            </a:pPr>
            <a:r>
              <a:rPr lang="ja-JP" altLang="en-US" sz="1800" b="1" dirty="0">
                <a:ln/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ｺﾞｼｯｸUB"/>
                <a:ea typeface="HGP創英角ｺﾞｼｯｸUB"/>
              </a:rPr>
              <a:t>わたしの避難計画</a:t>
            </a:r>
            <a:r>
              <a:rPr lang="ja-JP" altLang="en-US" sz="2400" b="1" dirty="0">
                <a:ln/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ｺﾞｼｯｸUB"/>
                <a:ea typeface="HGP創英角ｺﾞｼｯｸUB"/>
              </a:rPr>
              <a:t>　「作成ガイド」</a:t>
            </a:r>
            <a:endParaRPr lang="en-US" altLang="ja-JP" sz="2400" b="1" dirty="0">
              <a:ln/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ｺﾞｼｯｸUB"/>
              <a:ea typeface="HGP創英角ｺﾞｼｯｸUB"/>
            </a:endParaRPr>
          </a:p>
          <a:p>
            <a:pPr algn="ctr">
              <a:lnSpc>
                <a:spcPts val="2500"/>
              </a:lnSpc>
              <a:spcAft>
                <a:spcPts val="0"/>
              </a:spcAft>
            </a:pPr>
            <a:r>
              <a:rPr lang="ja-JP" altLang="en-US" sz="1600" b="1">
                <a:ln/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D デジタル 教科書体 NK-R"/>
                <a:ea typeface="UD デジタル 教科書体 NK-R"/>
              </a:rPr>
              <a:t>～　</a:t>
            </a:r>
            <a:r>
              <a:rPr lang="ja-JP" altLang="en-US" sz="1600" b="1">
                <a:ln/>
                <a:solidFill>
                  <a:schemeClr val="bg1">
                    <a:lumMod val="5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D デジタル 教科書体 NK-R"/>
                <a:ea typeface="UD デジタル 教科書体 NK-R"/>
              </a:rPr>
              <a:t>〇〇市 （〇〇地区</a:t>
            </a:r>
            <a:r>
              <a:rPr lang="ja-JP" altLang="en-US" sz="1600" b="1" dirty="0">
                <a:ln/>
                <a:solidFill>
                  <a:schemeClr val="bg1">
                    <a:lumMod val="5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D デジタル 教科書体 NK-R"/>
                <a:ea typeface="UD デジタル 教科書体 NK-R"/>
              </a:rPr>
              <a:t>）</a:t>
            </a:r>
            <a:r>
              <a:rPr lang="ja-JP" altLang="en-US" sz="1600" b="1" dirty="0">
                <a:ln/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D デジタル 教科書体 NK-R"/>
                <a:ea typeface="UD デジタル 教科書体 NK-R"/>
              </a:rPr>
              <a:t>版　～</a:t>
            </a:r>
          </a:p>
        </p:txBody>
      </p:sp>
      <p:sp>
        <p:nvSpPr>
          <p:cNvPr id="1194" name="テキスト ボックス 69"/>
          <p:cNvSpPr txBox="1"/>
          <p:nvPr/>
        </p:nvSpPr>
        <p:spPr>
          <a:xfrm>
            <a:off x="11876179" y="-13228"/>
            <a:ext cx="922520" cy="276096"/>
          </a:xfrm>
          <a:prstGeom prst="rect">
            <a:avLst/>
          </a:prstGeom>
          <a:noFill/>
        </p:spPr>
        <p:txBody>
          <a:bodyPr wrap="square" lIns="91427" tIns="45715" rIns="91427" bIns="45715" rtlCol="0">
            <a:spAutoFit/>
          </a:bodyPr>
          <a:lstStyle/>
          <a:p>
            <a:pPr algn="r"/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１ページ</a:t>
            </a:r>
            <a:endParaRPr sz="120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95" name="角丸四角形 4"/>
          <p:cNvSpPr/>
          <p:nvPr/>
        </p:nvSpPr>
        <p:spPr>
          <a:xfrm>
            <a:off x="8970673" y="1124371"/>
            <a:ext cx="1203937" cy="355999"/>
          </a:xfrm>
          <a:prstGeom prst="roundRect">
            <a:avLst>
              <a:gd name="adj" fmla="val 50000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目　次</a:t>
            </a:r>
            <a:endParaRPr lang="en-US" altLang="ja-JP" sz="120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96" name="テキスト ボックス 6"/>
          <p:cNvSpPr txBox="1"/>
          <p:nvPr/>
        </p:nvSpPr>
        <p:spPr>
          <a:xfrm>
            <a:off x="6483842" y="8691874"/>
            <a:ext cx="6317125" cy="6454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ja-JP" altLang="en-US" sz="1200" dirty="0">
                <a:latin typeface="UD デジタル 教科書体 NK-R"/>
                <a:ea typeface="UD デジタル 教科書体 NK-R"/>
              </a:rPr>
              <a:t>・ 高齢で歩くのがおそい方など「避難に時間がかかる人」がいる場合、</a:t>
            </a:r>
            <a:r>
              <a:rPr lang="ja-JP" altLang="en-US" sz="1200" u="sng" dirty="0">
                <a:latin typeface="UD デジタル 教科書体 NK-R"/>
                <a:ea typeface="UD デジタル 教科書体 NK-R"/>
              </a:rPr>
              <a:t>早めの避難が必要です</a:t>
            </a:r>
            <a:r>
              <a:rPr lang="ja-JP" altLang="en-US" sz="1200" dirty="0">
                <a:latin typeface="UD デジタル 教科書体 NK-R"/>
                <a:ea typeface="UD デジタル 教科書体 NK-R"/>
              </a:rPr>
              <a:t>。</a:t>
            </a:r>
          </a:p>
          <a:p>
            <a:pPr marL="180971" indent="-180971">
              <a:buFont typeface="Arial" panose="020B0604020202020204" pitchFamily="34" charset="0"/>
              <a:buChar char="•"/>
            </a:pPr>
            <a:endParaRPr lang="ja-JP" altLang="en-US" sz="1200" dirty="0">
              <a:latin typeface="UD デジタル 教科書体 NK-R"/>
              <a:ea typeface="UD デジタル 教科書体 NK-R"/>
            </a:endParaRPr>
          </a:p>
          <a:p>
            <a:pPr marL="0" indent="0">
              <a:buNone/>
            </a:pPr>
            <a:r>
              <a:rPr lang="ja-JP" altLang="en-US" sz="1200" dirty="0">
                <a:latin typeface="UD デジタル 教科書体 NK-R"/>
                <a:ea typeface="UD デジタル 教科書体 NK-R"/>
              </a:rPr>
              <a:t>・ ひとり暮らしなどで、避難に「支援が必要な方」は、支援してもらう方を決めてお願いしておこう！　　　　　　　　　　　　　　　　　　　　　　　　　</a:t>
            </a:r>
            <a:endParaRPr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197" name="テキスト ボックス 5"/>
          <p:cNvSpPr txBox="1"/>
          <p:nvPr/>
        </p:nvSpPr>
        <p:spPr>
          <a:xfrm>
            <a:off x="7081351" y="3511477"/>
            <a:ext cx="4117657" cy="2760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square" lIns="36001" tIns="45715" rIns="0" bIns="45715" rtlCol="0">
            <a:spAutoFit/>
          </a:bodyPr>
          <a:lstStyle/>
          <a:p>
            <a:pPr algn="l"/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　　　　</a:t>
            </a:r>
            <a:r>
              <a:rPr lang="ja-JP" altLang="en-US" sz="1200" dirty="0">
                <a:solidFill>
                  <a:schemeClr val="bg1"/>
                </a:solidFill>
                <a:latin typeface="UD デジタル 教科書体 NK-R"/>
                <a:ea typeface="UD デジタル 教科書体 NK-R"/>
              </a:rPr>
              <a:t>巨大地震　・　　　　津波が発生したら・・・</a:t>
            </a:r>
            <a:endParaRPr lang="en-US" altLang="ja-JP" sz="1200" dirty="0">
              <a:solidFill>
                <a:schemeClr val="bg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98" name="角丸四角形 77"/>
          <p:cNvSpPr/>
          <p:nvPr/>
        </p:nvSpPr>
        <p:spPr>
          <a:xfrm>
            <a:off x="7006962" y="1668999"/>
            <a:ext cx="5131359" cy="1591561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199" name="テキスト ボックス 5"/>
          <p:cNvSpPr txBox="1"/>
          <p:nvPr/>
        </p:nvSpPr>
        <p:spPr>
          <a:xfrm>
            <a:off x="10172776" y="2804318"/>
            <a:ext cx="3941498" cy="270966"/>
          </a:xfrm>
          <a:prstGeom prst="rect">
            <a:avLst/>
          </a:prstGeom>
          <a:noFill/>
          <a:ln>
            <a:noFill/>
          </a:ln>
        </p:spPr>
        <p:txBody>
          <a:bodyPr wrap="square" lIns="91427" tIns="45715" rIns="91427" bIns="45715" rtlCol="0">
            <a:spAutoFit/>
          </a:bodyPr>
          <a:lstStyle/>
          <a:p>
            <a:pPr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endParaRPr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00" name="テキスト ボックス 5"/>
          <p:cNvSpPr txBox="1"/>
          <p:nvPr/>
        </p:nvSpPr>
        <p:spPr>
          <a:xfrm>
            <a:off x="11308175" y="2521068"/>
            <a:ext cx="739099" cy="2760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lIns="36001" tIns="45715" rIns="0" bIns="45715" rtlCol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UD デジタル 教科書体 NK-R"/>
                <a:ea typeface="UD デジタル 教科書体 NK-R"/>
              </a:rPr>
              <a:t>　２ページ</a:t>
            </a:r>
            <a:endParaRPr lang="en-US" altLang="ja-JP" sz="1200" dirty="0">
              <a:solidFill>
                <a:schemeClr val="bg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01" name="テキスト ボックス 5"/>
          <p:cNvSpPr txBox="1"/>
          <p:nvPr/>
        </p:nvSpPr>
        <p:spPr>
          <a:xfrm>
            <a:off x="11308504" y="3867509"/>
            <a:ext cx="738810" cy="2760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lIns="36001" tIns="45715" rIns="0" bIns="45715" rtlCol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UD デジタル 教科書体 NK-R"/>
                <a:ea typeface="UD デジタル 教科書体 NK-R"/>
              </a:rPr>
              <a:t>　４ページ</a:t>
            </a:r>
            <a:endParaRPr lang="en-US" altLang="ja-JP" sz="1200" dirty="0">
              <a:solidFill>
                <a:schemeClr val="bg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02" name="テキスト ボックス 5"/>
          <p:cNvSpPr txBox="1"/>
          <p:nvPr/>
        </p:nvSpPr>
        <p:spPr>
          <a:xfrm>
            <a:off x="11307824" y="2132037"/>
            <a:ext cx="738414" cy="2760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lIns="36001" tIns="45715" rIns="0" bIns="45715" rtlCol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UD デジタル 教科書体 NK-R"/>
                <a:ea typeface="UD デジタル 教科書体 NK-R"/>
              </a:rPr>
              <a:t>　１ページ</a:t>
            </a:r>
          </a:p>
        </p:txBody>
      </p:sp>
      <p:sp>
        <p:nvSpPr>
          <p:cNvPr id="1203" name="テキスト ボックス 5"/>
          <p:cNvSpPr txBox="1"/>
          <p:nvPr/>
        </p:nvSpPr>
        <p:spPr>
          <a:xfrm>
            <a:off x="7081351" y="1747516"/>
            <a:ext cx="4105702" cy="27609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lIns="36001" tIns="45715" rIns="0" bIns="45715" rtlCol="0">
            <a:spAutoFit/>
          </a:bodyPr>
          <a:lstStyle/>
          <a:p>
            <a:pPr algn="l"/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　</a:t>
            </a:r>
            <a:r>
              <a:rPr lang="ja-JP" altLang="en-US" sz="1200" dirty="0">
                <a:solidFill>
                  <a:schemeClr val="bg1"/>
                </a:solidFill>
                <a:latin typeface="UD デジタル 教科書体 NK-R"/>
                <a:ea typeface="UD デジタル 教科書体 NK-R"/>
              </a:rPr>
              <a:t>大雨の時　　（  　　　河川氾濫の危険・　　　　土砂災害の危険 ）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04" name="テキスト ボックス 5"/>
          <p:cNvSpPr txBox="1"/>
          <p:nvPr/>
        </p:nvSpPr>
        <p:spPr>
          <a:xfrm>
            <a:off x="11308169" y="2903465"/>
            <a:ext cx="738068" cy="2760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lIns="36001" tIns="45715" rIns="0" bIns="45715" rtlCol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UD デジタル 教科書体 NK-R"/>
                <a:ea typeface="UD デジタル 教科書体 NK-R"/>
              </a:rPr>
              <a:t>　３ページ</a:t>
            </a:r>
            <a:endParaRPr lang="en-US" altLang="ja-JP" sz="1200" dirty="0">
              <a:solidFill>
                <a:schemeClr val="bg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05" name="テキスト ボックス 5"/>
          <p:cNvSpPr txBox="1"/>
          <p:nvPr/>
        </p:nvSpPr>
        <p:spPr>
          <a:xfrm>
            <a:off x="11308588" y="4249049"/>
            <a:ext cx="738464" cy="2760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lIns="36001" tIns="45715" rIns="0" bIns="45715" rtlCol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UD デジタル 教科書体 NK-R"/>
                <a:ea typeface="UD デジタル 教科書体 NK-R"/>
              </a:rPr>
              <a:t>　４ページ　</a:t>
            </a:r>
            <a:endParaRPr lang="en-US" altLang="ja-JP" sz="1200" dirty="0">
              <a:solidFill>
                <a:schemeClr val="bg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06" name="正方形/長方形 85"/>
          <p:cNvSpPr/>
          <p:nvPr/>
        </p:nvSpPr>
        <p:spPr>
          <a:xfrm>
            <a:off x="-27214" y="1"/>
            <a:ext cx="6427991" cy="6476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07" name="テキスト ボックス 128"/>
          <p:cNvSpPr txBox="1"/>
          <p:nvPr/>
        </p:nvSpPr>
        <p:spPr>
          <a:xfrm>
            <a:off x="1297989" y="58654"/>
            <a:ext cx="4551968" cy="460762"/>
          </a:xfrm>
          <a:prstGeom prst="rect">
            <a:avLst/>
          </a:prstGeom>
          <a:noFill/>
        </p:spPr>
        <p:txBody>
          <a:bodyPr wrap="square" lIns="91427" tIns="45715" rIns="91427" bIns="45715" rtlCol="0">
            <a:sp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　</a:t>
            </a:r>
            <a:r>
              <a:rPr lang="ja-JP" altLang="en-US" sz="18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巨大地震 ・ 津波が発生したら・・・</a:t>
            </a:r>
            <a:endParaRPr sz="1800">
              <a:solidFill>
                <a:schemeClr val="tx1"/>
              </a:solidFill>
              <a:latin typeface="HGP創英角ｺﾞｼｯｸUB"/>
              <a:ea typeface="HGP創英角ｺﾞｼｯｸUB"/>
            </a:endParaRPr>
          </a:p>
        </p:txBody>
      </p:sp>
      <p:pic>
        <p:nvPicPr>
          <p:cNvPr id="1208" name="Picture 5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113" y="98820"/>
            <a:ext cx="452413" cy="45001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209" name="ホームベース 31"/>
          <p:cNvSpPr/>
          <p:nvPr/>
        </p:nvSpPr>
        <p:spPr>
          <a:xfrm>
            <a:off x="0" y="764560"/>
            <a:ext cx="4395953" cy="359811"/>
          </a:xfrm>
          <a:prstGeom prst="homePlate">
            <a:avLst/>
          </a:prstGeom>
          <a:solidFill>
            <a:srgbClr val="FDD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5" rIns="91427" bIns="45715"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手順❹　巨大地震や津波が発生した時、自宅はどうなる？</a:t>
            </a:r>
          </a:p>
        </p:txBody>
      </p:sp>
      <p:sp>
        <p:nvSpPr>
          <p:cNvPr id="1210" name="ホームベース 31"/>
          <p:cNvSpPr/>
          <p:nvPr/>
        </p:nvSpPr>
        <p:spPr>
          <a:xfrm>
            <a:off x="-9635" y="7589455"/>
            <a:ext cx="4376558" cy="359811"/>
          </a:xfrm>
          <a:prstGeom prst="homePlate">
            <a:avLst/>
          </a:prstGeom>
          <a:solidFill>
            <a:srgbClr val="FDD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5" rIns="91427" bIns="45715"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創英角ｺﾞｼｯｸUB"/>
                <a:ea typeface="HG創英角ｺﾞｼｯｸUB"/>
              </a:rPr>
              <a:t>手順❺　「どこに」、「いつまでに」避難すればいい？</a:t>
            </a:r>
            <a:endParaRPr sz="1200">
              <a:latin typeface="HG創英角ｺﾞｼｯｸUB"/>
              <a:ea typeface="HG創英角ｺﾞｼｯｸUB"/>
            </a:endParaRPr>
          </a:p>
        </p:txBody>
      </p:sp>
      <p:sp>
        <p:nvSpPr>
          <p:cNvPr id="1211" name="テキスト ボックス 32"/>
          <p:cNvSpPr txBox="1"/>
          <p:nvPr/>
        </p:nvSpPr>
        <p:spPr>
          <a:xfrm>
            <a:off x="593237" y="1315354"/>
            <a:ext cx="5509444" cy="276094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2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地震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・・・巨大地震の時に</a:t>
            </a:r>
            <a:r>
              <a:rPr lang="ja-JP" altLang="en-US" sz="120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は</a:t>
            </a:r>
            <a:r>
              <a:rPr lang="ja-JP" altLang="en-US" sz="1200">
                <a:latin typeface="UD デジタル 教科書体 NK-R"/>
                <a:ea typeface="UD デジタル 教科書体 NK-R"/>
              </a:rPr>
              <a:t>「</a:t>
            </a:r>
            <a:r>
              <a:rPr lang="ja-JP" altLang="en-US" sz="1200">
                <a:solidFill>
                  <a:schemeClr val="bg1">
                    <a:lumMod val="50000"/>
                  </a:schemeClr>
                </a:solidFill>
                <a:latin typeface="UD デジタル 教科書体 NK-R"/>
                <a:ea typeface="UD デジタル 教科書体 NK-R"/>
              </a:rPr>
              <a:t>震度〇〇</a:t>
            </a:r>
            <a:r>
              <a:rPr lang="ja-JP" altLang="en-US" sz="1200">
                <a:latin typeface="UD デジタル 教科書体 NK-R"/>
                <a:ea typeface="UD デジタル 教科書体 NK-R"/>
              </a:rPr>
              <a:t>」</a:t>
            </a:r>
            <a:r>
              <a:rPr lang="ja-JP" altLang="en-US" sz="1200" dirty="0">
                <a:latin typeface="UD デジタル 教科書体 NK-R"/>
                <a:ea typeface="UD デジタル 教科書体 NK-R"/>
              </a:rPr>
              <a:t>以上の揺れが来ます。</a:t>
            </a:r>
          </a:p>
        </p:txBody>
      </p:sp>
      <p:pic>
        <p:nvPicPr>
          <p:cNvPr id="1212" name="Picture 409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6486" y="1770376"/>
            <a:ext cx="406177" cy="40617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213" name="テキスト ボックス 410"/>
          <p:cNvSpPr txBox="1"/>
          <p:nvPr/>
        </p:nvSpPr>
        <p:spPr>
          <a:xfrm>
            <a:off x="587255" y="1685827"/>
            <a:ext cx="6148739" cy="822397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津波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・・・　① 自宅に、津波が「来るのか」、「来ないのか」？　</a:t>
            </a:r>
          </a:p>
          <a:p>
            <a:pPr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　　　　　　　　② 揺れてから「どのくらいの時間で」津波が来るのか？　</a:t>
            </a:r>
          </a:p>
          <a:p>
            <a:pPr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             をマップで</a:t>
            </a:r>
            <a:r>
              <a:rPr lang="ja-JP" altLang="en-US" sz="1200" u="sng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確認しよう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 ！</a:t>
            </a:r>
          </a:p>
        </p:txBody>
      </p:sp>
      <p:sp>
        <p:nvSpPr>
          <p:cNvPr id="1214" name="テキスト ボックス 5"/>
          <p:cNvSpPr txBox="1"/>
          <p:nvPr/>
        </p:nvSpPr>
        <p:spPr>
          <a:xfrm>
            <a:off x="3295703" y="2528244"/>
            <a:ext cx="2909113" cy="654464"/>
          </a:xfrm>
          <a:prstGeom prst="rect">
            <a:avLst/>
          </a:prstGeom>
          <a:noFill/>
          <a:ln>
            <a:noFill/>
          </a:ln>
        </p:spPr>
        <p:txBody>
          <a:bodyPr wrap="square" lIns="91427" tIns="45715" rIns="91427" bIns="45715" rtlCol="0">
            <a:spAutoFit/>
          </a:bodyPr>
          <a:lstStyle/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latin typeface="HGP創英角ｺﾞｼｯｸUB"/>
                <a:ea typeface="HGP創英角ｺﾞｼｯｸUB"/>
              </a:rPr>
              <a:t>＜津波到達時間＞</a:t>
            </a:r>
            <a:endParaRPr lang="en-US" altLang="ja-JP" sz="1200" dirty="0">
              <a:latin typeface="HGP創英角ｺﾞｼｯｸUB"/>
              <a:ea typeface="HGP創英角ｺﾞｼｯｸUB"/>
            </a:endParaRPr>
          </a:p>
          <a:p>
            <a:pPr algn="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900" dirty="0">
                <a:latin typeface="UD デジタル 教科書体 NK-R"/>
                <a:ea typeface="UD デジタル 教科書体 NK-R"/>
              </a:rPr>
              <a:t>静岡県第４次地震被害想定より</a:t>
            </a:r>
            <a:endParaRPr lang="en-US" altLang="ja-JP" sz="900" dirty="0">
              <a:latin typeface="UD デジタル 教科書体 NK-R"/>
              <a:ea typeface="UD デジタル 教科書体 NK-R"/>
            </a:endParaRPr>
          </a:p>
          <a:p>
            <a:pPr algn="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900" dirty="0">
                <a:latin typeface="UD デジタル 教科書体 NK-R"/>
                <a:ea typeface="UD デジタル 教科書体 NK-R"/>
              </a:rPr>
              <a:t>（背景）国土地理院地図</a:t>
            </a:r>
          </a:p>
        </p:txBody>
      </p:sp>
      <p:sp>
        <p:nvSpPr>
          <p:cNvPr id="1215" name="テキスト ボックス 5"/>
          <p:cNvSpPr txBox="1"/>
          <p:nvPr/>
        </p:nvSpPr>
        <p:spPr>
          <a:xfrm>
            <a:off x="436321" y="2515702"/>
            <a:ext cx="2435618" cy="476151"/>
          </a:xfrm>
          <a:prstGeom prst="rect">
            <a:avLst/>
          </a:prstGeom>
          <a:noFill/>
          <a:ln>
            <a:noFill/>
          </a:ln>
        </p:spPr>
        <p:txBody>
          <a:bodyPr wrap="square" lIns="91427" tIns="45715" rIns="91427" bIns="45715" rtlCol="0">
            <a:spAutoFit/>
          </a:bodyPr>
          <a:lstStyle/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latin typeface="HGP創英角ｺﾞｼｯｸUB"/>
                <a:ea typeface="HGP創英角ｺﾞｼｯｸUB"/>
              </a:rPr>
              <a:t>＜津波浸水想定区域＞</a:t>
            </a:r>
            <a:endParaRPr lang="en-US" altLang="ja-JP" sz="2000" dirty="0">
              <a:latin typeface="HGP創英角ｺﾞｼｯｸUB"/>
              <a:ea typeface="HGP創英角ｺﾞｼｯｸUB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UD デジタル 教科書体 NK-R"/>
                <a:ea typeface="UD デジタル 教科書体 NK-R"/>
              </a:rPr>
              <a:t>〇〇市町</a:t>
            </a:r>
            <a:r>
              <a:rPr lang="ja-JP" altLang="en-US" sz="900" dirty="0">
                <a:latin typeface="UD デジタル 教科書体 NK-R"/>
                <a:ea typeface="UD デジタル 教科書体 NK-R"/>
              </a:rPr>
              <a:t>津波ハザードマップより</a:t>
            </a:r>
            <a:endParaRPr lang="en-US" altLang="ja-JP" sz="900" dirty="0">
              <a:latin typeface="HGP創英角ｺﾞｼｯｸUB"/>
              <a:ea typeface="HGP創英角ｺﾞｼｯｸUB"/>
            </a:endParaRPr>
          </a:p>
        </p:txBody>
      </p:sp>
      <p:sp>
        <p:nvSpPr>
          <p:cNvPr id="1216" name="テキスト ボックス 468"/>
          <p:cNvSpPr txBox="1"/>
          <p:nvPr/>
        </p:nvSpPr>
        <p:spPr>
          <a:xfrm>
            <a:off x="392687" y="8071401"/>
            <a:ext cx="5952557" cy="578743"/>
          </a:xfrm>
          <a:prstGeom prst="rect">
            <a:avLst/>
          </a:prstGeom>
          <a:noFill/>
        </p:spPr>
        <p:txBody>
          <a:bodyPr wrap="square" lIns="91427" tIns="45715" rIns="91427" bIns="45715" rtlCol="0">
            <a:spAutoFit/>
          </a:bodyPr>
          <a:lstStyle/>
          <a:p>
            <a:pPr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b="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　　　　　　　　　　　　　　　　「津波到達時間」までに、たどり着くことができる「避難先」に避難します。</a:t>
            </a:r>
            <a:endParaRPr sz="120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b="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　　　　　　　　　　　　　　　　　　　　　</a:t>
            </a:r>
            <a:r>
              <a:rPr lang="ja-JP" altLang="en-US" sz="1200" b="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「到達時間」　</a:t>
            </a:r>
            <a:r>
              <a:rPr lang="ja-JP" altLang="en-US" sz="1200" b="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と　</a:t>
            </a:r>
            <a:r>
              <a:rPr lang="ja-JP" altLang="en-US" sz="1200" b="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「避難先」　</a:t>
            </a:r>
            <a:r>
              <a:rPr lang="ja-JP" altLang="en-US" sz="1200" b="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を、</a:t>
            </a:r>
            <a:r>
              <a:rPr lang="ja-JP" altLang="en-US" sz="1200" b="0" dirty="0">
                <a:solidFill>
                  <a:srgbClr val="FF0000"/>
                </a:solidFill>
                <a:latin typeface="UD デジタル 教科書体 NK-R"/>
                <a:ea typeface="UD デジタル 教科書体 NK-R"/>
              </a:rPr>
              <a:t>　</a:t>
            </a:r>
            <a:r>
              <a:rPr lang="ja-JP" altLang="en-US" sz="1200" b="1" u="sng" dirty="0">
                <a:solidFill>
                  <a:srgbClr val="FF0000"/>
                </a:solidFill>
                <a:latin typeface="UD デジタル 教科書体 NK-R"/>
                <a:ea typeface="UD デジタル 教科書体 NK-R"/>
              </a:rPr>
              <a:t>「わたしの避難計画」に書こう　！</a:t>
            </a:r>
            <a:r>
              <a:rPr lang="ja-JP" altLang="en-US" sz="1200" b="1" u="none" dirty="0">
                <a:solidFill>
                  <a:srgbClr val="FF0000"/>
                </a:solidFill>
                <a:latin typeface="UD デジタル 教科書体 NK-R"/>
                <a:ea typeface="UD デジタル 教科書体 NK-R"/>
              </a:rPr>
              <a:t>　</a:t>
            </a:r>
            <a:endParaRPr lang="ja-JP" altLang="en-US" sz="1200" b="0" u="none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17" name="テキスト ボックス 469"/>
          <p:cNvSpPr txBox="1"/>
          <p:nvPr/>
        </p:nvSpPr>
        <p:spPr>
          <a:xfrm>
            <a:off x="1448975" y="9158587"/>
            <a:ext cx="5503033" cy="253013"/>
          </a:xfrm>
          <a:prstGeom prst="rect">
            <a:avLst/>
          </a:prstGeom>
          <a:noFill/>
        </p:spPr>
        <p:txBody>
          <a:bodyPr wrap="square" lIns="91427" tIns="45715" rIns="91427" bIns="45715" rtlCol="0">
            <a:spAutoFit/>
          </a:bodyPr>
          <a:lstStyle/>
          <a:p>
            <a:r>
              <a:rPr lang="en-US" altLang="ja-JP" sz="1050" b="0" u="none" dirty="0">
                <a:solidFill>
                  <a:srgbClr val="004AFF"/>
                </a:solidFill>
                <a:latin typeface="UD デジタル 教科書体 NK-R"/>
                <a:ea typeface="UD デジタル 教科書体 NK-R"/>
              </a:rPr>
              <a:t>※</a:t>
            </a:r>
            <a:r>
              <a:rPr lang="ja-JP" altLang="en-US" sz="1050" b="0" u="none" dirty="0">
                <a:solidFill>
                  <a:srgbClr val="004AFF"/>
                </a:solidFill>
                <a:latin typeface="UD デジタル 教科書体 NK-R"/>
                <a:ea typeface="UD デジタル 教科書体 NK-R"/>
              </a:rPr>
              <a:t>避難先が分からない場合</a:t>
            </a:r>
            <a:r>
              <a:rPr lang="ja-JP" altLang="en-US" sz="1050" b="0" u="none">
                <a:solidFill>
                  <a:srgbClr val="004AFF"/>
                </a:solidFill>
                <a:latin typeface="UD デジタル 教科書体 NK-R"/>
                <a:ea typeface="UD デジタル 教科書体 NK-R"/>
              </a:rPr>
              <a:t>は、</a:t>
            </a:r>
            <a:r>
              <a:rPr lang="ja-JP" altLang="en-US" sz="1050">
                <a:solidFill>
                  <a:schemeClr val="bg1">
                    <a:lumMod val="50000"/>
                  </a:schemeClr>
                </a:solidFill>
                <a:latin typeface="UD デジタル 教科書体 NK-R"/>
                <a:ea typeface="UD デジタル 教科書体 NK-R"/>
              </a:rPr>
              <a:t>〇〇</a:t>
            </a:r>
            <a:r>
              <a:rPr lang="ja-JP" altLang="en-US" sz="1050" b="0" u="none">
                <a:solidFill>
                  <a:schemeClr val="bg1">
                    <a:lumMod val="50000"/>
                  </a:schemeClr>
                </a:solidFill>
                <a:latin typeface="UD デジタル 教科書体 NK-R"/>
                <a:ea typeface="UD デジタル 教科書体 NK-R"/>
              </a:rPr>
              <a:t>市</a:t>
            </a:r>
            <a:r>
              <a:rPr lang="en-US" altLang="ja-JP" sz="1050" b="0" u="none" dirty="0">
                <a:solidFill>
                  <a:schemeClr val="bg1">
                    <a:lumMod val="50000"/>
                  </a:schemeClr>
                </a:solidFill>
                <a:latin typeface="UD デジタル 教科書体 NK-R"/>
                <a:ea typeface="UD デジタル 教科書体 NK-R"/>
              </a:rPr>
              <a:t>HP</a:t>
            </a:r>
            <a:r>
              <a:rPr lang="ja-JP" altLang="en-US" sz="1050" b="0" u="none">
                <a:solidFill>
                  <a:schemeClr val="bg1">
                    <a:lumMod val="50000"/>
                  </a:schemeClr>
                </a:solidFill>
                <a:latin typeface="UD デジタル 教科書体 NK-R"/>
                <a:ea typeface="UD デジタル 教科書体 NK-R"/>
              </a:rPr>
              <a:t>や〇〇市</a:t>
            </a:r>
            <a:r>
              <a:rPr lang="ja-JP" altLang="en-US" sz="1050" b="0" u="none">
                <a:solidFill>
                  <a:srgbClr val="004AFF"/>
                </a:solidFill>
                <a:latin typeface="UD デジタル 教科書体 NK-R"/>
                <a:ea typeface="UD デジタル 教科書体 NK-R"/>
              </a:rPr>
              <a:t>ハザードマップで</a:t>
            </a:r>
            <a:r>
              <a:rPr lang="ja-JP" altLang="en-US" sz="1050" b="0" u="none" dirty="0">
                <a:solidFill>
                  <a:srgbClr val="004AFF"/>
                </a:solidFill>
                <a:latin typeface="UD デジタル 教科書体 NK-R"/>
                <a:ea typeface="UD デジタル 教科書体 NK-R"/>
              </a:rPr>
              <a:t>確認しよう　！</a:t>
            </a:r>
            <a:endParaRPr lang="en-US" altLang="ja-JP" sz="1050" b="0" u="none" dirty="0">
              <a:solidFill>
                <a:srgbClr val="004AFF"/>
              </a:solidFill>
              <a:latin typeface="UD デジタル 教科書体 NK-R"/>
              <a:ea typeface="UD デジタル 教科書体 NK-R"/>
            </a:endParaRPr>
          </a:p>
        </p:txBody>
      </p:sp>
      <p:pic>
        <p:nvPicPr>
          <p:cNvPr id="1218" name="Picture 480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2545" y="1783655"/>
            <a:ext cx="203818" cy="203818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219" name="Picture 481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6708" y="1783655"/>
            <a:ext cx="199437" cy="199437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220" name="Picture 483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70425" y="3537347"/>
            <a:ext cx="206245" cy="20624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221" name="テキスト ボックス 251"/>
          <p:cNvSpPr txBox="1"/>
          <p:nvPr/>
        </p:nvSpPr>
        <p:spPr>
          <a:xfrm>
            <a:off x="437589" y="8666807"/>
            <a:ext cx="6061961" cy="578743"/>
          </a:xfrm>
          <a:prstGeom prst="rect">
            <a:avLst/>
          </a:prstGeom>
          <a:noFill/>
        </p:spPr>
        <p:txBody>
          <a:bodyPr wrap="square" lIns="91427" tIns="45715" rIns="91427" bIns="45715" rtlCol="0">
            <a:spAutoFit/>
          </a:bodyPr>
          <a:lstStyle/>
          <a:p>
            <a:pPr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b="0" u="none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　　　　　　　　　　　　　　　　　</a:t>
            </a:r>
            <a:r>
              <a:rPr lang="ja-JP" altLang="en-US" sz="1200" b="0" u="none">
                <a:latin typeface="UD デジタル 教科書体 NK-R"/>
                <a:ea typeface="UD デジタル 教科書体 NK-R"/>
              </a:rPr>
              <a:t>地区で</a:t>
            </a:r>
            <a:r>
              <a:rPr lang="ja-JP" altLang="en-US" sz="1200" b="0" u="none" dirty="0">
                <a:latin typeface="UD デジタル 教科書体 NK-R"/>
                <a:ea typeface="UD デジタル 教科書体 NK-R"/>
              </a:rPr>
              <a:t>決められている「避難先（集合場所）」に一旦集合します。</a:t>
            </a:r>
            <a:endParaRPr lang="ja-JP" altLang="en-US" sz="1200" b="0" dirty="0">
              <a:solidFill>
                <a:srgbClr val="FF0000"/>
              </a:solidFill>
              <a:latin typeface="UD デジタル 教科書体 NK-R"/>
              <a:ea typeface="UD デジタル 教科書体 NK-R"/>
            </a:endParaRPr>
          </a:p>
          <a:p>
            <a:pPr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b="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　　　　　　　　　　　　　　　　　　　　</a:t>
            </a:r>
            <a:r>
              <a:rPr lang="ja-JP" altLang="en-US" sz="1200" b="0" dirty="0">
                <a:solidFill>
                  <a:schemeClr val="tx1"/>
                </a:solidFill>
                <a:latin typeface="HG創英角ｺﾞｼｯｸUB"/>
                <a:ea typeface="HG創英角ｺﾞｼｯｸUB"/>
              </a:rPr>
              <a:t>「避難先（集合場所）」</a:t>
            </a:r>
            <a:r>
              <a:rPr lang="ja-JP" altLang="en-US" sz="1200" b="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を、</a:t>
            </a:r>
            <a:r>
              <a:rPr lang="ja-JP" altLang="en-US" sz="1200" b="0" dirty="0">
                <a:solidFill>
                  <a:srgbClr val="FF0000"/>
                </a:solidFill>
                <a:latin typeface="UD デジタル 教科書体 NK-R"/>
                <a:ea typeface="UD デジタル 教科書体 NK-R"/>
              </a:rPr>
              <a:t>　</a:t>
            </a:r>
            <a:r>
              <a:rPr lang="ja-JP" altLang="en-US" sz="1200" b="1" u="sng" dirty="0">
                <a:solidFill>
                  <a:srgbClr val="FF0000"/>
                </a:solidFill>
                <a:latin typeface="UD デジタル 教科書体 NK-R"/>
                <a:ea typeface="UD デジタル 教科書体 NK-R"/>
              </a:rPr>
              <a:t>「わたしの避難計画」に書こう！　</a:t>
            </a:r>
            <a:endParaRPr lang="ja-JP" altLang="en-US" sz="1200" b="0" u="none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pic>
        <p:nvPicPr>
          <p:cNvPr id="1222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278" y="1263906"/>
            <a:ext cx="406558" cy="405491"/>
          </a:xfrm>
          <a:prstGeom prst="rect">
            <a:avLst/>
          </a:prstGeom>
        </p:spPr>
      </p:pic>
      <p:pic>
        <p:nvPicPr>
          <p:cNvPr id="1223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5544" y="3546925"/>
            <a:ext cx="205740" cy="205200"/>
          </a:xfrm>
          <a:prstGeom prst="rect">
            <a:avLst/>
          </a:prstGeom>
        </p:spPr>
      </p:pic>
      <p:sp>
        <p:nvSpPr>
          <p:cNvPr id="1224" name="テキスト ボックス 278"/>
          <p:cNvSpPr txBox="1"/>
          <p:nvPr/>
        </p:nvSpPr>
        <p:spPr>
          <a:xfrm>
            <a:off x="5471154" y="-998"/>
            <a:ext cx="922520" cy="276096"/>
          </a:xfrm>
          <a:prstGeom prst="rect">
            <a:avLst/>
          </a:prstGeom>
          <a:noFill/>
        </p:spPr>
        <p:txBody>
          <a:bodyPr wrap="square" lIns="91427" tIns="45715" rIns="91427" bIns="45715" rtlCol="0">
            <a:spAutoFit/>
          </a:bodyPr>
          <a:lstStyle/>
          <a:p>
            <a:pPr algn="r"/>
            <a:r>
              <a:rPr lang="ja-JP" altLang="en-US" sz="1200" dirty="0">
                <a:solidFill>
                  <a:schemeClr val="bg1"/>
                </a:solidFill>
                <a:latin typeface="UD デジタル 教科書体 NK-R"/>
                <a:ea typeface="UD デジタル 教科書体 NK-R"/>
              </a:rPr>
              <a:t>４ページ</a:t>
            </a:r>
            <a:endParaRPr sz="1200">
              <a:solidFill>
                <a:schemeClr val="bg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25" name="テキスト ボックス 287"/>
          <p:cNvSpPr txBox="1"/>
          <p:nvPr/>
        </p:nvSpPr>
        <p:spPr>
          <a:xfrm>
            <a:off x="7333891" y="2190449"/>
            <a:ext cx="3941498" cy="989112"/>
          </a:xfrm>
          <a:prstGeom prst="rect">
            <a:avLst/>
          </a:prstGeom>
          <a:noFill/>
          <a:ln>
            <a:noFill/>
          </a:ln>
        </p:spPr>
        <p:txBody>
          <a:bodyPr wrap="square" lIns="91427" tIns="45715" rIns="91427" bIns="45715" rtlCol="0">
            <a:spAutoFit/>
          </a:bodyPr>
          <a:lstStyle/>
          <a:p>
            <a:pPr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latin typeface="UD デジタル 教科書体 NK-R"/>
                <a:ea typeface="UD デジタル 教科書体 NK-R"/>
              </a:rPr>
              <a:t>手順❶　避難に時間がかかる人はいるかな　？</a:t>
            </a:r>
          </a:p>
          <a:p>
            <a:pPr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sz="1200" dirty="0">
              <a:latin typeface="UD デジタル 教科書体 NK-R"/>
              <a:ea typeface="UD デジタル 教科書体 NK-R"/>
            </a:endParaRPr>
          </a:p>
          <a:p>
            <a:pPr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latin typeface="UD デジタル 教科書体 NK-R"/>
                <a:ea typeface="UD デジタル 教科書体 NK-R"/>
              </a:rPr>
              <a:t>手順❷　大雨の時、自宅はどうなる？</a:t>
            </a:r>
            <a:endParaRPr lang="en-US" altLang="ja-JP" sz="1200" dirty="0">
              <a:latin typeface="UD デジタル 教科書体 NK-R"/>
              <a:ea typeface="UD デジタル 教科書体 NK-R"/>
            </a:endParaRPr>
          </a:p>
          <a:p>
            <a:pPr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dirty="0">
              <a:latin typeface="UD デジタル 教科書体 NK-R"/>
              <a:ea typeface="UD デジタル 教科書体 NK-R"/>
            </a:endParaRPr>
          </a:p>
          <a:p>
            <a:pPr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latin typeface="UD デジタル 教科書体 NK-R"/>
                <a:ea typeface="UD デジタル 教科書体 NK-R"/>
              </a:rPr>
              <a:t>手順❸　「避難先」、「タイミング」、「情報収集手段」は？</a:t>
            </a:r>
            <a:endParaRPr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26" name="テキスト ボックス 288"/>
          <p:cNvSpPr txBox="1"/>
          <p:nvPr/>
        </p:nvSpPr>
        <p:spPr>
          <a:xfrm>
            <a:off x="7333891" y="3908823"/>
            <a:ext cx="4345559" cy="630039"/>
          </a:xfrm>
          <a:prstGeom prst="rect">
            <a:avLst/>
          </a:prstGeom>
          <a:noFill/>
          <a:ln>
            <a:noFill/>
          </a:ln>
        </p:spPr>
        <p:txBody>
          <a:bodyPr wrap="square" lIns="91427" tIns="45715" rIns="91427" bIns="45715" rtlCol="0">
            <a:spAutoFit/>
          </a:bodyPr>
          <a:lstStyle/>
          <a:p>
            <a:pPr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latin typeface="UD デジタル 教科書体 NK-R"/>
                <a:ea typeface="UD デジタル 教科書体 NK-R"/>
              </a:rPr>
              <a:t>手順❹　巨大地震や津波が発生した時、自宅はどうなる ？</a:t>
            </a:r>
            <a:endParaRPr lang="en-US" altLang="ja-JP" sz="1200" dirty="0">
              <a:latin typeface="UD デジタル 教科書体 NK-R"/>
              <a:ea typeface="UD デジタル 教科書体 NK-R"/>
            </a:endParaRPr>
          </a:p>
          <a:p>
            <a:pPr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sz="1200" dirty="0">
              <a:latin typeface="UD デジタル 教科書体 NK-R"/>
              <a:ea typeface="UD デジタル 教科書体 NK-R"/>
            </a:endParaRPr>
          </a:p>
          <a:p>
            <a:pPr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latin typeface="UD デジタル 教科書体 NK-R"/>
                <a:ea typeface="UD デジタル 教科書体 NK-R"/>
              </a:rPr>
              <a:t>手順❺　「どこに」、「いつまでに」　避難すればいい ？</a:t>
            </a:r>
            <a:endParaRPr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27" name="テキスト ボックス 295"/>
          <p:cNvSpPr txBox="1"/>
          <p:nvPr/>
        </p:nvSpPr>
        <p:spPr>
          <a:xfrm>
            <a:off x="6413947" y="5710553"/>
            <a:ext cx="1974674" cy="578743"/>
          </a:xfrm>
          <a:prstGeom prst="rect">
            <a:avLst/>
          </a:prstGeom>
          <a:noFill/>
          <a:ln>
            <a:noFill/>
          </a:ln>
        </p:spPr>
        <p:txBody>
          <a:bodyPr wrap="square" lIns="91427" tIns="45715" rIns="91427" bIns="45715" rtlCol="0">
            <a:spAutoFit/>
          </a:bodyPr>
          <a:lstStyle/>
          <a:p>
            <a:pPr algn="ctr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>
                <a:latin typeface="UD デジタル 教科書体 NK-R"/>
                <a:ea typeface="UD デジタル 教科書体 NK-R"/>
              </a:rPr>
              <a:t>ガイドに沿って</a:t>
            </a:r>
            <a:endParaRPr sz="1200">
              <a:latin typeface="UD デジタル 教科書体 NK-R"/>
              <a:ea typeface="UD デジタル 教科書体 NK-R"/>
            </a:endParaRPr>
          </a:p>
          <a:p>
            <a:pPr algn="ctr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>
                <a:latin typeface="UD デジタル 教科書体 NK-R"/>
                <a:ea typeface="UD デジタル 教科書体 NK-R"/>
              </a:rPr>
              <a:t>これを</a:t>
            </a:r>
            <a:r>
              <a:rPr sz="1200">
                <a:latin typeface="UD デジタル 教科書体 NK-R"/>
                <a:ea typeface="UD デジタル 教科書体 NK-R"/>
              </a:rPr>
              <a:t>つくっていくよ ！</a:t>
            </a:r>
          </a:p>
        </p:txBody>
      </p:sp>
      <p:cxnSp>
        <p:nvCxnSpPr>
          <p:cNvPr id="1228" name="直線コネクタ 297"/>
          <p:cNvCxnSpPr/>
          <p:nvPr/>
        </p:nvCxnSpPr>
        <p:spPr>
          <a:xfrm>
            <a:off x="6393674" y="2168"/>
            <a:ext cx="0" cy="9575673"/>
          </a:xfrm>
          <a:prstGeom prst="straightConnector1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" name="角丸四角形 300"/>
          <p:cNvSpPr/>
          <p:nvPr/>
        </p:nvSpPr>
        <p:spPr>
          <a:xfrm>
            <a:off x="9642404" y="4885113"/>
            <a:ext cx="1171635" cy="355999"/>
          </a:xfrm>
          <a:prstGeom prst="roundRect">
            <a:avLst>
              <a:gd name="adj" fmla="val 50000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完成みほん</a:t>
            </a:r>
            <a:endParaRPr lang="en-US" altLang="ja-JP" sz="120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30" name="図形 302"/>
          <p:cNvSpPr/>
          <p:nvPr/>
        </p:nvSpPr>
        <p:spPr>
          <a:xfrm>
            <a:off x="162185" y="8088852"/>
            <a:ext cx="1481756" cy="486888"/>
          </a:xfrm>
          <a:prstGeom prst="rightArrow">
            <a:avLst>
              <a:gd name="adj1" fmla="val 50000"/>
              <a:gd name="adj2" fmla="val 82353"/>
            </a:avLst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31" name="テキスト 304"/>
          <p:cNvSpPr txBox="1"/>
          <p:nvPr/>
        </p:nvSpPr>
        <p:spPr>
          <a:xfrm>
            <a:off x="157940" y="8200864"/>
            <a:ext cx="1260098" cy="276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1200" b="0" u="none" dirty="0">
                <a:solidFill>
                  <a:schemeClr val="tx1"/>
                </a:solidFill>
                <a:latin typeface="HG創英角ｺﾞｼｯｸUB"/>
                <a:ea typeface="HG創英角ｺﾞｼｯｸUB"/>
              </a:rPr>
              <a:t>津波が来る場合</a:t>
            </a:r>
            <a:endParaRPr lang="ja-JP" altLang="en-US" u="none"/>
          </a:p>
        </p:txBody>
      </p:sp>
      <p:sp>
        <p:nvSpPr>
          <p:cNvPr id="1232" name="図形 305"/>
          <p:cNvSpPr/>
          <p:nvPr/>
        </p:nvSpPr>
        <p:spPr>
          <a:xfrm>
            <a:off x="162138" y="8651900"/>
            <a:ext cx="1449699" cy="486888"/>
          </a:xfrm>
          <a:prstGeom prst="rightArrow">
            <a:avLst>
              <a:gd name="adj1" fmla="val 50000"/>
              <a:gd name="adj2" fmla="val 82353"/>
            </a:avLst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33" name="テキスト 306"/>
          <p:cNvSpPr txBox="1"/>
          <p:nvPr/>
        </p:nvSpPr>
        <p:spPr>
          <a:xfrm>
            <a:off x="157940" y="8763912"/>
            <a:ext cx="1413986" cy="276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1200" b="0" u="none" dirty="0">
                <a:solidFill>
                  <a:schemeClr val="tx1"/>
                </a:solidFill>
                <a:latin typeface="HG創英角ｺﾞｼｯｸUB"/>
                <a:ea typeface="HG創英角ｺﾞｼｯｸUB"/>
              </a:rPr>
              <a:t>津波が来ない場合</a:t>
            </a:r>
            <a:endParaRPr lang="ja-JP" altLang="en-US" u="none"/>
          </a:p>
        </p:txBody>
      </p:sp>
      <p:pic>
        <p:nvPicPr>
          <p:cNvPr id="1234" name="図 3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981" y="98820"/>
            <a:ext cx="454681" cy="453487"/>
          </a:xfrm>
          <a:prstGeom prst="rect">
            <a:avLst/>
          </a:prstGeom>
        </p:spPr>
      </p:pic>
      <p:sp>
        <p:nvSpPr>
          <p:cNvPr id="1235" name="ホームベース 251"/>
          <p:cNvSpPr/>
          <p:nvPr/>
        </p:nvSpPr>
        <p:spPr>
          <a:xfrm>
            <a:off x="6393674" y="8209857"/>
            <a:ext cx="3489684" cy="398762"/>
          </a:xfrm>
          <a:prstGeom prst="homePlate">
            <a:avLst/>
          </a:prstGeom>
          <a:solidFill>
            <a:srgbClr val="CFD9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5" rIns="91427" bIns="45715"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手順❶　避難に時間がかかる人はいるかな？</a:t>
            </a:r>
            <a:endParaRPr sz="1200">
              <a:latin typeface="HGP創英角ｺﾞｼｯｸUB"/>
              <a:ea typeface="HGP創英角ｺﾞｼｯｸUB"/>
            </a:endParaRPr>
          </a:p>
        </p:txBody>
      </p:sp>
      <p:pic>
        <p:nvPicPr>
          <p:cNvPr id="1236" name="図 40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2643" y="6401620"/>
            <a:ext cx="877281" cy="992108"/>
          </a:xfrm>
          <a:prstGeom prst="rect">
            <a:avLst/>
          </a:prstGeom>
        </p:spPr>
      </p:pic>
      <p:pic>
        <p:nvPicPr>
          <p:cNvPr id="1237" name="図 4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3999" y="1063904"/>
            <a:ext cx="1462711" cy="832932"/>
          </a:xfrm>
          <a:prstGeom prst="rect">
            <a:avLst/>
          </a:prstGeom>
        </p:spPr>
      </p:pic>
      <p:sp>
        <p:nvSpPr>
          <p:cNvPr id="1238" name="テキスト 259"/>
          <p:cNvSpPr txBox="1"/>
          <p:nvPr/>
        </p:nvSpPr>
        <p:spPr>
          <a:xfrm>
            <a:off x="6324183" y="4558862"/>
            <a:ext cx="138983" cy="586129"/>
          </a:xfrm>
          <a:prstGeom prst="rect">
            <a:avLst/>
          </a:prstGeom>
          <a:solidFill>
            <a:schemeClr val="bg1"/>
          </a:solidFill>
        </p:spPr>
        <p:txBody>
          <a:bodyPr vert="eaVert" wrap="square" lIns="0" tIns="0" rIns="0" bIns="0">
            <a:noAutofit/>
          </a:bodyPr>
          <a:lstStyle/>
          <a:p>
            <a:pPr algn="ctr">
              <a:defRPr lang="ja-JP" altLang="en-US"/>
            </a:pPr>
            <a:r>
              <a:rPr lang="ja-JP" altLang="en-US" sz="800"/>
              <a:t>山　折　り</a:t>
            </a:r>
          </a:p>
        </p:txBody>
      </p:sp>
      <p:sp>
        <p:nvSpPr>
          <p:cNvPr id="1239" name="テキスト 262"/>
          <p:cNvSpPr txBox="1"/>
          <p:nvPr/>
        </p:nvSpPr>
        <p:spPr>
          <a:xfrm>
            <a:off x="9074664" y="5244690"/>
            <a:ext cx="2233924" cy="25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050">
                <a:solidFill>
                  <a:srgbClr val="FF0000"/>
                </a:solidFill>
                <a:latin typeface="UD デジタル 教科書体 NK-R"/>
                <a:ea typeface="UD デジタル 教科書体 NK-R"/>
              </a:rPr>
              <a:t>赤文字の例のように書いていきます。</a:t>
            </a:r>
          </a:p>
        </p:txBody>
      </p:sp>
      <p:sp>
        <p:nvSpPr>
          <p:cNvPr id="1240" name="正方形/長方形 1"/>
          <p:cNvSpPr/>
          <p:nvPr/>
        </p:nvSpPr>
        <p:spPr>
          <a:xfrm>
            <a:off x="8501099" y="5577588"/>
            <a:ext cx="3576789" cy="219177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i="1">
                <a:solidFill>
                  <a:schemeClr val="bg1">
                    <a:lumMod val="50000"/>
                  </a:schemeClr>
                </a:solidFill>
              </a:rPr>
              <a:t>「わたしの避難計画」を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kumimoji="1" lang="ja-JP" altLang="en-US" i="1">
                <a:solidFill>
                  <a:schemeClr val="bg1">
                    <a:lumMod val="50000"/>
                  </a:schemeClr>
                </a:solidFill>
              </a:rPr>
              <a:t>画像で貼り付けて</a:t>
            </a:r>
            <a:endParaRPr kumimoji="1"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ja-JP" altLang="en-US" i="1">
                <a:solidFill>
                  <a:schemeClr val="bg1">
                    <a:lumMod val="50000"/>
                  </a:schemeClr>
                </a:solidFill>
              </a:rPr>
              <a:t>グレースケールにして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ja-JP" altLang="en-US" sz="1200" i="1">
                <a:solidFill>
                  <a:schemeClr val="bg1">
                    <a:lumMod val="50000"/>
                  </a:schemeClr>
                </a:solidFill>
              </a:rPr>
              <a:t>（図の書式設定＞色の変更＞グレースケール）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kumimoji="1" lang="ja-JP" altLang="en-US" i="1">
                <a:solidFill>
                  <a:schemeClr val="bg1">
                    <a:lumMod val="50000"/>
                  </a:schemeClr>
                </a:solidFill>
              </a:rPr>
              <a:t>赤字で記載例を記入</a:t>
            </a:r>
          </a:p>
        </p:txBody>
      </p:sp>
      <p:sp>
        <p:nvSpPr>
          <p:cNvPr id="1241" name="正方形/長方形 102"/>
          <p:cNvSpPr/>
          <p:nvPr/>
        </p:nvSpPr>
        <p:spPr>
          <a:xfrm>
            <a:off x="436321" y="3179610"/>
            <a:ext cx="2532453" cy="426571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i="1">
                <a:solidFill>
                  <a:schemeClr val="bg1">
                    <a:lumMod val="50000"/>
                  </a:schemeClr>
                </a:solidFill>
              </a:rPr>
              <a:t>・津波ハザードマップ地区を拡大した画像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ja-JP" altLang="en-US" i="1">
                <a:solidFill>
                  <a:schemeClr val="bg1">
                    <a:lumMod val="50000"/>
                  </a:schemeClr>
                </a:solidFill>
              </a:rPr>
              <a:t>を貼り付け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1200" i="1">
                <a:solidFill>
                  <a:schemeClr val="bg1">
                    <a:lumMod val="50000"/>
                  </a:schemeClr>
                </a:solidFill>
              </a:rPr>
              <a:t>（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</a:rPr>
              <a:t>pdf</a:t>
            </a:r>
            <a:r>
              <a:rPr kumimoji="1" lang="ja-JP" altLang="en-US" sz="1200" i="1">
                <a:solidFill>
                  <a:schemeClr val="bg1">
                    <a:lumMod val="50000"/>
                  </a:schemeClr>
                </a:solidFill>
              </a:rPr>
              <a:t>を</a:t>
            </a:r>
            <a:r>
              <a:rPr kumimoji="1" lang="en-US" altLang="ja-JP" sz="1200" i="1" dirty="0" err="1">
                <a:solidFill>
                  <a:schemeClr val="bg1">
                    <a:lumMod val="50000"/>
                  </a:schemeClr>
                </a:solidFill>
              </a:rPr>
              <a:t>PrintScreen</a:t>
            </a:r>
            <a:r>
              <a:rPr kumimoji="1" lang="ja-JP" altLang="en-US" sz="1200" i="1">
                <a:solidFill>
                  <a:schemeClr val="bg1">
                    <a:lumMod val="50000"/>
                  </a:schemeClr>
                </a:solidFill>
              </a:rPr>
              <a:t>、画像変換等）</a:t>
            </a:r>
            <a:endParaRPr kumimoji="1" lang="en-US" altLang="ja-JP" sz="1200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kumimoji="1"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kumimoji="1" lang="ja-JP" altLang="en-US" i="1">
                <a:solidFill>
                  <a:schemeClr val="bg1">
                    <a:lumMod val="50000"/>
                  </a:schemeClr>
                </a:solidFill>
              </a:rPr>
              <a:t>・コンビニ、寺・神社、学校</a:t>
            </a:r>
            <a:r>
              <a:rPr lang="ja-JP" altLang="en-US" i="1">
                <a:solidFill>
                  <a:schemeClr val="bg1">
                    <a:lumMod val="50000"/>
                  </a:schemeClr>
                </a:solidFill>
              </a:rPr>
              <a:t>等のランドマークを追記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kumimoji="1"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kumimoji="1" lang="ja-JP" altLang="en-US" i="1">
                <a:solidFill>
                  <a:schemeClr val="bg1">
                    <a:lumMod val="50000"/>
                  </a:schemeClr>
                </a:solidFill>
              </a:rPr>
              <a:t>・凡例を追記</a:t>
            </a:r>
            <a:endParaRPr kumimoji="1" lang="en-US" altLang="ja-JP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42" name="正方形/長方形 103"/>
          <p:cNvSpPr/>
          <p:nvPr/>
        </p:nvSpPr>
        <p:spPr>
          <a:xfrm>
            <a:off x="3345434" y="3179610"/>
            <a:ext cx="2532453" cy="426571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i="1">
                <a:solidFill>
                  <a:schemeClr val="bg1">
                    <a:lumMod val="50000"/>
                  </a:schemeClr>
                </a:solidFill>
              </a:rPr>
              <a:t>・津波到達時間マップの地区を拡大した画像を貼り付け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1200" i="1">
                <a:solidFill>
                  <a:schemeClr val="bg1">
                    <a:lumMod val="50000"/>
                  </a:schemeClr>
                </a:solidFill>
              </a:rPr>
              <a:t>（県より画像データ提供）</a:t>
            </a:r>
            <a:endParaRPr kumimoji="1" lang="en-US" altLang="ja-JP" sz="1200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kumimoji="1"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kumimoji="1" lang="ja-JP" altLang="en-US" i="1">
                <a:solidFill>
                  <a:schemeClr val="bg1">
                    <a:lumMod val="50000"/>
                  </a:schemeClr>
                </a:solidFill>
              </a:rPr>
              <a:t>・コンビニ、寺・神社、学校</a:t>
            </a:r>
            <a:r>
              <a:rPr lang="ja-JP" altLang="en-US" i="1">
                <a:solidFill>
                  <a:schemeClr val="bg1">
                    <a:lumMod val="50000"/>
                  </a:schemeClr>
                </a:solidFill>
              </a:rPr>
              <a:t>等のランドマークを追記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kumimoji="1"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kumimoji="1" lang="ja-JP" altLang="en-US" i="1">
                <a:solidFill>
                  <a:schemeClr val="bg1">
                    <a:lumMod val="50000"/>
                  </a:schemeClr>
                </a:solidFill>
              </a:rPr>
              <a:t>・凡例を追記</a:t>
            </a:r>
            <a:endParaRPr kumimoji="1" lang="en-US" altLang="ja-JP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43" name="テキスト ボックス 1"/>
          <p:cNvSpPr txBox="1"/>
          <p:nvPr/>
        </p:nvSpPr>
        <p:spPr>
          <a:xfrm>
            <a:off x="4444423" y="9367310"/>
            <a:ext cx="1933359" cy="2299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684246" rtl="0" eaLnBrk="1" latinLnBrk="0" hangingPunct="1"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123" algn="l" defTabSz="684246" rtl="0" eaLnBrk="1" latinLnBrk="0" hangingPunct="1"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4246" algn="l" defTabSz="684246" rtl="0" eaLnBrk="1" latinLnBrk="0" hangingPunct="1"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6368" algn="l" defTabSz="684246" rtl="0" eaLnBrk="1" latinLnBrk="0" hangingPunct="1"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68491" algn="l" defTabSz="684246" rtl="0" eaLnBrk="1" latinLnBrk="0" hangingPunct="1"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0614" algn="l" defTabSz="684246" rtl="0" eaLnBrk="1" latinLnBrk="0" hangingPunct="1"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2737" algn="l" defTabSz="684246" rtl="0" eaLnBrk="1" latinLnBrk="0" hangingPunct="1"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4859" algn="l" defTabSz="684246" rtl="0" eaLnBrk="1" latinLnBrk="0" hangingPunct="1"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36982" algn="l" defTabSz="684246" rtl="0" eaLnBrk="1" latinLnBrk="0" hangingPunct="1"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00"/>
              <a:t>静岡県・</a:t>
            </a:r>
            <a:r>
              <a:rPr lang="ja-JP" altLang="en-US" sz="900">
                <a:solidFill>
                  <a:schemeClr val="bg1">
                    <a:lumMod val="50000"/>
                  </a:schemeClr>
                </a:solidFill>
              </a:rPr>
              <a:t>〇〇市町</a:t>
            </a:r>
            <a:r>
              <a:rPr lang="ja-JP" altLang="en-US" sz="900"/>
              <a:t>　</a:t>
            </a: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</a:rPr>
              <a:t>○○</a:t>
            </a:r>
            <a:r>
              <a:rPr kumimoji="1" lang="en-US" altLang="ja-JP" sz="900" dirty="0" err="1">
                <a:solidFill>
                  <a:schemeClr val="bg1">
                    <a:lumMod val="50000"/>
                  </a:schemeClr>
                </a:solidFill>
              </a:rPr>
              <a:t>年</a:t>
            </a:r>
            <a:r>
              <a:rPr lang="ja-JP" altLang="en-US" sz="900">
                <a:solidFill>
                  <a:schemeClr val="bg1">
                    <a:lumMod val="50000"/>
                  </a:schemeClr>
                </a:solidFill>
              </a:rPr>
              <a:t>○</a:t>
            </a:r>
            <a:r>
              <a:rPr kumimoji="1" lang="en-US" altLang="ja-JP" sz="900" dirty="0" err="1">
                <a:solidFill>
                  <a:schemeClr val="bg1">
                    <a:lumMod val="50000"/>
                  </a:schemeClr>
                </a:solidFill>
              </a:rPr>
              <a:t>月</a:t>
            </a:r>
            <a:r>
              <a:rPr kumimoji="1" lang="en-US" altLang="ja-JP" sz="900" dirty="0" err="1"/>
              <a:t>作成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138988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5" name="正方形/長方形 168"/>
          <p:cNvSpPr/>
          <p:nvPr/>
        </p:nvSpPr>
        <p:spPr>
          <a:xfrm>
            <a:off x="293762" y="1965465"/>
            <a:ext cx="5938871" cy="734894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i="1">
                <a:solidFill>
                  <a:schemeClr val="bg1">
                    <a:lumMod val="50000"/>
                  </a:schemeClr>
                </a:solidFill>
              </a:rPr>
              <a:t>・洪水土砂災害ハザードマップ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i="1">
                <a:solidFill>
                  <a:schemeClr val="bg1">
                    <a:lumMod val="50000"/>
                  </a:schemeClr>
                </a:solidFill>
              </a:rPr>
              <a:t>　地区を拡大した画像を貼り付け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kumimoji="1" lang="ja-JP" altLang="en-US" sz="1200" i="1">
                <a:solidFill>
                  <a:schemeClr val="bg1">
                    <a:lumMod val="50000"/>
                  </a:schemeClr>
                </a:solidFill>
              </a:rPr>
              <a:t>　　（</a:t>
            </a:r>
            <a:r>
              <a:rPr kumimoji="1" lang="en-US" altLang="ja-JP" sz="1200" i="1" dirty="0">
                <a:solidFill>
                  <a:schemeClr val="bg1">
                    <a:lumMod val="50000"/>
                  </a:schemeClr>
                </a:solidFill>
              </a:rPr>
              <a:t>pdf</a:t>
            </a:r>
            <a:r>
              <a:rPr kumimoji="1" lang="ja-JP" altLang="en-US" sz="1200" i="1">
                <a:solidFill>
                  <a:schemeClr val="bg1">
                    <a:lumMod val="50000"/>
                  </a:schemeClr>
                </a:solidFill>
              </a:rPr>
              <a:t>を</a:t>
            </a:r>
            <a:r>
              <a:rPr kumimoji="1" lang="en-US" altLang="ja-JP" sz="1200" i="1" dirty="0" err="1">
                <a:solidFill>
                  <a:schemeClr val="bg1">
                    <a:lumMod val="50000"/>
                  </a:schemeClr>
                </a:solidFill>
              </a:rPr>
              <a:t>PrintScreen</a:t>
            </a:r>
            <a:r>
              <a:rPr kumimoji="1" lang="ja-JP" altLang="en-US" sz="1200" i="1">
                <a:solidFill>
                  <a:schemeClr val="bg1">
                    <a:lumMod val="50000"/>
                  </a:schemeClr>
                </a:solidFill>
              </a:rPr>
              <a:t>、画像変換等）</a:t>
            </a:r>
            <a:endParaRPr kumimoji="1" lang="en-US" altLang="ja-JP" sz="1200" i="1" dirty="0">
              <a:solidFill>
                <a:schemeClr val="bg1">
                  <a:lumMod val="50000"/>
                </a:schemeClr>
              </a:solidFill>
            </a:endParaRPr>
          </a:p>
          <a:p>
            <a:endParaRPr kumimoji="1" lang="en-US" altLang="ja-JP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kumimoji="1" lang="ja-JP" altLang="en-US" i="1">
                <a:solidFill>
                  <a:schemeClr val="bg1">
                    <a:lumMod val="50000"/>
                  </a:schemeClr>
                </a:solidFill>
              </a:rPr>
              <a:t>・コンビニ、寺・神社、学校</a:t>
            </a:r>
            <a:r>
              <a:rPr lang="ja-JP" altLang="en-US" i="1">
                <a:solidFill>
                  <a:schemeClr val="bg1">
                    <a:lumMod val="50000"/>
                  </a:schemeClr>
                </a:solidFill>
              </a:rPr>
              <a:t>等のランドマークを追記</a:t>
            </a:r>
            <a:endParaRPr lang="en-US" altLang="ja-JP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46" name="正方形/長方形 2"/>
          <p:cNvSpPr/>
          <p:nvPr/>
        </p:nvSpPr>
        <p:spPr>
          <a:xfrm>
            <a:off x="3258" y="0"/>
            <a:ext cx="12798342" cy="655453"/>
          </a:xfrm>
          <a:prstGeom prst="rect">
            <a:avLst/>
          </a:prstGeom>
          <a:solidFill>
            <a:srgbClr val="5074B4"/>
          </a:solidFill>
          <a:ln>
            <a:solidFill>
              <a:srgbClr val="507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47" name="ホームベース 14"/>
          <p:cNvSpPr/>
          <p:nvPr/>
        </p:nvSpPr>
        <p:spPr>
          <a:xfrm>
            <a:off x="6630595" y="728922"/>
            <a:ext cx="5459452" cy="341053"/>
          </a:xfrm>
          <a:prstGeom prst="homePlate">
            <a:avLst/>
          </a:prstGeom>
          <a:solidFill>
            <a:srgbClr val="CFD9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5" rIns="91427" bIns="45715"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手順❸　「避難先」、「避難のタイミング」、「情報収集手段」は？</a:t>
            </a:r>
            <a:endParaRPr sz="1200">
              <a:latin typeface="HGP創英角ｺﾞｼｯｸUB"/>
              <a:ea typeface="HGP創英角ｺﾞｼｯｸUB"/>
            </a:endParaRPr>
          </a:p>
        </p:txBody>
      </p:sp>
      <p:sp>
        <p:nvSpPr>
          <p:cNvPr id="1248" name="テキスト ボックス 75"/>
          <p:cNvSpPr txBox="1"/>
          <p:nvPr/>
        </p:nvSpPr>
        <p:spPr>
          <a:xfrm>
            <a:off x="6606286" y="1163043"/>
            <a:ext cx="5821309" cy="578743"/>
          </a:xfrm>
          <a:prstGeom prst="rect">
            <a:avLst/>
          </a:prstGeom>
          <a:noFill/>
        </p:spPr>
        <p:txBody>
          <a:bodyPr wrap="square" lIns="91427" tIns="45715" rIns="91427" bIns="45715" rtlCol="0">
            <a:spAutoFit/>
          </a:bodyPr>
          <a:lstStyle/>
          <a:p>
            <a:pPr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b="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① 下の図の</a:t>
            </a:r>
            <a:r>
              <a:rPr lang="ja-JP" altLang="en-US" sz="1200" b="0" u="sng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矢印をたどっていき</a:t>
            </a:r>
            <a:r>
              <a:rPr lang="ja-JP" altLang="en-US" sz="1200" b="0" u="none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、　たどりついた</a:t>
            </a:r>
            <a:r>
              <a:rPr lang="ja-JP" altLang="en-US" sz="1200" b="1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「避難先」</a:t>
            </a:r>
            <a:r>
              <a:rPr lang="ja-JP" altLang="en-US" sz="1200" b="1" dirty="0">
                <a:solidFill>
                  <a:srgbClr val="004AFF"/>
                </a:solidFill>
                <a:latin typeface="UD デジタル 教科書体 NK-R"/>
                <a:ea typeface="UD デジタル 教科書体 NK-R"/>
              </a:rPr>
              <a:t> </a:t>
            </a:r>
            <a:r>
              <a:rPr lang="ja-JP" altLang="en-US" sz="1200" b="1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と</a:t>
            </a:r>
            <a:r>
              <a:rPr lang="ja-JP" altLang="en-US" sz="1200" b="1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 </a:t>
            </a:r>
            <a:r>
              <a:rPr lang="ja-JP" altLang="en-US" sz="1200" b="1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「避難のタイミング」</a:t>
            </a:r>
            <a:r>
              <a:rPr lang="ja-JP" altLang="en-US" sz="1200" b="1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 </a:t>
            </a:r>
            <a:r>
              <a:rPr lang="ja-JP" altLang="en-US" sz="1200" b="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を</a:t>
            </a:r>
            <a:endParaRPr lang="en-US" altLang="ja-JP" sz="1200" b="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b="0" dirty="0">
                <a:solidFill>
                  <a:srgbClr val="FF0000"/>
                </a:solidFill>
                <a:latin typeface="UD デジタル 教科書体 NK-R"/>
                <a:ea typeface="UD デジタル 教科書体 NK-R"/>
              </a:rPr>
              <a:t>　　　</a:t>
            </a:r>
            <a:r>
              <a:rPr lang="ja-JP" altLang="en-US" sz="1200" b="1" u="sng" dirty="0">
                <a:solidFill>
                  <a:srgbClr val="FF0000"/>
                </a:solidFill>
                <a:latin typeface="UD デジタル 教科書体 NK-R"/>
                <a:ea typeface="UD デジタル 教科書体 NK-R"/>
              </a:rPr>
              <a:t>「わたしの避難計画」に書き写そう！</a:t>
            </a:r>
            <a:endParaRPr lang="ja-JP" altLang="en-US" sz="1200" b="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49" name="テキスト ボックス 75"/>
          <p:cNvSpPr txBox="1"/>
          <p:nvPr/>
        </p:nvSpPr>
        <p:spPr>
          <a:xfrm>
            <a:off x="88422" y="1163043"/>
            <a:ext cx="3761346" cy="578743"/>
          </a:xfrm>
          <a:prstGeom prst="rect">
            <a:avLst/>
          </a:prstGeom>
          <a:noFill/>
        </p:spPr>
        <p:txBody>
          <a:bodyPr wrap="square" lIns="91427" tIns="45715" rIns="91427" bIns="45715" rtlCol="0">
            <a:spAutoFit/>
          </a:bodyPr>
          <a:lstStyle/>
          <a:p>
            <a:pPr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b="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・ 自宅に災害の危険があるか</a:t>
            </a:r>
            <a:endParaRPr lang="en-US" altLang="ja-JP" sz="1200" b="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b="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　　マップで確認しよう ！</a:t>
            </a:r>
          </a:p>
        </p:txBody>
      </p:sp>
      <p:sp>
        <p:nvSpPr>
          <p:cNvPr id="1250" name="テキスト ボックス 44"/>
          <p:cNvSpPr txBox="1"/>
          <p:nvPr/>
        </p:nvSpPr>
        <p:spPr>
          <a:xfrm>
            <a:off x="6606286" y="8377894"/>
            <a:ext cx="2642448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②　</a:t>
            </a:r>
            <a:r>
              <a:rPr lang="ja-JP" altLang="en-US" sz="1200" b="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「情報収集手段」</a:t>
            </a:r>
            <a:r>
              <a:rPr lang="ja-JP" altLang="en-US" sz="1200" b="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を決めよう ！</a:t>
            </a:r>
            <a:endParaRPr lang="en-US" altLang="ja-JP" sz="1200" b="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51" name="正方形/長方形 138"/>
          <p:cNvSpPr/>
          <p:nvPr/>
        </p:nvSpPr>
        <p:spPr>
          <a:xfrm>
            <a:off x="6858446" y="7230918"/>
            <a:ext cx="5913081" cy="340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4" indent="-360000">
              <a:lnSpc>
                <a:spcPts val="900"/>
              </a:lnSpc>
              <a:spcBef>
                <a:spcPts val="60"/>
              </a:spcBef>
              <a:spcAft>
                <a:spcPts val="0"/>
              </a:spcAft>
            </a:pPr>
            <a:r>
              <a:rPr lang="en-US" altLang="ja-JP" sz="900" dirty="0">
                <a:latin typeface="UD デジタル 教科書体 NK-R"/>
                <a:ea typeface="UD デジタル 教科書体 NK-R"/>
              </a:rPr>
              <a:t>※１　</a:t>
            </a:r>
            <a:r>
              <a:rPr lang="ja-JP" altLang="en-US" sz="900" dirty="0">
                <a:latin typeface="UD デジタル 教科書体 NK-R"/>
                <a:ea typeface="UD デジタル 教科書体 NK-R"/>
              </a:rPr>
              <a:t>水が引くまでの間の「飲み水・食料」や「簡易トイレ」</a:t>
            </a:r>
            <a:r>
              <a:rPr lang="ja-JP" altLang="en-US" sz="900">
                <a:latin typeface="UD デジタル 教科書体 NK-R"/>
                <a:ea typeface="UD デジタル 教科書体 NK-R"/>
              </a:rPr>
              <a:t>などの</a:t>
            </a:r>
            <a:r>
              <a:rPr lang="ja-JP" altLang="en-US" sz="900" u="sng">
                <a:latin typeface="UD デジタル 教科書体 NK-R"/>
                <a:ea typeface="UD デジタル 教科書体 NK-R"/>
              </a:rPr>
              <a:t>備蓄を</a:t>
            </a:r>
            <a:r>
              <a:rPr lang="ja-JP" altLang="en-US" sz="900" u="sng" dirty="0">
                <a:latin typeface="UD デジタル 教科書体 NK-R"/>
                <a:ea typeface="UD デジタル 教科書体 NK-R"/>
              </a:rPr>
              <a:t>準備しておこう </a:t>
            </a:r>
            <a:r>
              <a:rPr lang="ja-JP" altLang="en-US" sz="900" dirty="0">
                <a:latin typeface="UD デジタル 教科書体 NK-R"/>
                <a:ea typeface="UD デジタル 教科書体 NK-R"/>
              </a:rPr>
              <a:t>！</a:t>
            </a:r>
            <a:r>
              <a:rPr lang="ja-JP" altLang="en-US" sz="900" u="none" dirty="0">
                <a:latin typeface="UD デジタル 教科書体 NK-R"/>
                <a:ea typeface="UD デジタル 教科書体 NK-R"/>
              </a:rPr>
              <a:t>　</a:t>
            </a:r>
          </a:p>
          <a:p>
            <a:pPr marL="179384" indent="-360000">
              <a:lnSpc>
                <a:spcPts val="900"/>
              </a:lnSpc>
              <a:spcBef>
                <a:spcPts val="60"/>
              </a:spcBef>
              <a:spcAft>
                <a:spcPts val="0"/>
              </a:spcAft>
            </a:pPr>
            <a:r>
              <a:rPr lang="en-US" altLang="ja-JP" sz="900" dirty="0">
                <a:latin typeface="UD デジタル 教科書体 NK-R"/>
                <a:ea typeface="UD デジタル 教科書体 NK-R"/>
              </a:rPr>
              <a:t>※2　</a:t>
            </a:r>
            <a:r>
              <a:rPr lang="ja-JP" altLang="en-US" sz="900">
                <a:latin typeface="UD デジタル 教科書体 NK-R"/>
                <a:ea typeface="UD デジタル 教科書体 NK-R"/>
              </a:rPr>
              <a:t>親戚</a:t>
            </a:r>
            <a:r>
              <a:rPr lang="ja-JP" altLang="en-US" sz="900" dirty="0">
                <a:latin typeface="UD デジタル 教科書体 NK-R"/>
                <a:ea typeface="UD デジタル 教科書体 NK-R"/>
              </a:rPr>
              <a:t>や知人の家には、</a:t>
            </a:r>
            <a:r>
              <a:rPr lang="ja-JP" altLang="en-US" sz="900" u="sng" dirty="0">
                <a:latin typeface="UD デジタル 教科書体 NK-R"/>
                <a:ea typeface="UD デジタル 教科書体 NK-R"/>
              </a:rPr>
              <a:t>安全に避難できるうちに</a:t>
            </a:r>
            <a:r>
              <a:rPr lang="ja-JP" altLang="en-US" sz="900" dirty="0">
                <a:latin typeface="UD デジタル 教科書体 NK-R"/>
                <a:ea typeface="UD デジタル 教科書体 NK-R"/>
              </a:rPr>
              <a:t>避難</a:t>
            </a:r>
            <a:r>
              <a:rPr lang="ja-JP" altLang="en-US" sz="900">
                <a:latin typeface="UD デジタル 教科書体 NK-R"/>
                <a:ea typeface="UD デジタル 教科書体 NK-R"/>
              </a:rPr>
              <a:t>しよう ！</a:t>
            </a:r>
            <a:endParaRPr lang="en-US" altLang="ja-JP" sz="900" dirty="0">
              <a:latin typeface="UD デジタル 教科書体 NK-R"/>
              <a:ea typeface="UD デジタル 教科書体 NK-R"/>
            </a:endParaRPr>
          </a:p>
        </p:txBody>
      </p:sp>
      <p:sp>
        <p:nvSpPr>
          <p:cNvPr id="1252" name="正方形/長方形 139"/>
          <p:cNvSpPr/>
          <p:nvPr/>
        </p:nvSpPr>
        <p:spPr>
          <a:xfrm>
            <a:off x="6971357" y="8765466"/>
            <a:ext cx="3248340" cy="7993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53" name="正方形/長方形 140"/>
          <p:cNvSpPr/>
          <p:nvPr/>
        </p:nvSpPr>
        <p:spPr>
          <a:xfrm>
            <a:off x="7094427" y="8670967"/>
            <a:ext cx="2947685" cy="25302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UD デジタル 教科書体 NK-R"/>
                <a:ea typeface="UD デジタル 教科書体 NK-R"/>
              </a:rPr>
              <a:t>市内の高齢者等避難や避難指示、避難所の情報</a:t>
            </a:r>
            <a:endParaRPr sz="1050">
              <a:latin typeface="UD デジタル 教科書体 NK-R"/>
              <a:ea typeface="UD デジタル 教科書体 NK-R"/>
            </a:endParaRPr>
          </a:p>
        </p:txBody>
      </p:sp>
      <p:sp>
        <p:nvSpPr>
          <p:cNvPr id="1254" name="テキスト ボックス 141"/>
          <p:cNvSpPr txBox="1"/>
          <p:nvPr/>
        </p:nvSpPr>
        <p:spPr>
          <a:xfrm>
            <a:off x="7119218" y="8988761"/>
            <a:ext cx="5469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050" i="1">
                <a:solidFill>
                  <a:schemeClr val="bg1">
                    <a:lumMod val="50000"/>
                  </a:schemeClr>
                </a:solidFill>
                <a:latin typeface="UD デジタル 教科書体 NK-R"/>
                <a:ea typeface="UD デジタル 教科書体 NK-R"/>
              </a:rPr>
              <a:t>〇〇市</a:t>
            </a:r>
            <a:endParaRPr lang="en-US" altLang="ja-JP" sz="1050" i="1" dirty="0">
              <a:solidFill>
                <a:schemeClr val="bg1">
                  <a:lumMod val="50000"/>
                </a:schemeClr>
              </a:solidFill>
              <a:latin typeface="UD デジタル 教科書体 NK-R"/>
              <a:ea typeface="UD デジタル 教科書体 NK-R"/>
            </a:endParaRPr>
          </a:p>
          <a:p>
            <a:pPr algn="ctr"/>
            <a:r>
              <a:rPr lang="en-US" altLang="ja-JP" sz="1050" i="1" dirty="0">
                <a:solidFill>
                  <a:schemeClr val="bg1">
                    <a:lumMod val="50000"/>
                  </a:schemeClr>
                </a:solidFill>
                <a:latin typeface="UD デジタル 教科書体 NK-R"/>
                <a:ea typeface="UD デジタル 教科書体 NK-R"/>
              </a:rPr>
              <a:t>LINE</a:t>
            </a:r>
            <a:endParaRPr sz="1050" i="1" dirty="0">
              <a:solidFill>
                <a:schemeClr val="bg1">
                  <a:lumMod val="50000"/>
                </a:schemeClr>
              </a:solidFill>
              <a:latin typeface="UD デジタル 教科書体 NK-R"/>
              <a:ea typeface="UD デジタル 教科書体 NK-R"/>
            </a:endParaRPr>
          </a:p>
        </p:txBody>
      </p:sp>
      <p:pic>
        <p:nvPicPr>
          <p:cNvPr id="1255" name="図 252"/>
          <p:cNvPicPr>
            <a:picLocks noChangeAspect="1"/>
          </p:cNvPicPr>
          <p:nvPr/>
        </p:nvPicPr>
        <p:blipFill>
          <a:blip r:embed="rId1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178087" y="9021620"/>
            <a:ext cx="411773" cy="415550"/>
          </a:xfrm>
          <a:prstGeom prst="rect">
            <a:avLst/>
          </a:prstGeom>
        </p:spPr>
      </p:pic>
      <p:sp>
        <p:nvSpPr>
          <p:cNvPr id="1256" name="テキスト ボックス 146"/>
          <p:cNvSpPr txBox="1"/>
          <p:nvPr/>
        </p:nvSpPr>
        <p:spPr>
          <a:xfrm>
            <a:off x="10409362" y="9016897"/>
            <a:ext cx="790419" cy="4146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050" dirty="0">
                <a:latin typeface="UD デジタル 教科書体 NK-R"/>
                <a:ea typeface="UD デジタル 教科書体 NK-R"/>
              </a:rPr>
              <a:t>静岡県</a:t>
            </a:r>
            <a:endParaRPr lang="en-US" altLang="ja-JP" sz="1050" dirty="0">
              <a:latin typeface="UD デジタル 教科書体 NK-R"/>
              <a:ea typeface="UD デジタル 教科書体 NK-R"/>
            </a:endParaRPr>
          </a:p>
          <a:p>
            <a:pPr algn="ctr"/>
            <a:r>
              <a:rPr lang="ja-JP" altLang="en-US" sz="1050" dirty="0">
                <a:latin typeface="UD デジタル 教科書体 NK-R"/>
                <a:ea typeface="UD デジタル 教科書体 NK-R"/>
              </a:rPr>
              <a:t>防災アプリ</a:t>
            </a:r>
            <a:endParaRPr lang="en-US" altLang="ja-JP" sz="1050" dirty="0">
              <a:latin typeface="UD デジタル 教科書体 NK-R"/>
              <a:ea typeface="UD デジタル 教科書体 NK-R"/>
            </a:endParaRPr>
          </a:p>
        </p:txBody>
      </p:sp>
      <p:sp>
        <p:nvSpPr>
          <p:cNvPr id="1257" name="正方形/長方形 152"/>
          <p:cNvSpPr/>
          <p:nvPr/>
        </p:nvSpPr>
        <p:spPr>
          <a:xfrm>
            <a:off x="10398235" y="8762415"/>
            <a:ext cx="2140888" cy="8024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58" name="テキスト ボックス 128"/>
          <p:cNvSpPr txBox="1"/>
          <p:nvPr/>
        </p:nvSpPr>
        <p:spPr>
          <a:xfrm>
            <a:off x="88422" y="133136"/>
            <a:ext cx="7688010" cy="368429"/>
          </a:xfrm>
          <a:prstGeom prst="rect">
            <a:avLst/>
          </a:prstGeom>
          <a:noFill/>
        </p:spPr>
        <p:txBody>
          <a:bodyPr wrap="square" lIns="91427" tIns="45715" rIns="91427" bIns="45715" rtlCol="0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  <a:latin typeface="HGP創英角ｺﾞｼｯｸUB"/>
                <a:ea typeface="HGP創英角ｺﾞｼｯｸUB"/>
              </a:rPr>
              <a:t>大雨の時　　（　　　　河川氾濫　・　　　　土砂災害）</a:t>
            </a:r>
            <a:endParaRPr sz="1800">
              <a:latin typeface="HGP創英角ｺﾞｼｯｸUB"/>
              <a:ea typeface="HGP創英角ｺﾞｼｯｸUB"/>
            </a:endParaRPr>
          </a:p>
        </p:txBody>
      </p:sp>
      <p:sp>
        <p:nvSpPr>
          <p:cNvPr id="1259" name="正方形/長方形 386"/>
          <p:cNvSpPr/>
          <p:nvPr/>
        </p:nvSpPr>
        <p:spPr>
          <a:xfrm>
            <a:off x="6807666" y="1823173"/>
            <a:ext cx="5933201" cy="53733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indent="-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kumimoji="1" lang="ja-JP" altLang="en-US" sz="1200" dirty="0">
              <a:latin typeface="UD デジタル 教科書体 NK-R"/>
              <a:ea typeface="UD デジタル 教科書体 NK-R"/>
            </a:endParaRPr>
          </a:p>
        </p:txBody>
      </p:sp>
      <p:sp>
        <p:nvSpPr>
          <p:cNvPr id="1260" name="正方形/長方形 388"/>
          <p:cNvSpPr/>
          <p:nvPr/>
        </p:nvSpPr>
        <p:spPr>
          <a:xfrm>
            <a:off x="6859734" y="1906542"/>
            <a:ext cx="4828497" cy="334645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l"/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  　　 「</a:t>
            </a:r>
            <a:r>
              <a:rPr lang="zh-TW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土砂災害」の危険がある場所にお住まいですか？ （土砂災害警戒区域　など）</a:t>
            </a:r>
            <a:endParaRPr lang="ja-JP" altLang="en-US" sz="105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61" name="テキスト ボックス 389"/>
          <p:cNvSpPr txBox="1"/>
          <p:nvPr/>
        </p:nvSpPr>
        <p:spPr>
          <a:xfrm>
            <a:off x="7094927" y="2241163"/>
            <a:ext cx="560259" cy="245316"/>
          </a:xfrm>
          <a:prstGeom prst="rect">
            <a:avLst/>
          </a:prstGeom>
          <a:noFill/>
          <a:ln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000" b="1" dirty="0">
                <a:latin typeface="UD デジタル 教科書体 NK-R"/>
                <a:ea typeface="UD デジタル 教科書体 NK-R"/>
              </a:rPr>
              <a:t>はい</a:t>
            </a:r>
          </a:p>
        </p:txBody>
      </p:sp>
      <p:sp>
        <p:nvSpPr>
          <p:cNvPr id="1262" name="下矢印 391"/>
          <p:cNvSpPr/>
          <p:nvPr/>
        </p:nvSpPr>
        <p:spPr>
          <a:xfrm>
            <a:off x="7341486" y="2945044"/>
            <a:ext cx="275600" cy="1423649"/>
          </a:xfrm>
          <a:prstGeom prst="downArrow">
            <a:avLst>
              <a:gd name="adj1" fmla="val 27586"/>
              <a:gd name="adj2" fmla="val 68085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63" name="正方形/長方形 392"/>
          <p:cNvSpPr/>
          <p:nvPr/>
        </p:nvSpPr>
        <p:spPr>
          <a:xfrm>
            <a:off x="6858691" y="4428284"/>
            <a:ext cx="4008766" cy="334099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l"/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避難に時間がかかる人はいますか？　（高齢で歩くのが遅い人など）　</a:t>
            </a:r>
            <a:endParaRPr sz="1050">
              <a:latin typeface="UD デジタル 教科書体 NK-R"/>
              <a:ea typeface="UD デジタル 教科書体 NK-R"/>
            </a:endParaRPr>
          </a:p>
        </p:txBody>
      </p:sp>
      <p:sp>
        <p:nvSpPr>
          <p:cNvPr id="1264" name="正方形/長方形 394"/>
          <p:cNvSpPr/>
          <p:nvPr/>
        </p:nvSpPr>
        <p:spPr>
          <a:xfrm>
            <a:off x="7299498" y="5020278"/>
            <a:ext cx="2195748" cy="46217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5714" rIns="36000" bIns="45714" rtlCol="0" anchor="ctr"/>
          <a:lstStyle/>
          <a:p>
            <a:pPr algn="ctr"/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安全な場所に住んでいる</a:t>
            </a:r>
            <a:endParaRPr lang="en-US" altLang="ja-JP" sz="105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 algn="ctr"/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「頼れる親戚や知人」はいますか？</a:t>
            </a:r>
            <a:endParaRPr sz="1050">
              <a:latin typeface="UD デジタル 教科書体 NK-R"/>
              <a:ea typeface="UD デジタル 教科書体 NK-R"/>
            </a:endParaRPr>
          </a:p>
        </p:txBody>
      </p:sp>
      <p:sp>
        <p:nvSpPr>
          <p:cNvPr id="1265" name="下矢印 395"/>
          <p:cNvSpPr/>
          <p:nvPr/>
        </p:nvSpPr>
        <p:spPr>
          <a:xfrm>
            <a:off x="8143070" y="2922338"/>
            <a:ext cx="242296" cy="194966"/>
          </a:xfrm>
          <a:prstGeom prst="downArrow">
            <a:avLst>
              <a:gd name="adj1" fmla="val 27586"/>
              <a:gd name="adj2" fmla="val 48162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66" name="テキスト ボックス 396"/>
          <p:cNvSpPr txBox="1"/>
          <p:nvPr/>
        </p:nvSpPr>
        <p:spPr>
          <a:xfrm>
            <a:off x="7647688" y="4763500"/>
            <a:ext cx="560259" cy="245316"/>
          </a:xfrm>
          <a:prstGeom prst="rect">
            <a:avLst/>
          </a:prstGeom>
          <a:noFill/>
          <a:ln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000" b="1" dirty="0">
                <a:latin typeface="UD デジタル 教科書体 NK-R"/>
                <a:ea typeface="UD デジタル 教科書体 NK-R"/>
              </a:rPr>
              <a:t>はい</a:t>
            </a:r>
          </a:p>
        </p:txBody>
      </p:sp>
      <p:sp>
        <p:nvSpPr>
          <p:cNvPr id="1267" name="テキスト ボックス 397"/>
          <p:cNvSpPr txBox="1"/>
          <p:nvPr/>
        </p:nvSpPr>
        <p:spPr>
          <a:xfrm>
            <a:off x="10646178" y="4113586"/>
            <a:ext cx="630962" cy="245316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000" b="1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いいえ</a:t>
            </a:r>
          </a:p>
        </p:txBody>
      </p:sp>
      <p:sp>
        <p:nvSpPr>
          <p:cNvPr id="1268" name="テキスト ボックス 398"/>
          <p:cNvSpPr txBox="1"/>
          <p:nvPr/>
        </p:nvSpPr>
        <p:spPr>
          <a:xfrm>
            <a:off x="7489480" y="2921997"/>
            <a:ext cx="560259" cy="245316"/>
          </a:xfrm>
          <a:prstGeom prst="rect">
            <a:avLst/>
          </a:prstGeom>
          <a:noFill/>
          <a:ln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000" b="1" dirty="0">
                <a:latin typeface="UD デジタル 教科書体 NK-R"/>
                <a:ea typeface="UD デジタル 教科書体 NK-R"/>
              </a:rPr>
              <a:t>はい</a:t>
            </a:r>
          </a:p>
        </p:txBody>
      </p:sp>
      <p:sp>
        <p:nvSpPr>
          <p:cNvPr id="1269" name="下矢印 399"/>
          <p:cNvSpPr/>
          <p:nvPr/>
        </p:nvSpPr>
        <p:spPr>
          <a:xfrm>
            <a:off x="11878584" y="5549492"/>
            <a:ext cx="246061" cy="284441"/>
          </a:xfrm>
          <a:prstGeom prst="downArrow">
            <a:avLst>
              <a:gd name="adj1" fmla="val 27586"/>
              <a:gd name="adj2" fmla="val 72589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70" name="テキスト ボックス 401"/>
          <p:cNvSpPr txBox="1"/>
          <p:nvPr/>
        </p:nvSpPr>
        <p:spPr>
          <a:xfrm>
            <a:off x="10623104" y="5533732"/>
            <a:ext cx="560259" cy="245316"/>
          </a:xfrm>
          <a:prstGeom prst="rect">
            <a:avLst/>
          </a:prstGeom>
          <a:noFill/>
          <a:ln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000" b="1" dirty="0">
                <a:latin typeface="UD デジタル 教科書体 NK-R"/>
                <a:ea typeface="UD デジタル 教科書体 NK-R"/>
              </a:rPr>
              <a:t>はい</a:t>
            </a:r>
          </a:p>
        </p:txBody>
      </p:sp>
      <p:sp>
        <p:nvSpPr>
          <p:cNvPr id="1271" name="下矢印 403"/>
          <p:cNvSpPr/>
          <p:nvPr/>
        </p:nvSpPr>
        <p:spPr>
          <a:xfrm>
            <a:off x="8882254" y="5529129"/>
            <a:ext cx="246061" cy="292020"/>
          </a:xfrm>
          <a:prstGeom prst="downArrow">
            <a:avLst>
              <a:gd name="adj1" fmla="val 27586"/>
              <a:gd name="adj2" fmla="val 72589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72" name="テキスト ボックス 404"/>
          <p:cNvSpPr txBox="1"/>
          <p:nvPr/>
        </p:nvSpPr>
        <p:spPr>
          <a:xfrm>
            <a:off x="9110092" y="5533732"/>
            <a:ext cx="650458" cy="245316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000" b="1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いいえ</a:t>
            </a:r>
          </a:p>
        </p:txBody>
      </p:sp>
      <p:sp>
        <p:nvSpPr>
          <p:cNvPr id="1273" name="下矢印 405"/>
          <p:cNvSpPr/>
          <p:nvPr/>
        </p:nvSpPr>
        <p:spPr>
          <a:xfrm>
            <a:off x="7422619" y="5529129"/>
            <a:ext cx="252092" cy="280993"/>
          </a:xfrm>
          <a:prstGeom prst="downArrow">
            <a:avLst>
              <a:gd name="adj1" fmla="val 27586"/>
              <a:gd name="adj2" fmla="val 72589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74" name="テキスト ボックス 406"/>
          <p:cNvSpPr txBox="1"/>
          <p:nvPr/>
        </p:nvSpPr>
        <p:spPr>
          <a:xfrm>
            <a:off x="7642579" y="5533732"/>
            <a:ext cx="560259" cy="245316"/>
          </a:xfrm>
          <a:prstGeom prst="rect">
            <a:avLst/>
          </a:prstGeom>
          <a:noFill/>
          <a:ln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000" b="1" dirty="0">
                <a:latin typeface="UD デジタル 教科書体 NK-R"/>
                <a:ea typeface="UD デジタル 教科書体 NK-R"/>
              </a:rPr>
              <a:t>はい</a:t>
            </a:r>
          </a:p>
        </p:txBody>
      </p:sp>
      <p:sp>
        <p:nvSpPr>
          <p:cNvPr id="1275" name="下矢印 416"/>
          <p:cNvSpPr/>
          <p:nvPr/>
        </p:nvSpPr>
        <p:spPr>
          <a:xfrm>
            <a:off x="6938767" y="2293732"/>
            <a:ext cx="252092" cy="2075064"/>
          </a:xfrm>
          <a:prstGeom prst="downArrow">
            <a:avLst>
              <a:gd name="adj1" fmla="val 27586"/>
              <a:gd name="adj2" fmla="val 72589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76" name="正方形/長方形 427"/>
          <p:cNvSpPr/>
          <p:nvPr/>
        </p:nvSpPr>
        <p:spPr>
          <a:xfrm>
            <a:off x="7999548" y="3719037"/>
            <a:ext cx="2866430" cy="387641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l"/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　　　　  川が氾濫した場合の「浸水深」より高い</a:t>
            </a:r>
            <a:endParaRPr sz="1050">
              <a:latin typeface="UD デジタル 教科書体 NK-R"/>
              <a:ea typeface="UD デジタル 教科書体 NK-R"/>
            </a:endParaRPr>
          </a:p>
          <a:p>
            <a:pPr algn="l"/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         場所に居室がありますか？</a:t>
            </a:r>
          </a:p>
        </p:txBody>
      </p:sp>
      <p:sp>
        <p:nvSpPr>
          <p:cNvPr id="1277" name="下矢印 428"/>
          <p:cNvSpPr/>
          <p:nvPr/>
        </p:nvSpPr>
        <p:spPr>
          <a:xfrm>
            <a:off x="7448566" y="4787933"/>
            <a:ext cx="246939" cy="233766"/>
          </a:xfrm>
          <a:prstGeom prst="downArrow">
            <a:avLst>
              <a:gd name="adj1" fmla="val 27586"/>
              <a:gd name="adj2" fmla="val 53303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78" name="下矢印 429"/>
          <p:cNvSpPr/>
          <p:nvPr/>
        </p:nvSpPr>
        <p:spPr>
          <a:xfrm>
            <a:off x="10401027" y="4128411"/>
            <a:ext cx="246061" cy="245834"/>
          </a:xfrm>
          <a:prstGeom prst="downArrow">
            <a:avLst>
              <a:gd name="adj1" fmla="val 27586"/>
              <a:gd name="adj2" fmla="val 4805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79" name="正方形/長方形 430"/>
          <p:cNvSpPr/>
          <p:nvPr/>
        </p:nvSpPr>
        <p:spPr>
          <a:xfrm>
            <a:off x="7876554" y="3140748"/>
            <a:ext cx="2992913" cy="32385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l"/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        「川が氾濫」した場合、自宅は浸水しますか？</a:t>
            </a:r>
          </a:p>
        </p:txBody>
      </p:sp>
      <p:sp>
        <p:nvSpPr>
          <p:cNvPr id="1280" name="テキスト ボックス 432"/>
          <p:cNvSpPr txBox="1"/>
          <p:nvPr/>
        </p:nvSpPr>
        <p:spPr>
          <a:xfrm>
            <a:off x="8337447" y="2241163"/>
            <a:ext cx="643391" cy="245316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000" b="1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いいえ</a:t>
            </a:r>
          </a:p>
        </p:txBody>
      </p:sp>
      <p:sp>
        <p:nvSpPr>
          <p:cNvPr id="1281" name="正方形/長方形 433"/>
          <p:cNvSpPr/>
          <p:nvPr/>
        </p:nvSpPr>
        <p:spPr>
          <a:xfrm>
            <a:off x="7311142" y="2514397"/>
            <a:ext cx="3556589" cy="36760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l"/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　　　　  川が氾濫した場合、「家屋倒壊のおそれのある区域」</a:t>
            </a:r>
          </a:p>
          <a:p>
            <a:pPr algn="l"/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         にお住まいですか？</a:t>
            </a:r>
          </a:p>
        </p:txBody>
      </p:sp>
      <p:sp>
        <p:nvSpPr>
          <p:cNvPr id="1282" name="下矢印 434"/>
          <p:cNvSpPr/>
          <p:nvPr/>
        </p:nvSpPr>
        <p:spPr>
          <a:xfrm>
            <a:off x="10388993" y="3487152"/>
            <a:ext cx="275600" cy="221258"/>
          </a:xfrm>
          <a:prstGeom prst="downArrow">
            <a:avLst>
              <a:gd name="adj1" fmla="val 27586"/>
              <a:gd name="adj2" fmla="val 56463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83" name="テキスト ボックス 435"/>
          <p:cNvSpPr txBox="1"/>
          <p:nvPr/>
        </p:nvSpPr>
        <p:spPr>
          <a:xfrm>
            <a:off x="10646178" y="3482672"/>
            <a:ext cx="560259" cy="245316"/>
          </a:xfrm>
          <a:prstGeom prst="rect">
            <a:avLst/>
          </a:prstGeom>
          <a:noFill/>
          <a:ln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000" b="1" dirty="0">
                <a:latin typeface="UD デジタル 教科書体 NK-R"/>
                <a:ea typeface="UD デジタル 教科書体 NK-R"/>
              </a:rPr>
              <a:t>はい</a:t>
            </a:r>
          </a:p>
        </p:txBody>
      </p:sp>
      <p:sp>
        <p:nvSpPr>
          <p:cNvPr id="1284" name="テキスト ボックス 436"/>
          <p:cNvSpPr txBox="1"/>
          <p:nvPr/>
        </p:nvSpPr>
        <p:spPr>
          <a:xfrm>
            <a:off x="8308953" y="2903052"/>
            <a:ext cx="571232" cy="245316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000" b="1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いいえ</a:t>
            </a:r>
          </a:p>
        </p:txBody>
      </p:sp>
      <p:sp>
        <p:nvSpPr>
          <p:cNvPr id="1285" name="下矢印 437"/>
          <p:cNvSpPr/>
          <p:nvPr/>
        </p:nvSpPr>
        <p:spPr>
          <a:xfrm rot="16200000">
            <a:off x="10923796" y="3838382"/>
            <a:ext cx="251175" cy="303739"/>
          </a:xfrm>
          <a:prstGeom prst="downArrow">
            <a:avLst>
              <a:gd name="adj1" fmla="val 27586"/>
              <a:gd name="adj2" fmla="val 72589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86" name="テキスト ボックス 438"/>
          <p:cNvSpPr txBox="1"/>
          <p:nvPr/>
        </p:nvSpPr>
        <p:spPr>
          <a:xfrm>
            <a:off x="10878157" y="3667732"/>
            <a:ext cx="560259" cy="245316"/>
          </a:xfrm>
          <a:prstGeom prst="rect">
            <a:avLst/>
          </a:prstGeom>
          <a:noFill/>
          <a:ln>
            <a:noFill/>
          </a:ln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000" b="1" dirty="0">
                <a:latin typeface="UD デジタル 教科書体 NK-R"/>
                <a:ea typeface="UD デジタル 教科書体 NK-R"/>
              </a:rPr>
              <a:t>はい</a:t>
            </a:r>
          </a:p>
        </p:txBody>
      </p:sp>
      <p:sp>
        <p:nvSpPr>
          <p:cNvPr id="1287" name="テキスト ボックス 440"/>
          <p:cNvSpPr txBox="1"/>
          <p:nvPr/>
        </p:nvSpPr>
        <p:spPr>
          <a:xfrm>
            <a:off x="10566909" y="4763500"/>
            <a:ext cx="564228" cy="245316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000" b="1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いいえ</a:t>
            </a:r>
          </a:p>
        </p:txBody>
      </p:sp>
      <p:sp>
        <p:nvSpPr>
          <p:cNvPr id="1288" name="テキスト ボックス 444"/>
          <p:cNvSpPr txBox="1"/>
          <p:nvPr/>
        </p:nvSpPr>
        <p:spPr>
          <a:xfrm>
            <a:off x="12089589" y="5533732"/>
            <a:ext cx="650458" cy="245316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000" b="1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いいえ</a:t>
            </a:r>
          </a:p>
        </p:txBody>
      </p:sp>
      <p:sp>
        <p:nvSpPr>
          <p:cNvPr id="1289" name="テキスト ボックス 395"/>
          <p:cNvSpPr txBox="1"/>
          <p:nvPr/>
        </p:nvSpPr>
        <p:spPr>
          <a:xfrm>
            <a:off x="11897356" y="8947647"/>
            <a:ext cx="529129" cy="553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latin typeface="UD デジタル 教科書体 NK-R"/>
                <a:ea typeface="UD デジタル 教科書体 NK-R"/>
              </a:rPr>
              <a:t>テレビ</a:t>
            </a:r>
            <a:endParaRPr sz="1050">
              <a:latin typeface="UD デジタル 教科書体 NK-R"/>
              <a:ea typeface="UD デジタル 教科書体 NK-R"/>
            </a:endParaRPr>
          </a:p>
          <a:p>
            <a:pPr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latin typeface="UD デジタル 教科書体 NK-R"/>
                <a:ea typeface="UD デジタル 教科書体 NK-R"/>
              </a:rPr>
              <a:t>・</a:t>
            </a:r>
            <a:endParaRPr sz="1050">
              <a:latin typeface="UD デジタル 教科書体 NK-R"/>
              <a:ea typeface="UD デジタル 教科書体 NK-R"/>
            </a:endParaRPr>
          </a:p>
          <a:p>
            <a:pPr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latin typeface="UD デジタル 教科書体 NK-R"/>
                <a:ea typeface="UD デジタル 教科書体 NK-R"/>
              </a:rPr>
              <a:t>ラジオ</a:t>
            </a:r>
            <a:endParaRPr sz="1050">
              <a:latin typeface="UD デジタル 教科書体 NK-R"/>
              <a:ea typeface="UD デジタル 教科書体 NK-R"/>
            </a:endParaRPr>
          </a:p>
        </p:txBody>
      </p:sp>
      <p:sp>
        <p:nvSpPr>
          <p:cNvPr id="1290" name="正方形/長方形 396"/>
          <p:cNvSpPr/>
          <p:nvPr/>
        </p:nvSpPr>
        <p:spPr>
          <a:xfrm>
            <a:off x="10804572" y="8641993"/>
            <a:ext cx="1320072" cy="25302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>
                <a:latin typeface="UD デジタル 教科書体 NK-R"/>
                <a:ea typeface="UD デジタル 教科書体 NK-R"/>
              </a:rPr>
              <a:t>県内の防災情報</a:t>
            </a:r>
            <a:endParaRPr lang="en-US" altLang="ja-JP" sz="1050" dirty="0">
              <a:latin typeface="UD デジタル 教科書体 NK-R"/>
              <a:ea typeface="UD デジタル 教科書体 NK-R"/>
            </a:endParaRPr>
          </a:p>
        </p:txBody>
      </p:sp>
      <p:pic>
        <p:nvPicPr>
          <p:cNvPr id="1291" name="Picture 47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3257" y="1965466"/>
            <a:ext cx="203107" cy="203107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292" name="Picture 477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1529" y="3210627"/>
            <a:ext cx="204296" cy="204296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293" name="正方形/長方形 249"/>
          <p:cNvSpPr/>
          <p:nvPr/>
        </p:nvSpPr>
        <p:spPr>
          <a:xfrm>
            <a:off x="10048521" y="5041498"/>
            <a:ext cx="2299455" cy="45700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5714" rIns="36000" bIns="45714" rtlCol="0" anchor="ctr"/>
          <a:lstStyle/>
          <a:p>
            <a:pPr algn="ctr"/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安全な場所に住んでいる</a:t>
            </a:r>
            <a:endParaRPr lang="en-US" altLang="ja-JP" sz="105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 algn="ctr"/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「頼れる親戚や知人」はいますか？</a:t>
            </a:r>
            <a:endParaRPr sz="1050">
              <a:latin typeface="UD デジタル 教科書体 NK-R"/>
              <a:ea typeface="UD デジタル 教科書体 NK-R"/>
            </a:endParaRPr>
          </a:p>
        </p:txBody>
      </p:sp>
      <p:sp>
        <p:nvSpPr>
          <p:cNvPr id="1294" name="下矢印 250"/>
          <p:cNvSpPr/>
          <p:nvPr/>
        </p:nvSpPr>
        <p:spPr>
          <a:xfrm>
            <a:off x="10397724" y="4791243"/>
            <a:ext cx="247785" cy="223031"/>
          </a:xfrm>
          <a:prstGeom prst="downArrow">
            <a:avLst>
              <a:gd name="adj1" fmla="val 27586"/>
              <a:gd name="adj2" fmla="val 44399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295" name="テキスト ボックス 282"/>
          <p:cNvSpPr txBox="1"/>
          <p:nvPr/>
        </p:nvSpPr>
        <p:spPr>
          <a:xfrm>
            <a:off x="5511058" y="24390"/>
            <a:ext cx="922520" cy="276096"/>
          </a:xfrm>
          <a:prstGeom prst="rect">
            <a:avLst/>
          </a:prstGeom>
          <a:noFill/>
        </p:spPr>
        <p:txBody>
          <a:bodyPr wrap="square" lIns="91427" tIns="45715" rIns="91427" bIns="45715" rtlCol="0">
            <a:spAutoFit/>
          </a:bodyPr>
          <a:lstStyle/>
          <a:p>
            <a:pPr algn="r"/>
            <a:r>
              <a:rPr lang="ja-JP" altLang="en-US" sz="1200" dirty="0">
                <a:solidFill>
                  <a:schemeClr val="bg1"/>
                </a:solidFill>
                <a:latin typeface="UD デジタル 教科書体 NK-R"/>
                <a:ea typeface="UD デジタル 教科書体 NK-R"/>
              </a:rPr>
              <a:t>２ページ</a:t>
            </a:r>
            <a:endParaRPr sz="1200">
              <a:solidFill>
                <a:schemeClr val="bg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96" name="テキスト ボックス 283"/>
          <p:cNvSpPr txBox="1"/>
          <p:nvPr/>
        </p:nvSpPr>
        <p:spPr>
          <a:xfrm>
            <a:off x="11883914" y="24390"/>
            <a:ext cx="922520" cy="276096"/>
          </a:xfrm>
          <a:prstGeom prst="rect">
            <a:avLst/>
          </a:prstGeom>
          <a:noFill/>
        </p:spPr>
        <p:txBody>
          <a:bodyPr wrap="square" lIns="91427" tIns="45715" rIns="91427" bIns="45715" rtlCol="0">
            <a:spAutoFit/>
          </a:bodyPr>
          <a:lstStyle/>
          <a:p>
            <a:pPr algn="r"/>
            <a:r>
              <a:rPr lang="ja-JP" altLang="en-US" sz="1200" dirty="0">
                <a:solidFill>
                  <a:schemeClr val="bg1"/>
                </a:solidFill>
                <a:latin typeface="UD デジタル 教科書体 NK-R"/>
                <a:ea typeface="UD デジタル 教科書体 NK-R"/>
              </a:rPr>
              <a:t>３ページ</a:t>
            </a:r>
            <a:endParaRPr sz="1200">
              <a:solidFill>
                <a:schemeClr val="bg1"/>
              </a:solidFill>
              <a:latin typeface="UD デジタル 教科書体 NK-R"/>
              <a:ea typeface="UD デジタル 教科書体 NK-R"/>
            </a:endParaRPr>
          </a:p>
        </p:txBody>
      </p:sp>
      <p:pic>
        <p:nvPicPr>
          <p:cNvPr id="1297" name="Picture 307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0559" y="108354"/>
            <a:ext cx="417994" cy="41799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298" name="Picture 308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835" y="108354"/>
            <a:ext cx="436758" cy="436758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299" name="Picture 317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4411" y="2605813"/>
            <a:ext cx="204296" cy="204296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300" name="Picture 318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6389" y="3815535"/>
            <a:ext cx="204296" cy="204296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01" name="下矢印 321"/>
          <p:cNvSpPr/>
          <p:nvPr/>
        </p:nvSpPr>
        <p:spPr>
          <a:xfrm>
            <a:off x="10413197" y="5532296"/>
            <a:ext cx="252092" cy="289788"/>
          </a:xfrm>
          <a:prstGeom prst="downArrow">
            <a:avLst>
              <a:gd name="adj1" fmla="val 27586"/>
              <a:gd name="adj2" fmla="val 72589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sz="1200">
              <a:latin typeface="UD デジタル 教科書体 NK-R"/>
              <a:ea typeface="UD デジタル 教科書体 NK-R"/>
            </a:endParaRPr>
          </a:p>
        </p:txBody>
      </p:sp>
      <p:cxnSp>
        <p:nvCxnSpPr>
          <p:cNvPr id="1302" name="直線コネクタ 248"/>
          <p:cNvCxnSpPr/>
          <p:nvPr/>
        </p:nvCxnSpPr>
        <p:spPr>
          <a:xfrm>
            <a:off x="6393674" y="2168"/>
            <a:ext cx="0" cy="9575673"/>
          </a:xfrm>
          <a:prstGeom prst="straightConnector1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3" name="下矢印 253"/>
          <p:cNvSpPr/>
          <p:nvPr/>
        </p:nvSpPr>
        <p:spPr>
          <a:xfrm>
            <a:off x="8143070" y="2271667"/>
            <a:ext cx="242296" cy="194966"/>
          </a:xfrm>
          <a:prstGeom prst="downArrow">
            <a:avLst>
              <a:gd name="adj1" fmla="val 27586"/>
              <a:gd name="adj2" fmla="val 48162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304" name="テキスト ボックス 254"/>
          <p:cNvSpPr txBox="1"/>
          <p:nvPr/>
        </p:nvSpPr>
        <p:spPr>
          <a:xfrm>
            <a:off x="10794224" y="2961578"/>
            <a:ext cx="552852" cy="245316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ja-JP" altLang="en-US" sz="1000" b="1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いいえ</a:t>
            </a:r>
          </a:p>
        </p:txBody>
      </p:sp>
      <p:sp>
        <p:nvSpPr>
          <p:cNvPr id="1305" name="下矢印 243"/>
          <p:cNvSpPr/>
          <p:nvPr/>
        </p:nvSpPr>
        <p:spPr>
          <a:xfrm rot="16200000">
            <a:off x="10923796" y="3135564"/>
            <a:ext cx="251175" cy="303739"/>
          </a:xfrm>
          <a:prstGeom prst="downArrow">
            <a:avLst>
              <a:gd name="adj1" fmla="val 27586"/>
              <a:gd name="adj2" fmla="val 72589"/>
            </a:avLst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kumimoji="1" lang="ja-JP" altLang="en-US" sz="1200">
              <a:latin typeface="UD デジタル 教科書体 NK-R"/>
              <a:ea typeface="UD デジタル 教科書体 NK-R"/>
            </a:endParaRPr>
          </a:p>
        </p:txBody>
      </p:sp>
      <p:sp>
        <p:nvSpPr>
          <p:cNvPr id="1306" name="図形 244"/>
          <p:cNvSpPr/>
          <p:nvPr/>
        </p:nvSpPr>
        <p:spPr>
          <a:xfrm>
            <a:off x="11240601" y="2369085"/>
            <a:ext cx="1363636" cy="1223545"/>
          </a:xfrm>
          <a:prstGeom prst="roundRect">
            <a:avLst>
              <a:gd name="adj" fmla="val 13548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07" name="図形 250"/>
          <p:cNvSpPr/>
          <p:nvPr/>
        </p:nvSpPr>
        <p:spPr>
          <a:xfrm>
            <a:off x="11316019" y="2614320"/>
            <a:ext cx="1212800" cy="363200"/>
          </a:xfrm>
          <a:prstGeom prst="round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08" name="図形 251"/>
          <p:cNvSpPr/>
          <p:nvPr/>
        </p:nvSpPr>
        <p:spPr>
          <a:xfrm>
            <a:off x="11316019" y="3178147"/>
            <a:ext cx="1212800" cy="359378"/>
          </a:xfrm>
          <a:prstGeom prst="round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09" name="テキスト 252"/>
          <p:cNvSpPr txBox="1"/>
          <p:nvPr/>
        </p:nvSpPr>
        <p:spPr>
          <a:xfrm>
            <a:off x="11274470" y="2369085"/>
            <a:ext cx="1295898" cy="124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●避難のタイミング</a:t>
            </a:r>
            <a:endParaRPr kumimoji="1" lang="en-US" altLang="ja-JP" sz="105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endParaRPr kumimoji="1" lang="en-US" altLang="ja-JP" sz="1050" b="0" dirty="0">
              <a:solidFill>
                <a:srgbClr val="004AFF"/>
              </a:solidFill>
              <a:latin typeface="HGP創英角ｺﾞｼｯｸUB"/>
              <a:ea typeface="HGP創英角ｺﾞｼｯｸUB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endParaRPr kumimoji="1" lang="en-US" altLang="ja-JP" sz="1050" b="0" dirty="0">
              <a:solidFill>
                <a:srgbClr val="004AFF"/>
              </a:solidFill>
              <a:latin typeface="HGP創英角ｺﾞｼｯｸUB"/>
              <a:ea typeface="HGP創英角ｺﾞｼｯｸUB"/>
            </a:endParaRPr>
          </a:p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●避難先</a:t>
            </a:r>
            <a:endParaRPr lang="en-US" altLang="ja-JP" sz="105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b="1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自宅の</a:t>
            </a:r>
            <a:endParaRPr lang="en-US" altLang="ja-JP" sz="1050" b="1" u="sng" dirty="0">
              <a:solidFill>
                <a:srgbClr val="004AFF"/>
              </a:solidFill>
              <a:latin typeface="HGP創英角ｺﾞｼｯｸUB"/>
              <a:ea typeface="HGP創英角ｺﾞｼｯｸUB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b="1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安全な部屋に避難</a:t>
            </a:r>
            <a:endParaRPr kumimoji="1" lang="ja-JP" altLang="en-US" sz="1050" b="0" dirty="0">
              <a:solidFill>
                <a:schemeClr val="tx1"/>
              </a:solidFill>
              <a:latin typeface="HGP創英角ｺﾞｼｯｸUB"/>
              <a:ea typeface="HGP創英角ｺﾞｼｯｸUB"/>
            </a:endParaRPr>
          </a:p>
        </p:txBody>
      </p:sp>
      <p:sp>
        <p:nvSpPr>
          <p:cNvPr id="1310" name="正方形/長方形 254"/>
          <p:cNvSpPr/>
          <p:nvPr/>
        </p:nvSpPr>
        <p:spPr>
          <a:xfrm>
            <a:off x="12249726" y="2971557"/>
            <a:ext cx="455113" cy="229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900" u="sng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※１</a:t>
            </a:r>
            <a:endParaRPr lang="en-US" altLang="ja-JP" sz="900" u="sng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311" name="図形 255"/>
          <p:cNvSpPr/>
          <p:nvPr/>
        </p:nvSpPr>
        <p:spPr>
          <a:xfrm>
            <a:off x="11246845" y="3659214"/>
            <a:ext cx="1363636" cy="1223545"/>
          </a:xfrm>
          <a:prstGeom prst="roundRect">
            <a:avLst>
              <a:gd name="adj" fmla="val 13548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2" name="図形 256"/>
          <p:cNvSpPr/>
          <p:nvPr/>
        </p:nvSpPr>
        <p:spPr>
          <a:xfrm>
            <a:off x="11322263" y="3904449"/>
            <a:ext cx="1212800" cy="363200"/>
          </a:xfrm>
          <a:prstGeom prst="round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3" name="図形 257"/>
          <p:cNvSpPr/>
          <p:nvPr/>
        </p:nvSpPr>
        <p:spPr>
          <a:xfrm>
            <a:off x="11322263" y="4468276"/>
            <a:ext cx="1212800" cy="359378"/>
          </a:xfrm>
          <a:prstGeom prst="round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4" name="テキスト 258"/>
          <p:cNvSpPr txBox="1"/>
          <p:nvPr/>
        </p:nvSpPr>
        <p:spPr>
          <a:xfrm>
            <a:off x="11280714" y="3659214"/>
            <a:ext cx="1295898" cy="124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●避難のタイミング</a:t>
            </a:r>
            <a:endParaRPr kumimoji="1" lang="en-US" altLang="ja-JP" sz="105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1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「避難指示」</a:t>
            </a:r>
            <a:endParaRPr kumimoji="1" lang="en-US" altLang="ja-JP" sz="1050" b="1" dirty="0">
              <a:solidFill>
                <a:srgbClr val="004AFF"/>
              </a:solidFill>
              <a:latin typeface="HGP創英角ｺﾞｼｯｸUB"/>
              <a:ea typeface="HGP創英角ｺﾞｼｯｸUB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0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が発表されたら</a:t>
            </a:r>
            <a:endParaRPr kumimoji="1" lang="en-US" altLang="ja-JP" sz="1050" b="0" dirty="0">
              <a:solidFill>
                <a:srgbClr val="004AFF"/>
              </a:solidFill>
              <a:latin typeface="HGP創英角ｺﾞｼｯｸUB"/>
              <a:ea typeface="HGP創英角ｺﾞｼｯｸUB"/>
            </a:endParaRPr>
          </a:p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●避難先</a:t>
            </a:r>
            <a:endParaRPr lang="en-US" altLang="ja-JP" sz="105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b="1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自宅の</a:t>
            </a:r>
            <a:r>
              <a:rPr lang="ja-JP" altLang="en-US" sz="1050" b="1" u="sng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浸水しない</a:t>
            </a:r>
            <a:endParaRPr lang="en-US" altLang="ja-JP" sz="1050" b="1" u="sng" dirty="0">
              <a:solidFill>
                <a:srgbClr val="004AFF"/>
              </a:solidFill>
              <a:latin typeface="HGP創英角ｺﾞｼｯｸUB"/>
              <a:ea typeface="HGP創英角ｺﾞｼｯｸUB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b="1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安全な部屋に避難</a:t>
            </a:r>
            <a:endParaRPr kumimoji="1" lang="ja-JP" altLang="en-US" sz="1050" b="0" dirty="0">
              <a:solidFill>
                <a:schemeClr val="tx1"/>
              </a:solidFill>
              <a:latin typeface="HGP創英角ｺﾞｼｯｸUB"/>
              <a:ea typeface="HGP創英角ｺﾞｼｯｸUB"/>
            </a:endParaRPr>
          </a:p>
        </p:txBody>
      </p:sp>
      <p:sp>
        <p:nvSpPr>
          <p:cNvPr id="1315" name="正方形/長方形 259"/>
          <p:cNvSpPr/>
          <p:nvPr/>
        </p:nvSpPr>
        <p:spPr>
          <a:xfrm>
            <a:off x="12255970" y="4261686"/>
            <a:ext cx="455113" cy="229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900" u="sng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※１</a:t>
            </a:r>
            <a:endParaRPr lang="en-US" altLang="ja-JP" sz="900" u="sng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316" name="図形 260"/>
          <p:cNvSpPr/>
          <p:nvPr/>
        </p:nvSpPr>
        <p:spPr>
          <a:xfrm>
            <a:off x="6866847" y="5841469"/>
            <a:ext cx="1363636" cy="1223545"/>
          </a:xfrm>
          <a:prstGeom prst="roundRect">
            <a:avLst>
              <a:gd name="adj" fmla="val 13548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7" name="図形 261"/>
          <p:cNvSpPr/>
          <p:nvPr/>
        </p:nvSpPr>
        <p:spPr>
          <a:xfrm>
            <a:off x="6942265" y="6086704"/>
            <a:ext cx="1212800" cy="363200"/>
          </a:xfrm>
          <a:prstGeom prst="round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8" name="図形 262"/>
          <p:cNvSpPr/>
          <p:nvPr/>
        </p:nvSpPr>
        <p:spPr>
          <a:xfrm>
            <a:off x="6942265" y="6650531"/>
            <a:ext cx="1212800" cy="359378"/>
          </a:xfrm>
          <a:prstGeom prst="round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9" name="テキスト 263"/>
          <p:cNvSpPr txBox="1"/>
          <p:nvPr/>
        </p:nvSpPr>
        <p:spPr>
          <a:xfrm>
            <a:off x="6900716" y="5841469"/>
            <a:ext cx="1295898" cy="66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●避難のタイミング</a:t>
            </a:r>
            <a:endParaRPr kumimoji="1" lang="en-US" altLang="ja-JP" sz="105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1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「高齢者等避難」</a:t>
            </a:r>
            <a:endParaRPr kumimoji="1" lang="en-US" altLang="ja-JP" sz="1050" b="1" dirty="0">
              <a:solidFill>
                <a:srgbClr val="004AFF"/>
              </a:solidFill>
              <a:latin typeface="HGP創英角ｺﾞｼｯｸUB"/>
              <a:ea typeface="HGP創英角ｺﾞｼｯｸUB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0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が発表されたら</a:t>
            </a:r>
            <a:endParaRPr kumimoji="1" lang="ja-JP" altLang="en-US" sz="1050" b="0" u="none" dirty="0">
              <a:solidFill>
                <a:srgbClr val="004AFF"/>
              </a:solidFill>
              <a:latin typeface="HGP創英角ｺﾞｼｯｸUB"/>
              <a:ea typeface="HGP創英角ｺﾞｼｯｸUB"/>
            </a:endParaRPr>
          </a:p>
        </p:txBody>
      </p:sp>
      <p:sp>
        <p:nvSpPr>
          <p:cNvPr id="1320" name="図形 267"/>
          <p:cNvSpPr/>
          <p:nvPr/>
        </p:nvSpPr>
        <p:spPr>
          <a:xfrm>
            <a:off x="8327667" y="5838442"/>
            <a:ext cx="1363636" cy="1223545"/>
          </a:xfrm>
          <a:prstGeom prst="roundRect">
            <a:avLst>
              <a:gd name="adj" fmla="val 13548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21" name="図形 268"/>
          <p:cNvSpPr/>
          <p:nvPr/>
        </p:nvSpPr>
        <p:spPr>
          <a:xfrm>
            <a:off x="8403085" y="6083677"/>
            <a:ext cx="1212800" cy="363200"/>
          </a:xfrm>
          <a:prstGeom prst="round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22" name="図形 269"/>
          <p:cNvSpPr/>
          <p:nvPr/>
        </p:nvSpPr>
        <p:spPr>
          <a:xfrm>
            <a:off x="8403085" y="6647504"/>
            <a:ext cx="1212800" cy="359378"/>
          </a:xfrm>
          <a:prstGeom prst="round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23" name="テキスト 270"/>
          <p:cNvSpPr txBox="1"/>
          <p:nvPr/>
        </p:nvSpPr>
        <p:spPr>
          <a:xfrm>
            <a:off x="8361536" y="5838442"/>
            <a:ext cx="1295898" cy="124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●避難のタイミング</a:t>
            </a:r>
            <a:endParaRPr kumimoji="1" lang="en-US" altLang="ja-JP" sz="105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1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「高齢者等避難」</a:t>
            </a:r>
            <a:endParaRPr kumimoji="1" lang="en-US" altLang="ja-JP" sz="1050" b="1" dirty="0">
              <a:solidFill>
                <a:srgbClr val="004AFF"/>
              </a:solidFill>
              <a:latin typeface="HGP創英角ｺﾞｼｯｸUB"/>
              <a:ea typeface="HGP創英角ｺﾞｼｯｸUB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0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が発表されたら</a:t>
            </a:r>
            <a:endParaRPr kumimoji="1" lang="en-US" altLang="ja-JP" sz="1050" b="0" dirty="0">
              <a:solidFill>
                <a:srgbClr val="004AFF"/>
              </a:solidFill>
              <a:latin typeface="HGP創英角ｺﾞｼｯｸUB"/>
              <a:ea typeface="HGP創英角ｺﾞｼｯｸUB"/>
            </a:endParaRPr>
          </a:p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●避難先</a:t>
            </a:r>
            <a:endParaRPr lang="en-US" altLang="ja-JP" sz="105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b="1" u="none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　</a:t>
            </a:r>
            <a:r>
              <a:rPr lang="ja-JP" altLang="en-US" sz="1050" b="1" u="none" dirty="0">
                <a:solidFill>
                  <a:schemeClr val="bg1">
                    <a:lumMod val="50000"/>
                  </a:schemeClr>
                </a:solidFill>
                <a:latin typeface="HGP創英角ｺﾞｼｯｸUB"/>
                <a:ea typeface="HGP創英角ｺﾞｼｯｸUB"/>
              </a:rPr>
              <a:t>・（</a:t>
            </a:r>
            <a:r>
              <a:rPr lang="ja-JP" altLang="en-US" sz="1050" b="1" dirty="0">
                <a:solidFill>
                  <a:schemeClr val="bg1">
                    <a:lumMod val="50000"/>
                  </a:schemeClr>
                </a:solidFill>
                <a:latin typeface="HGP創英角ｺﾞｼｯｸUB"/>
                <a:ea typeface="HGP創英角ｺﾞｼｯｸUB"/>
              </a:rPr>
              <a:t>避難先候補地）</a:t>
            </a:r>
            <a:endParaRPr lang="en-US" altLang="ja-JP" sz="1050" b="1" u="none" dirty="0">
              <a:solidFill>
                <a:schemeClr val="bg1">
                  <a:lumMod val="50000"/>
                </a:schemeClr>
              </a:solidFill>
              <a:latin typeface="HGP創英角ｺﾞｼｯｸUB"/>
              <a:ea typeface="HGP創英角ｺﾞｼｯｸUB"/>
            </a:endParaRPr>
          </a:p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0" u="none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　・</a:t>
            </a:r>
            <a:r>
              <a:rPr kumimoji="1" lang="ja-JP" altLang="en-US" sz="1050" b="0" u="none" dirty="0">
                <a:solidFill>
                  <a:schemeClr val="bg1">
                    <a:lumMod val="50000"/>
                  </a:schemeClr>
                </a:solidFill>
                <a:latin typeface="HGP創英角ｺﾞｼｯｸUB"/>
                <a:ea typeface="HGP創英角ｺﾞｼｯｸUB"/>
              </a:rPr>
              <a:t>その他</a:t>
            </a:r>
          </a:p>
        </p:txBody>
      </p:sp>
      <p:sp>
        <p:nvSpPr>
          <p:cNvPr id="1324" name="テキスト 273"/>
          <p:cNvSpPr txBox="1"/>
          <p:nvPr/>
        </p:nvSpPr>
        <p:spPr>
          <a:xfrm>
            <a:off x="6912049" y="6378477"/>
            <a:ext cx="1295898" cy="57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●避難先</a:t>
            </a:r>
            <a:endParaRPr kumimoji="1" lang="ja-JP" altLang="en-US" sz="1050" b="0" u="none" dirty="0">
              <a:solidFill>
                <a:srgbClr val="004AFF"/>
              </a:solidFill>
              <a:latin typeface="UD デジタル 教科書体 NK-R"/>
              <a:ea typeface="UD デジタル 教科書体 NK-R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0" u="none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○○さんの家</a:t>
            </a:r>
          </a:p>
        </p:txBody>
      </p:sp>
      <p:sp>
        <p:nvSpPr>
          <p:cNvPr id="1325" name="正方形/長方形 274"/>
          <p:cNvSpPr/>
          <p:nvPr/>
        </p:nvSpPr>
        <p:spPr>
          <a:xfrm>
            <a:off x="7895777" y="6488288"/>
            <a:ext cx="455113" cy="229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900" u="sng">
                <a:latin typeface="UD デジタル 教科書体 NK-R"/>
                <a:ea typeface="UD デジタル 教科書体 NK-R"/>
              </a:rPr>
              <a:t>※２</a:t>
            </a:r>
            <a:endParaRPr sz="900" dirty="0">
              <a:latin typeface="UD デジタル 教科書体 NK-R"/>
              <a:ea typeface="UD デジタル 教科書体 NK-R"/>
            </a:endParaRPr>
          </a:p>
        </p:txBody>
      </p:sp>
      <p:sp>
        <p:nvSpPr>
          <p:cNvPr id="1326" name="図形 288"/>
          <p:cNvSpPr/>
          <p:nvPr/>
        </p:nvSpPr>
        <p:spPr>
          <a:xfrm>
            <a:off x="9846091" y="5838442"/>
            <a:ext cx="1363636" cy="1223545"/>
          </a:xfrm>
          <a:prstGeom prst="roundRect">
            <a:avLst>
              <a:gd name="adj" fmla="val 13548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27" name="図形 289"/>
          <p:cNvSpPr/>
          <p:nvPr/>
        </p:nvSpPr>
        <p:spPr>
          <a:xfrm>
            <a:off x="9921509" y="6083677"/>
            <a:ext cx="1212800" cy="363200"/>
          </a:xfrm>
          <a:prstGeom prst="round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28" name="図形 290"/>
          <p:cNvSpPr/>
          <p:nvPr/>
        </p:nvSpPr>
        <p:spPr>
          <a:xfrm>
            <a:off x="9921509" y="6647504"/>
            <a:ext cx="1212800" cy="359378"/>
          </a:xfrm>
          <a:prstGeom prst="round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29" name="テキスト 291"/>
          <p:cNvSpPr txBox="1"/>
          <p:nvPr/>
        </p:nvSpPr>
        <p:spPr>
          <a:xfrm>
            <a:off x="9879960" y="5838442"/>
            <a:ext cx="1295898" cy="66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●避難のタイミング</a:t>
            </a:r>
            <a:endParaRPr kumimoji="1" lang="en-US" altLang="ja-JP" sz="105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1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「避難指示」</a:t>
            </a:r>
            <a:endParaRPr kumimoji="1" lang="en-US" altLang="ja-JP" sz="1050" b="1" dirty="0">
              <a:solidFill>
                <a:srgbClr val="004AFF"/>
              </a:solidFill>
              <a:latin typeface="HGP創英角ｺﾞｼｯｸUB"/>
              <a:ea typeface="HGP創英角ｺﾞｼｯｸUB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0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が発表されたら</a:t>
            </a:r>
            <a:endParaRPr kumimoji="1" lang="ja-JP" altLang="en-US" sz="1050" b="0" u="none" dirty="0">
              <a:solidFill>
                <a:srgbClr val="004AFF"/>
              </a:solidFill>
              <a:latin typeface="HGP創英角ｺﾞｼｯｸUB"/>
              <a:ea typeface="HGP創英角ｺﾞｼｯｸUB"/>
            </a:endParaRPr>
          </a:p>
        </p:txBody>
      </p:sp>
      <p:sp>
        <p:nvSpPr>
          <p:cNvPr id="1330" name="図形 293"/>
          <p:cNvSpPr/>
          <p:nvPr/>
        </p:nvSpPr>
        <p:spPr>
          <a:xfrm>
            <a:off x="11306911" y="5855735"/>
            <a:ext cx="1363636" cy="1223545"/>
          </a:xfrm>
          <a:prstGeom prst="roundRect">
            <a:avLst>
              <a:gd name="adj" fmla="val 13548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31" name="図形 294"/>
          <p:cNvSpPr/>
          <p:nvPr/>
        </p:nvSpPr>
        <p:spPr>
          <a:xfrm>
            <a:off x="11382329" y="6100970"/>
            <a:ext cx="1212800" cy="363200"/>
          </a:xfrm>
          <a:prstGeom prst="round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32" name="図形 295"/>
          <p:cNvSpPr/>
          <p:nvPr/>
        </p:nvSpPr>
        <p:spPr>
          <a:xfrm>
            <a:off x="11382329" y="6664797"/>
            <a:ext cx="1212800" cy="359378"/>
          </a:xfrm>
          <a:prstGeom prst="round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33" name="テキスト 296"/>
          <p:cNvSpPr txBox="1"/>
          <p:nvPr/>
        </p:nvSpPr>
        <p:spPr>
          <a:xfrm>
            <a:off x="11340780" y="5855735"/>
            <a:ext cx="1295898" cy="1221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●避難のタイミング</a:t>
            </a:r>
            <a:endParaRPr kumimoji="1" lang="en-US" altLang="ja-JP" sz="105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1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「避難指示」</a:t>
            </a:r>
            <a:endParaRPr kumimoji="1" lang="en-US" altLang="ja-JP" sz="1050" b="1" dirty="0">
              <a:solidFill>
                <a:srgbClr val="004AFF"/>
              </a:solidFill>
              <a:latin typeface="HGP創英角ｺﾞｼｯｸUB"/>
              <a:ea typeface="HGP創英角ｺﾞｼｯｸUB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0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が発表されたら</a:t>
            </a:r>
            <a:endParaRPr kumimoji="1" lang="en-US" altLang="ja-JP" sz="1050" b="0" dirty="0">
              <a:solidFill>
                <a:srgbClr val="004AFF"/>
              </a:solidFill>
              <a:latin typeface="HGP創英角ｺﾞｼｯｸUB"/>
              <a:ea typeface="HGP創英角ｺﾞｼｯｸUB"/>
            </a:endParaRPr>
          </a:p>
          <a:p>
            <a:pPr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●避難先</a:t>
            </a:r>
            <a:endParaRPr lang="en-US" altLang="ja-JP" sz="105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>
              <a:lnSpc>
                <a:spcPts val="1500"/>
              </a:lnSpc>
            </a:pPr>
            <a:r>
              <a:rPr lang="ja-JP" altLang="en-US" sz="1050" b="1" u="none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　</a:t>
            </a:r>
            <a:r>
              <a:rPr lang="ja-JP" altLang="en-US" sz="1050" b="1" dirty="0">
                <a:solidFill>
                  <a:schemeClr val="bg1">
                    <a:lumMod val="50000"/>
                  </a:schemeClr>
                </a:solidFill>
                <a:latin typeface="HGP創英角ｺﾞｼｯｸUB"/>
                <a:ea typeface="HGP創英角ｺﾞｼｯｸUB"/>
              </a:rPr>
              <a:t>・（避難先候補地</a:t>
            </a:r>
            <a:r>
              <a:rPr lang="ja-JP" altLang="en-US" sz="1050" b="1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）</a:t>
            </a:r>
            <a:endParaRPr lang="en-US" altLang="ja-JP" sz="1050" b="1" dirty="0">
              <a:solidFill>
                <a:srgbClr val="004AFF"/>
              </a:solidFill>
              <a:latin typeface="HGP創英角ｺﾞｼｯｸUB"/>
              <a:ea typeface="HGP創英角ｺﾞｼｯｸUB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b="0" u="none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　・</a:t>
            </a:r>
            <a:r>
              <a:rPr kumimoji="1" lang="ja-JP" altLang="en-US" sz="1050" b="0" u="none" dirty="0">
                <a:solidFill>
                  <a:schemeClr val="bg1">
                    <a:lumMod val="50000"/>
                  </a:schemeClr>
                </a:solidFill>
                <a:latin typeface="HGP創英角ｺﾞｼｯｸUB"/>
                <a:ea typeface="HGP創英角ｺﾞｼｯｸUB"/>
              </a:rPr>
              <a:t>その他</a:t>
            </a:r>
          </a:p>
        </p:txBody>
      </p:sp>
      <p:sp>
        <p:nvSpPr>
          <p:cNvPr id="1334" name="テキスト 299"/>
          <p:cNvSpPr txBox="1"/>
          <p:nvPr/>
        </p:nvSpPr>
        <p:spPr>
          <a:xfrm>
            <a:off x="9891293" y="6375450"/>
            <a:ext cx="1295898" cy="57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●避難先</a:t>
            </a:r>
            <a:endParaRPr kumimoji="1" lang="ja-JP" altLang="en-US" sz="1050" b="0" u="none" dirty="0">
              <a:solidFill>
                <a:srgbClr val="004AFF"/>
              </a:solidFill>
              <a:latin typeface="UD デジタル 教科書体 NK-R"/>
              <a:ea typeface="UD デジタル 教科書体 NK-R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0" u="none" dirty="0">
                <a:solidFill>
                  <a:srgbClr val="004AFF"/>
                </a:solidFill>
                <a:latin typeface="HGP創英角ｺﾞｼｯｸUB"/>
                <a:ea typeface="HGP創英角ｺﾞｼｯｸUB"/>
              </a:rPr>
              <a:t>○○さんの家</a:t>
            </a:r>
          </a:p>
        </p:txBody>
      </p:sp>
      <p:sp>
        <p:nvSpPr>
          <p:cNvPr id="1335" name="正方形/長方形 300"/>
          <p:cNvSpPr/>
          <p:nvPr/>
        </p:nvSpPr>
        <p:spPr>
          <a:xfrm>
            <a:off x="10875021" y="6505581"/>
            <a:ext cx="455113" cy="229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900" u="sng">
                <a:latin typeface="UD デジタル 教科書体 NK-R"/>
                <a:ea typeface="UD デジタル 教科書体 NK-R"/>
              </a:rPr>
              <a:t>※２</a:t>
            </a:r>
            <a:endParaRPr sz="900" dirty="0">
              <a:latin typeface="UD デジタル 教科書体 NK-R"/>
              <a:ea typeface="UD デジタル 教科書体 NK-R"/>
            </a:endParaRPr>
          </a:p>
        </p:txBody>
      </p:sp>
      <p:sp>
        <p:nvSpPr>
          <p:cNvPr id="1336" name="テキスト ボックス 408"/>
          <p:cNvSpPr txBox="1"/>
          <p:nvPr/>
        </p:nvSpPr>
        <p:spPr>
          <a:xfrm>
            <a:off x="2366975" y="9331268"/>
            <a:ext cx="2914225" cy="233585"/>
          </a:xfrm>
          <a:prstGeom prst="rect">
            <a:avLst/>
          </a:prstGeom>
          <a:noFill/>
        </p:spPr>
        <p:txBody>
          <a:bodyPr wrap="square" lIns="36001" tIns="36001" rIns="36001" bIns="36001" rtlCol="0">
            <a:spAutoFit/>
          </a:bodyPr>
          <a:lstStyle/>
          <a:p>
            <a:pPr algn="l"/>
            <a:r>
              <a:rPr lang="ja-JP" altLang="en-US" sz="1050">
                <a:solidFill>
                  <a:schemeClr val="bg1">
                    <a:lumMod val="50000"/>
                  </a:schemeClr>
                </a:solidFill>
                <a:latin typeface="UD デジタル 教科書体 NK-R"/>
                <a:ea typeface="UD デジタル 教科書体 NK-R"/>
              </a:rPr>
              <a:t>〇〇市町ハザードマップより</a:t>
            </a:r>
            <a:endParaRPr sz="1050" dirty="0">
              <a:solidFill>
                <a:schemeClr val="bg1">
                  <a:lumMod val="50000"/>
                </a:schemeClr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337" name="ホームベース 412"/>
          <p:cNvSpPr/>
          <p:nvPr/>
        </p:nvSpPr>
        <p:spPr>
          <a:xfrm>
            <a:off x="-5980" y="745134"/>
            <a:ext cx="5860558" cy="321344"/>
          </a:xfrm>
          <a:prstGeom prst="homePlate">
            <a:avLst/>
          </a:prstGeom>
          <a:solidFill>
            <a:srgbClr val="CFD9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5" rIns="91427" bIns="45715"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手順❷　大雨の時、自宅はどうなる？</a:t>
            </a:r>
            <a:endParaRPr sz="1200">
              <a:latin typeface="HGP創英角ｺﾞｼｯｸUB"/>
              <a:ea typeface="HGP創英角ｺﾞｼｯｸUB"/>
            </a:endParaRPr>
          </a:p>
        </p:txBody>
      </p:sp>
      <p:sp>
        <p:nvSpPr>
          <p:cNvPr id="1338" name="テキスト 263"/>
          <p:cNvSpPr txBox="1"/>
          <p:nvPr/>
        </p:nvSpPr>
        <p:spPr>
          <a:xfrm>
            <a:off x="6324183" y="4558862"/>
            <a:ext cx="138983" cy="586129"/>
          </a:xfrm>
          <a:prstGeom prst="rect">
            <a:avLst/>
          </a:prstGeom>
          <a:solidFill>
            <a:schemeClr val="bg1"/>
          </a:solidFill>
        </p:spPr>
        <p:txBody>
          <a:bodyPr vert="eaVert" wrap="square" lIns="0" tIns="0" rIns="0" bIns="0">
            <a:noAutofit/>
          </a:bodyPr>
          <a:lstStyle/>
          <a:p>
            <a:pPr algn="ctr">
              <a:defRPr lang="ja-JP" altLang="en-US"/>
            </a:pPr>
            <a:r>
              <a:rPr lang="ja-JP" altLang="en-US" sz="800"/>
              <a:t>谷　折　り</a:t>
            </a:r>
          </a:p>
        </p:txBody>
      </p:sp>
      <p:grpSp>
        <p:nvGrpSpPr>
          <p:cNvPr id="1339" name="グループ 270"/>
          <p:cNvGrpSpPr/>
          <p:nvPr/>
        </p:nvGrpSpPr>
        <p:grpSpPr>
          <a:xfrm>
            <a:off x="2866301" y="783097"/>
            <a:ext cx="983467" cy="1182369"/>
            <a:chOff x="3082405" y="1083781"/>
            <a:chExt cx="817835" cy="983239"/>
          </a:xfrm>
        </p:grpSpPr>
        <p:sp>
          <p:nvSpPr>
            <p:cNvPr id="1340" name="図形 267"/>
            <p:cNvSpPr/>
            <p:nvPr/>
          </p:nvSpPr>
          <p:spPr>
            <a:xfrm>
              <a:off x="3278505" y="1106805"/>
              <a:ext cx="513002" cy="213987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80" y="10414"/>
                  </a:moveTo>
                  <a:lnTo>
                    <a:pt x="401" y="21600"/>
                  </a:lnTo>
                  <a:lnTo>
                    <a:pt x="21600" y="11185"/>
                  </a:lnTo>
                  <a:lnTo>
                    <a:pt x="20475" y="192"/>
                  </a:lnTo>
                  <a:lnTo>
                    <a:pt x="80" y="10414"/>
                  </a:lnTo>
                  <a:close/>
                </a:path>
              </a:pathLst>
            </a:cu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ja-JP" altLang="en-US"/>
              </a:pPr>
              <a:endParaRPr lang="ja-JP" altLang="en-US"/>
            </a:p>
          </p:txBody>
        </p:sp>
        <p:pic>
          <p:nvPicPr>
            <p:cNvPr id="1341" name="図 269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082405" y="1083781"/>
              <a:ext cx="817835" cy="983239"/>
            </a:xfrm>
            <a:prstGeom prst="rect">
              <a:avLst/>
            </a:prstGeom>
            <a:ln/>
            <a:effectLst/>
          </p:spPr>
        </p:pic>
      </p:grpSp>
      <p:sp>
        <p:nvSpPr>
          <p:cNvPr id="1342" name="テキスト ボックス 394"/>
          <p:cNvSpPr txBox="1"/>
          <p:nvPr/>
        </p:nvSpPr>
        <p:spPr>
          <a:xfrm>
            <a:off x="4148960" y="1318525"/>
            <a:ext cx="1830724" cy="234288"/>
          </a:xfrm>
          <a:prstGeom prst="rect">
            <a:avLst/>
          </a:prstGeom>
          <a:solidFill>
            <a:schemeClr val="bg1"/>
          </a:solidFill>
        </p:spPr>
        <p:txBody>
          <a:bodyPr wrap="square" lIns="36001" tIns="36001" rIns="36001" bIns="36001" rtlCol="0">
            <a:spAutoFit/>
          </a:bodyPr>
          <a:lstStyle/>
          <a:p>
            <a:pPr algn="l"/>
            <a:r>
              <a:rPr lang="ja-JP" altLang="en-US" sz="1050" dirty="0">
                <a:latin typeface="UD デジタル 教科書体 NK-R"/>
                <a:ea typeface="UD デジタル 教科書体 NK-R"/>
              </a:rPr>
              <a:t>　　　　　　「河川</a:t>
            </a:r>
            <a:r>
              <a:rPr lang="ja-JP" altLang="en-US" sz="1050">
                <a:latin typeface="UD デジタル 教科書体 NK-R"/>
                <a:ea typeface="UD デジタル 教科書体 NK-R"/>
              </a:rPr>
              <a:t>氾濫」による危険</a:t>
            </a:r>
            <a:endParaRPr sz="1050" dirty="0">
              <a:latin typeface="UD デジタル 教科書体 NK-R"/>
              <a:ea typeface="UD デジタル 教科書体 NK-R"/>
            </a:endParaRPr>
          </a:p>
        </p:txBody>
      </p:sp>
      <p:pic>
        <p:nvPicPr>
          <p:cNvPr id="1343" name="Picture 311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170" y="1327288"/>
            <a:ext cx="208668" cy="20866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44" name="テキスト ボックス 396"/>
          <p:cNvSpPr txBox="1"/>
          <p:nvPr/>
        </p:nvSpPr>
        <p:spPr>
          <a:xfrm>
            <a:off x="4183622" y="3284659"/>
            <a:ext cx="1838915" cy="330028"/>
          </a:xfrm>
          <a:prstGeom prst="rect">
            <a:avLst/>
          </a:prstGeom>
          <a:solidFill>
            <a:schemeClr val="bg1"/>
          </a:solidFill>
        </p:spPr>
        <p:txBody>
          <a:bodyPr wrap="square" lIns="36001" tIns="36001" rIns="36001" bIns="36001" rtlCol="0">
            <a:no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latin typeface="UD デジタル 教科書体 NK-R"/>
                <a:ea typeface="UD デジタル 教科書体 NK-R"/>
              </a:rPr>
              <a:t>　　　　 　「土砂</a:t>
            </a:r>
            <a:r>
              <a:rPr lang="ja-JP" altLang="en-US" sz="1050">
                <a:latin typeface="UD デジタル 教科書体 NK-R"/>
                <a:ea typeface="UD デジタル 教科書体 NK-R"/>
              </a:rPr>
              <a:t>災害」による危険</a:t>
            </a:r>
            <a:endParaRPr lang="ja-JP" altLang="en-US" sz="1050" dirty="0">
              <a:latin typeface="UD デジタル 教科書体 NK-R"/>
              <a:ea typeface="UD デジタル 教科書体 NK-R"/>
            </a:endParaRPr>
          </a:p>
        </p:txBody>
      </p:sp>
      <p:pic>
        <p:nvPicPr>
          <p:cNvPr id="1345" name="Picture 398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322" y="3333265"/>
            <a:ext cx="213479" cy="21347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46" name="正方形/長方形 166"/>
          <p:cNvSpPr/>
          <p:nvPr/>
        </p:nvSpPr>
        <p:spPr>
          <a:xfrm>
            <a:off x="4234276" y="1657534"/>
            <a:ext cx="1883480" cy="155309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i="1">
                <a:solidFill>
                  <a:schemeClr val="bg1">
                    <a:lumMod val="50000"/>
                  </a:schemeClr>
                </a:solidFill>
              </a:rPr>
              <a:t>・家屋倒壊等氾濫想定区域の凡例</a:t>
            </a:r>
            <a:endParaRPr kumimoji="1" lang="en-US" altLang="ja-JP" sz="16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sz="1600" i="1">
                <a:solidFill>
                  <a:schemeClr val="bg1">
                    <a:lumMod val="50000"/>
                  </a:schemeClr>
                </a:solidFill>
              </a:rPr>
              <a:t>・浸水想定区域（浸水深）の凡例</a:t>
            </a:r>
            <a:endParaRPr kumimoji="1" lang="en-US" altLang="ja-JP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47" name="正方形/長方形 167"/>
          <p:cNvSpPr/>
          <p:nvPr/>
        </p:nvSpPr>
        <p:spPr>
          <a:xfrm>
            <a:off x="4245499" y="3669024"/>
            <a:ext cx="1883480" cy="155309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i="1">
                <a:solidFill>
                  <a:schemeClr val="bg1">
                    <a:lumMod val="50000"/>
                  </a:schemeClr>
                </a:solidFill>
              </a:rPr>
              <a:t>・土砂災害警戒区域の凡例</a:t>
            </a:r>
            <a:endParaRPr kumimoji="1" lang="en-US" altLang="ja-JP" sz="16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sz="1600" i="1">
                <a:solidFill>
                  <a:schemeClr val="bg1">
                    <a:lumMod val="50000"/>
                  </a:schemeClr>
                </a:solidFill>
              </a:rPr>
              <a:t>・土砂災害特別警戒区域の凡例</a:t>
            </a:r>
            <a:endParaRPr kumimoji="1" lang="en-US" altLang="ja-JP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48" name="正方形/長方形 169"/>
          <p:cNvSpPr/>
          <p:nvPr/>
        </p:nvSpPr>
        <p:spPr>
          <a:xfrm>
            <a:off x="6916696" y="7654214"/>
            <a:ext cx="5788139" cy="61779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00" i="1">
                <a:solidFill>
                  <a:schemeClr val="bg1">
                    <a:lumMod val="50000"/>
                  </a:schemeClr>
                </a:solidFill>
              </a:rPr>
              <a:t>・避難に関する留意事項を注記で記載</a:t>
            </a:r>
            <a:endParaRPr kumimoji="1" lang="en-US" altLang="ja-JP" sz="9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sz="900" i="1">
                <a:solidFill>
                  <a:schemeClr val="bg1">
                    <a:lumMod val="50000"/>
                  </a:schemeClr>
                </a:solidFill>
              </a:rPr>
              <a:t>例：高齢者等避難が発令されるよりも前に「自主避難所」が開設されている場合もあります。</a:t>
            </a:r>
          </a:p>
          <a:p>
            <a:r>
              <a:rPr lang="ja-JP" altLang="en-US" sz="900" i="1">
                <a:solidFill>
                  <a:schemeClr val="bg1">
                    <a:lumMod val="50000"/>
                  </a:schemeClr>
                </a:solidFill>
              </a:rPr>
              <a:t>　　被害状況によっては、００中学校以外の避難所が開設される場合もあります。〇〇市</a:t>
            </a:r>
            <a:r>
              <a:rPr lang="en-US" altLang="ja-JP" sz="900" i="1" dirty="0">
                <a:solidFill>
                  <a:schemeClr val="bg1">
                    <a:lumMod val="50000"/>
                  </a:schemeClr>
                </a:solidFill>
              </a:rPr>
              <a:t>HP</a:t>
            </a:r>
            <a:r>
              <a:rPr lang="ja-JP" altLang="en-US" sz="900" i="1">
                <a:solidFill>
                  <a:schemeClr val="bg1">
                    <a:lumMod val="50000"/>
                  </a:schemeClr>
                </a:solidFill>
              </a:rPr>
              <a:t>で確認できます。</a:t>
            </a:r>
          </a:p>
        </p:txBody>
      </p:sp>
      <p:sp>
        <p:nvSpPr>
          <p:cNvPr id="1349" name="正方形/長方形 171"/>
          <p:cNvSpPr/>
          <p:nvPr/>
        </p:nvSpPr>
        <p:spPr>
          <a:xfrm>
            <a:off x="7695505" y="8976814"/>
            <a:ext cx="665180" cy="46846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i="1">
                <a:solidFill>
                  <a:schemeClr val="bg1">
                    <a:lumMod val="50000"/>
                  </a:schemeClr>
                </a:solidFill>
              </a:rPr>
              <a:t>２次元</a:t>
            </a:r>
            <a:endParaRPr kumimoji="1" lang="en-US" altLang="ja-JP" sz="1100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ja-JP" altLang="en-US" sz="1100" i="1">
                <a:solidFill>
                  <a:schemeClr val="bg1">
                    <a:lumMod val="50000"/>
                  </a:schemeClr>
                </a:solidFill>
              </a:rPr>
              <a:t>コード</a:t>
            </a:r>
            <a:endParaRPr kumimoji="1" lang="en-US" altLang="ja-JP" sz="11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50" name="テキスト ボックス 141"/>
          <p:cNvSpPr txBox="1"/>
          <p:nvPr/>
        </p:nvSpPr>
        <p:spPr>
          <a:xfrm>
            <a:off x="8603573" y="9029783"/>
            <a:ext cx="8034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050" i="1">
                <a:solidFill>
                  <a:schemeClr val="bg1">
                    <a:lumMod val="50000"/>
                  </a:schemeClr>
                </a:solidFill>
                <a:latin typeface="UD デジタル 教科書体 NK-R"/>
                <a:ea typeface="UD デジタル 教科書体 NK-R"/>
              </a:rPr>
              <a:t>〇〇市</a:t>
            </a:r>
            <a:endParaRPr lang="en-US" altLang="ja-JP" sz="1050" i="1" dirty="0">
              <a:solidFill>
                <a:schemeClr val="bg1">
                  <a:lumMod val="50000"/>
                </a:schemeClr>
              </a:solidFill>
              <a:latin typeface="UD デジタル 教科書体 NK-R"/>
              <a:ea typeface="UD デジタル 教科書体 NK-R"/>
            </a:endParaRPr>
          </a:p>
          <a:p>
            <a:pPr algn="ctr"/>
            <a:r>
              <a:rPr lang="ja-JP" altLang="en-US" sz="1050" i="1">
                <a:solidFill>
                  <a:schemeClr val="bg1">
                    <a:lumMod val="50000"/>
                  </a:schemeClr>
                </a:solidFill>
                <a:latin typeface="UD デジタル 教科書体 NK-R"/>
                <a:ea typeface="UD デジタル 教科書体 NK-R"/>
              </a:rPr>
              <a:t>防災メール</a:t>
            </a:r>
            <a:endParaRPr sz="1050" i="1" dirty="0">
              <a:solidFill>
                <a:schemeClr val="bg1">
                  <a:lumMod val="50000"/>
                </a:schemeClr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351" name="正方形/長方形 173"/>
          <p:cNvSpPr/>
          <p:nvPr/>
        </p:nvSpPr>
        <p:spPr>
          <a:xfrm>
            <a:off x="9383341" y="8958827"/>
            <a:ext cx="665180" cy="46846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i="1">
                <a:solidFill>
                  <a:schemeClr val="bg1">
                    <a:lumMod val="50000"/>
                  </a:schemeClr>
                </a:solidFill>
              </a:rPr>
              <a:t>２次元</a:t>
            </a:r>
            <a:endParaRPr kumimoji="1" lang="en-US" altLang="ja-JP" sz="1100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ja-JP" altLang="en-US" sz="1100" i="1">
                <a:solidFill>
                  <a:schemeClr val="bg1">
                    <a:lumMod val="50000"/>
                  </a:schemeClr>
                </a:solidFill>
              </a:rPr>
              <a:t>コード</a:t>
            </a:r>
            <a:endParaRPr kumimoji="1" lang="en-US" altLang="ja-JP" sz="11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52" name="直線 163"/>
          <p:cNvSpPr/>
          <p:nvPr/>
        </p:nvSpPr>
        <p:spPr>
          <a:xfrm>
            <a:off x="11584781" y="2797969"/>
            <a:ext cx="755314" cy="0"/>
          </a:xfrm>
          <a:prstGeom prst="line">
            <a:avLst/>
          </a:prstGeom>
          <a:ln w="190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</p:spTree>
    <p:extLst>
      <p:ext uri="{BB962C8B-B14F-4D97-AF65-F5344CB8AC3E}">
        <p14:creationId xmlns:p14="http://schemas.microsoft.com/office/powerpoint/2010/main" val="346656446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36</TotalTime>
  <Words>1158</Words>
  <Application>JUST Focus</Application>
  <Paragraphs>173</Paragraph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HGP創英角ｺﾞｼｯｸUB</vt:lpstr>
      <vt:lpstr>HG創英角ｺﾞｼｯｸUB</vt:lpstr>
      <vt:lpstr>UD デジタル 教科書体 NK-R</vt:lpstr>
      <vt:lpstr>游ゴシック</vt:lpstr>
      <vt:lpstr>Arial</vt:lpstr>
      <vt:lpstr>Calibri</vt:lpstr>
      <vt:lpstr>Calibri Light</vt:lpstr>
      <vt:lpstr>デザインの設定</vt:lpstr>
      <vt:lpstr>2_デザインの設定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4.1.6</AppVersion>
  <PresentationFormat>ユーザー設定</PresentationFormat>
  <Slides>2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cp:lastModifiedBy>鈴木　崇正</cp:lastModifiedBy>
  <dcterms:created xsi:type="dcterms:W3CDTF">2022-02-21T09:07:42Z</dcterms:created>
  <dcterms:modified xsi:type="dcterms:W3CDTF">2022-03-14T00:13:03Z</dcterms:modified>
  <cp:revision>6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