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33.xml" ContentType="application/vnd.openxmlformats-officedocument.presentationml.notesSlide+xml"/>
  <Override PartName="/ppt/tags/tag19.xml" ContentType="application/vnd.openxmlformats-officedocument.presentationml.tags+xml"/>
  <Override PartName="/ppt/notesSlides/notesSlide34.xml" ContentType="application/vnd.openxmlformats-officedocument.presentationml.notesSlide+xml"/>
  <Override PartName="/ppt/tags/tag20.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2.xml" ContentType="application/vnd.openxmlformats-officedocument.presentationml.tags+xml"/>
  <Override PartName="/ppt/notesSlides/notesSlide39.xml" ContentType="application/vnd.openxmlformats-officedocument.presentationml.notesSlide+xml"/>
  <Override PartName="/ppt/tags/tag23.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24.xml" ContentType="application/vnd.openxmlformats-officedocument.presentationml.tags+xml"/>
  <Override PartName="/ppt/notesSlides/notesSlide44.xml" ContentType="application/vnd.openxmlformats-officedocument.presentationml.notesSlide+xml"/>
  <Override PartName="/ppt/tags/tag25.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26.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27.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handoutMasterIdLst>
    <p:handoutMasterId r:id="rId55"/>
  </p:handoutMasterIdLst>
  <p:sldIdLst>
    <p:sldId id="373" r:id="rId2"/>
    <p:sldId id="256" r:id="rId3"/>
    <p:sldId id="341" r:id="rId4"/>
    <p:sldId id="394" r:id="rId5"/>
    <p:sldId id="346" r:id="rId6"/>
    <p:sldId id="347" r:id="rId7"/>
    <p:sldId id="348" r:id="rId8"/>
    <p:sldId id="418" r:id="rId9"/>
    <p:sldId id="349" r:id="rId10"/>
    <p:sldId id="355" r:id="rId11"/>
    <p:sldId id="356" r:id="rId12"/>
    <p:sldId id="274" r:id="rId13"/>
    <p:sldId id="397" r:id="rId14"/>
    <p:sldId id="396" r:id="rId15"/>
    <p:sldId id="393" r:id="rId16"/>
    <p:sldId id="353" r:id="rId17"/>
    <p:sldId id="398" r:id="rId18"/>
    <p:sldId id="411" r:id="rId19"/>
    <p:sldId id="375" r:id="rId20"/>
    <p:sldId id="358" r:id="rId21"/>
    <p:sldId id="399" r:id="rId22"/>
    <p:sldId id="359" r:id="rId23"/>
    <p:sldId id="360" r:id="rId24"/>
    <p:sldId id="376" r:id="rId25"/>
    <p:sldId id="363" r:id="rId26"/>
    <p:sldId id="377" r:id="rId27"/>
    <p:sldId id="407" r:id="rId28"/>
    <p:sldId id="408" r:id="rId29"/>
    <p:sldId id="409" r:id="rId30"/>
    <p:sldId id="410" r:id="rId31"/>
    <p:sldId id="412" r:id="rId32"/>
    <p:sldId id="378" r:id="rId33"/>
    <p:sldId id="405" r:id="rId34"/>
    <p:sldId id="352" r:id="rId35"/>
    <p:sldId id="406" r:id="rId36"/>
    <p:sldId id="379" r:id="rId37"/>
    <p:sldId id="368" r:id="rId38"/>
    <p:sldId id="380" r:id="rId39"/>
    <p:sldId id="415" r:id="rId40"/>
    <p:sldId id="416" r:id="rId41"/>
    <p:sldId id="381" r:id="rId42"/>
    <p:sldId id="387" r:id="rId43"/>
    <p:sldId id="388" r:id="rId44"/>
    <p:sldId id="351" r:id="rId45"/>
    <p:sldId id="402" r:id="rId46"/>
    <p:sldId id="382" r:id="rId47"/>
    <p:sldId id="350" r:id="rId48"/>
    <p:sldId id="400" r:id="rId49"/>
    <p:sldId id="260" r:id="rId50"/>
    <p:sldId id="401" r:id="rId51"/>
    <p:sldId id="413" r:id="rId52"/>
    <p:sldId id="419" r:id="rId53"/>
  </p:sldIdLst>
  <p:sldSz cx="13004800" cy="9753600"/>
  <p:notesSz cx="6735763" cy="98663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ヒラギノ角ゴ ProN W3"/>
      </a:defRPr>
    </a:lvl1pPr>
    <a:lvl2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ヒラギノ角ゴ ProN W3"/>
      </a:defRPr>
    </a:lvl2pPr>
    <a:lvl3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ヒラギノ角ゴ ProN W3"/>
      </a:defRPr>
    </a:lvl3pPr>
    <a:lvl4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ヒラギノ角ゴ ProN W3"/>
      </a:defRPr>
    </a:lvl4pPr>
    <a:lvl5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ヒラギノ角ゴ ProN W3"/>
      </a:defRPr>
    </a:lvl5pPr>
    <a:lvl6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ヒラギノ角ゴ ProN W3"/>
      </a:defRPr>
    </a:lvl6pPr>
    <a:lvl7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ヒラギノ角ゴ ProN W3"/>
      </a:defRPr>
    </a:lvl7pPr>
    <a:lvl8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ヒラギノ角ゴ ProN W3"/>
      </a:defRPr>
    </a:lvl8pPr>
    <a:lvl9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ヒラギノ角ゴ ProN W3"/>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16"/>
    <p:restoredTop sz="71405" autoAdjust="0"/>
  </p:normalViewPr>
  <p:slideViewPr>
    <p:cSldViewPr snapToGrid="0" snapToObjects="1">
      <p:cViewPr varScale="1">
        <p:scale>
          <a:sx n="37" d="100"/>
          <a:sy n="37" d="100"/>
        </p:scale>
        <p:origin x="936"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2C0B1F6A-F223-46CE-BD3B-9C70079770D3}" type="datetimeFigureOut">
              <a:rPr kumimoji="1" lang="ja-JP" altLang="en-US" smtClean="0"/>
              <a:t>2019/5/30</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A41BCA87-E821-4833-865F-559E71224FAD}" type="slidenum">
              <a:rPr kumimoji="1" lang="ja-JP" altLang="en-US" smtClean="0"/>
              <a:t>‹#›</a:t>
            </a:fld>
            <a:endParaRPr kumimoji="1" lang="ja-JP" altLang="en-US"/>
          </a:p>
        </p:txBody>
      </p:sp>
    </p:spTree>
    <p:extLst>
      <p:ext uri="{BB962C8B-B14F-4D97-AF65-F5344CB8AC3E}">
        <p14:creationId xmlns:p14="http://schemas.microsoft.com/office/powerpoint/2010/main" val="1433280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xfrm>
            <a:off x="901700" y="739775"/>
            <a:ext cx="4932363" cy="3700463"/>
          </a:xfrm>
          <a:prstGeom prst="rect">
            <a:avLst/>
          </a:prstGeom>
        </p:spPr>
        <p:txBody>
          <a:bodyPr/>
          <a:lstStyle/>
          <a:p>
            <a:endParaRPr/>
          </a:p>
        </p:txBody>
      </p:sp>
      <p:sp>
        <p:nvSpPr>
          <p:cNvPr id="161" name="Shape 161"/>
          <p:cNvSpPr>
            <a:spLocks noGrp="1"/>
          </p:cNvSpPr>
          <p:nvPr>
            <p:ph type="body" sz="quarter" idx="1"/>
          </p:nvPr>
        </p:nvSpPr>
        <p:spPr>
          <a:xfrm>
            <a:off x="898102" y="4686499"/>
            <a:ext cx="4939560" cy="443984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ヒラギノ角ゴ ProN W3"/>
      </a:defRPr>
    </a:lvl1pPr>
    <a:lvl2pPr indent="228600" defTabSz="457200" latinLnBrk="0">
      <a:lnSpc>
        <a:spcPct val="117999"/>
      </a:lnSpc>
      <a:defRPr sz="2200">
        <a:latin typeface="+mn-lt"/>
        <a:ea typeface="+mn-ea"/>
        <a:cs typeface="+mn-cs"/>
        <a:sym typeface="ヒラギノ角ゴ ProN W3"/>
      </a:defRPr>
    </a:lvl2pPr>
    <a:lvl3pPr indent="457200" defTabSz="457200" latinLnBrk="0">
      <a:lnSpc>
        <a:spcPct val="117999"/>
      </a:lnSpc>
      <a:defRPr sz="2200">
        <a:latin typeface="+mn-lt"/>
        <a:ea typeface="+mn-ea"/>
        <a:cs typeface="+mn-cs"/>
        <a:sym typeface="ヒラギノ角ゴ ProN W3"/>
      </a:defRPr>
    </a:lvl3pPr>
    <a:lvl4pPr indent="685800" defTabSz="457200" latinLnBrk="0">
      <a:lnSpc>
        <a:spcPct val="117999"/>
      </a:lnSpc>
      <a:defRPr sz="2200">
        <a:latin typeface="+mn-lt"/>
        <a:ea typeface="+mn-ea"/>
        <a:cs typeface="+mn-cs"/>
        <a:sym typeface="ヒラギノ角ゴ ProN W3"/>
      </a:defRPr>
    </a:lvl4pPr>
    <a:lvl5pPr indent="914400" defTabSz="457200" latinLnBrk="0">
      <a:lnSpc>
        <a:spcPct val="117999"/>
      </a:lnSpc>
      <a:defRPr sz="2200">
        <a:latin typeface="+mn-lt"/>
        <a:ea typeface="+mn-ea"/>
        <a:cs typeface="+mn-cs"/>
        <a:sym typeface="ヒラギノ角ゴ ProN W3"/>
      </a:defRPr>
    </a:lvl5pPr>
    <a:lvl6pPr indent="1143000" defTabSz="457200" latinLnBrk="0">
      <a:lnSpc>
        <a:spcPct val="117999"/>
      </a:lnSpc>
      <a:defRPr sz="2200">
        <a:latin typeface="+mn-lt"/>
        <a:ea typeface="+mn-ea"/>
        <a:cs typeface="+mn-cs"/>
        <a:sym typeface="ヒラギノ角ゴ ProN W3"/>
      </a:defRPr>
    </a:lvl6pPr>
    <a:lvl7pPr indent="1371600" defTabSz="457200" latinLnBrk="0">
      <a:lnSpc>
        <a:spcPct val="117999"/>
      </a:lnSpc>
      <a:defRPr sz="2200">
        <a:latin typeface="+mn-lt"/>
        <a:ea typeface="+mn-ea"/>
        <a:cs typeface="+mn-cs"/>
        <a:sym typeface="ヒラギノ角ゴ ProN W3"/>
      </a:defRPr>
    </a:lvl7pPr>
    <a:lvl8pPr indent="1600200" defTabSz="457200" latinLnBrk="0">
      <a:lnSpc>
        <a:spcPct val="117999"/>
      </a:lnSpc>
      <a:defRPr sz="2200">
        <a:latin typeface="+mn-lt"/>
        <a:ea typeface="+mn-ea"/>
        <a:cs typeface="+mn-cs"/>
        <a:sym typeface="ヒラギノ角ゴ ProN W3"/>
      </a:defRPr>
    </a:lvl8pPr>
    <a:lvl9pPr indent="1828800" defTabSz="457200" latinLnBrk="0">
      <a:lnSpc>
        <a:spcPct val="117999"/>
      </a:lnSpc>
      <a:defRPr sz="2200">
        <a:latin typeface="+mn-lt"/>
        <a:ea typeface="+mn-ea"/>
        <a:cs typeface="+mn-cs"/>
        <a:sym typeface="ヒラギノ角ゴ ProN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kumimoji="1" lang="ja-JP" altLang="en-US" dirty="0"/>
          </a:p>
        </p:txBody>
      </p:sp>
    </p:spTree>
    <p:extLst>
      <p:ext uri="{BB962C8B-B14F-4D97-AF65-F5344CB8AC3E}">
        <p14:creationId xmlns:p14="http://schemas.microsoft.com/office/powerpoint/2010/main" val="2984362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07178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45116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18927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93518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66108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20344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72261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168357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99455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3008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4982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54273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1754273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70064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09913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11530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0181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55552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16279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37919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3010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38649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18204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92512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endParaRPr kumimoji="1" lang="ja-JP" altLang="en-US" dirty="0"/>
          </a:p>
        </p:txBody>
      </p:sp>
    </p:spTree>
    <p:extLst>
      <p:ext uri="{BB962C8B-B14F-4D97-AF65-F5344CB8AC3E}">
        <p14:creationId xmlns:p14="http://schemas.microsoft.com/office/powerpoint/2010/main" val="1142006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40460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0" lang="en-US" altLang="ja-JP" dirty="0">
              <a:ea typeface="HGP明朝E" panose="02020900000000000000" pitchFamily="18" charset="-128"/>
            </a:endParaRPr>
          </a:p>
        </p:txBody>
      </p:sp>
    </p:spTree>
    <p:extLst>
      <p:ext uri="{BB962C8B-B14F-4D97-AF65-F5344CB8AC3E}">
        <p14:creationId xmlns:p14="http://schemas.microsoft.com/office/powerpoint/2010/main" val="2423349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1553361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endParaRPr kumimoji="1" lang="ja-JP" altLang="en-US" dirty="0"/>
          </a:p>
        </p:txBody>
      </p:sp>
    </p:spTree>
    <p:extLst>
      <p:ext uri="{BB962C8B-B14F-4D97-AF65-F5344CB8AC3E}">
        <p14:creationId xmlns:p14="http://schemas.microsoft.com/office/powerpoint/2010/main" val="9139124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41844960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73835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27562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87219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457200" eaLnBrk="1" fontAlgn="auto" latinLnBrk="0" hangingPunct="1">
              <a:lnSpc>
                <a:spcPct val="117999"/>
              </a:lnSpc>
              <a:spcBef>
                <a:spcPts val="0"/>
              </a:spcBef>
              <a:spcAft>
                <a:spcPts val="0"/>
              </a:spcAft>
              <a:buClrTx/>
              <a:buSzTx/>
              <a:buFontTx/>
              <a:buNone/>
              <a:tabLst/>
              <a:defRPr/>
            </a:pP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a:p>
            <a:endParaRPr kumimoji="1" lang="ja-JP" altLang="en-US" dirty="0"/>
          </a:p>
        </p:txBody>
      </p:sp>
    </p:spTree>
    <p:extLst>
      <p:ext uri="{BB962C8B-B14F-4D97-AF65-F5344CB8AC3E}">
        <p14:creationId xmlns:p14="http://schemas.microsoft.com/office/powerpoint/2010/main" val="1891832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138811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814107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577264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hangingPunct="1">
              <a:lnSpc>
                <a:spcPts val="1300"/>
              </a:lnSpc>
              <a:spcBef>
                <a:spcPct val="50000"/>
              </a:spcBef>
              <a:buNone/>
            </a:pPr>
            <a:endParaRPr lang="ja-JP" altLang="en-US" sz="2400" dirty="0">
              <a:solidFill>
                <a:schemeClr val="bg2"/>
              </a:solidFill>
              <a:latin typeface="UD デジタル 教科書体 NK-R" pitchFamily="18" charset="-128"/>
              <a:ea typeface="UD デジタル 教科書体 NK-R" pitchFamily="18" charset="-128"/>
            </a:endParaRPr>
          </a:p>
          <a:p>
            <a:pPr hangingPunct="1">
              <a:lnSpc>
                <a:spcPts val="1300"/>
              </a:lnSpc>
              <a:spcBef>
                <a:spcPct val="50000"/>
              </a:spcBef>
              <a:buNone/>
            </a:pPr>
            <a:endParaRPr lang="ja-JP" altLang="en-US" sz="2400" dirty="0">
              <a:solidFill>
                <a:schemeClr val="bg2"/>
              </a:solidFill>
              <a:latin typeface="UD デジタル 教科書体 NK-R" pitchFamily="18" charset="-128"/>
              <a:ea typeface="UD デジタル 教科書体 NK-R" pitchFamily="18" charset="-128"/>
            </a:endParaRPr>
          </a:p>
          <a:p>
            <a:endParaRPr kumimoji="1" lang="ja-JP" altLang="en-US" dirty="0"/>
          </a:p>
        </p:txBody>
      </p:sp>
    </p:spTree>
    <p:extLst>
      <p:ext uri="{BB962C8B-B14F-4D97-AF65-F5344CB8AC3E}">
        <p14:creationId xmlns:p14="http://schemas.microsoft.com/office/powerpoint/2010/main" val="26528918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2581410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992556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522636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577264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21742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74989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49829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045342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kumimoji="1" lang="ja-JP" altLang="en-US" dirty="0"/>
          </a:p>
        </p:txBody>
      </p:sp>
    </p:spTree>
    <p:extLst>
      <p:ext uri="{BB962C8B-B14F-4D97-AF65-F5344CB8AC3E}">
        <p14:creationId xmlns:p14="http://schemas.microsoft.com/office/powerpoint/2010/main" val="3706283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84924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97685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15503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8089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11"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xfrm>
            <a:off x="6288709" y="9245600"/>
            <a:ext cx="414682" cy="3302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スライド番号"/>
          <p:cNvSpPr txBox="1">
            <a:spLocks noGrp="1"/>
          </p:cNvSpPr>
          <p:nvPr>
            <p:ph type="sldNum" sz="quarter" idx="2"/>
          </p:nvPr>
        </p:nvSpPr>
        <p:spPr>
          <a:xfrm>
            <a:off x="6288709" y="9245600"/>
            <a:ext cx="414682" cy="3302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タイトル&amp;サブタイトル">
    <p:spTree>
      <p:nvGrpSpPr>
        <p:cNvPr id="1" name=""/>
        <p:cNvGrpSpPr/>
        <p:nvPr/>
      </p:nvGrpSpPr>
      <p:grpSpPr>
        <a:xfrm>
          <a:off x="0" y="0"/>
          <a:ext cx="0" cy="0"/>
          <a:chOff x="0" y="0"/>
          <a:chExt cx="0" cy="0"/>
        </a:xfrm>
      </p:grpSpPr>
      <p:sp>
        <p:nvSpPr>
          <p:cNvPr id="117" name="タイトルテキスト"/>
          <p:cNvSpPr txBox="1">
            <a:spLocks noGrp="1"/>
          </p:cNvSpPr>
          <p:nvPr>
            <p:ph type="title"/>
          </p:nvPr>
        </p:nvSpPr>
        <p:spPr>
          <a:xfrm>
            <a:off x="2578099" y="2447924"/>
            <a:ext cx="7848602" cy="2476501"/>
          </a:xfrm>
          <a:prstGeom prst="rect">
            <a:avLst/>
          </a:prstGeom>
        </p:spPr>
        <p:txBody>
          <a:bodyPr lIns="38100" tIns="38100" rIns="38100" bIns="38100" anchor="b"/>
          <a:lstStyle>
            <a:lvl1pPr>
              <a:defRPr sz="7800"/>
            </a:lvl1pPr>
          </a:lstStyle>
          <a:p>
            <a:r>
              <a:t>タイトルテキスト</a:t>
            </a:r>
          </a:p>
        </p:txBody>
      </p:sp>
      <p:sp>
        <p:nvSpPr>
          <p:cNvPr id="118" name="本文レベル1…"/>
          <p:cNvSpPr txBox="1">
            <a:spLocks noGrp="1"/>
          </p:cNvSpPr>
          <p:nvPr>
            <p:ph type="body" sz="quarter" idx="1"/>
          </p:nvPr>
        </p:nvSpPr>
        <p:spPr>
          <a:xfrm>
            <a:off x="2578099" y="4991100"/>
            <a:ext cx="7848602" cy="847725"/>
          </a:xfrm>
          <a:prstGeom prst="rect">
            <a:avLst/>
          </a:prstGeom>
        </p:spPr>
        <p:txBody>
          <a:bodyPr lIns="38100" tIns="38100" rIns="38100" bIns="38100" anchor="t"/>
          <a:lstStyle>
            <a:lvl1pPr marL="0" indent="0" algn="ctr">
              <a:spcBef>
                <a:spcPts val="0"/>
              </a:spcBef>
              <a:buSzTx/>
              <a:buNone/>
              <a:defRPr sz="3000"/>
            </a:lvl1pPr>
            <a:lvl2pPr marL="0" indent="0" algn="ctr">
              <a:spcBef>
                <a:spcPts val="0"/>
              </a:spcBef>
              <a:buSzTx/>
              <a:buNone/>
              <a:defRPr sz="3000"/>
            </a:lvl2pPr>
            <a:lvl3pPr marL="0" indent="0" algn="ctr">
              <a:spcBef>
                <a:spcPts val="0"/>
              </a:spcBef>
              <a:buSzTx/>
              <a:buNone/>
              <a:defRPr sz="3000"/>
            </a:lvl3pPr>
            <a:lvl4pPr marL="0" indent="0" algn="ctr">
              <a:spcBef>
                <a:spcPts val="0"/>
              </a:spcBef>
              <a:buSzTx/>
              <a:buNone/>
              <a:defRPr sz="3000"/>
            </a:lvl4pPr>
            <a:lvl5pPr marL="0" indent="0" algn="ctr">
              <a:spcBef>
                <a:spcPts val="0"/>
              </a:spcBef>
              <a:buSzTx/>
              <a:buNone/>
              <a:defRPr sz="3000"/>
            </a:lvl5pPr>
          </a:lstStyle>
          <a:p>
            <a:r>
              <a:t>本文レベル1</a:t>
            </a:r>
          </a:p>
          <a:p>
            <a:pPr lvl="1"/>
            <a:r>
              <a:t>本文レベル2</a:t>
            </a:r>
          </a:p>
          <a:p>
            <a:pPr lvl="2"/>
            <a:r>
              <a:t>本文レベル3</a:t>
            </a:r>
          </a:p>
          <a:p>
            <a:pPr lvl="3"/>
            <a:r>
              <a:t>本文レベル4</a:t>
            </a:r>
          </a:p>
          <a:p>
            <a:pPr lvl="4"/>
            <a:r>
              <a:t>本文レベル5</a:t>
            </a:r>
          </a:p>
        </p:txBody>
      </p:sp>
      <p:sp>
        <p:nvSpPr>
          <p:cNvPr id="119" name="スライド番号"/>
          <p:cNvSpPr txBox="1">
            <a:spLocks noGrp="1"/>
          </p:cNvSpPr>
          <p:nvPr>
            <p:ph type="sldNum" sz="quarter" idx="2"/>
          </p:nvPr>
        </p:nvSpPr>
        <p:spPr>
          <a:xfrm>
            <a:off x="6319685" y="8153400"/>
            <a:ext cx="355905" cy="279400"/>
          </a:xfrm>
          <a:prstGeom prst="rect">
            <a:avLst/>
          </a:prstGeom>
        </p:spPr>
        <p:txBody>
          <a:bodyPr lIns="38100" tIns="38100" rIns="38100" bIns="38100" anchor="t"/>
          <a:lstStyle>
            <a:lvl1pPr>
              <a:defRPr sz="1600"/>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26" name="スライド番号"/>
          <p:cNvSpPr txBox="1">
            <a:spLocks noGrp="1"/>
          </p:cNvSpPr>
          <p:nvPr>
            <p:ph type="sldNum" sz="quarter" idx="2"/>
          </p:nvPr>
        </p:nvSpPr>
        <p:spPr>
          <a:xfrm>
            <a:off x="6319685" y="8153400"/>
            <a:ext cx="355905" cy="279400"/>
          </a:xfrm>
          <a:prstGeom prst="rect">
            <a:avLst/>
          </a:prstGeom>
        </p:spPr>
        <p:txBody>
          <a:bodyPr lIns="38100" tIns="38100" rIns="38100" bIns="38100" anchor="t"/>
          <a:lstStyle>
            <a:lvl1pPr>
              <a:defRPr sz="1600"/>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133" name="タイトルテキスト"/>
          <p:cNvSpPr txBox="1">
            <a:spLocks noGrp="1"/>
          </p:cNvSpPr>
          <p:nvPr>
            <p:ph type="title"/>
          </p:nvPr>
        </p:nvSpPr>
        <p:spPr>
          <a:xfrm>
            <a:off x="2339974" y="1523999"/>
            <a:ext cx="8324852" cy="1590676"/>
          </a:xfrm>
          <a:prstGeom prst="rect">
            <a:avLst/>
          </a:prstGeom>
        </p:spPr>
        <p:txBody>
          <a:bodyPr lIns="38100" tIns="38100" rIns="38100" bIns="38100"/>
          <a:lstStyle>
            <a:lvl1pPr>
              <a:defRPr sz="7800"/>
            </a:lvl1pPr>
          </a:lstStyle>
          <a:p>
            <a:r>
              <a:t>タイトルテキスト</a:t>
            </a:r>
          </a:p>
        </p:txBody>
      </p:sp>
      <p:sp>
        <p:nvSpPr>
          <p:cNvPr id="134" name="本文レベル1…"/>
          <p:cNvSpPr txBox="1">
            <a:spLocks noGrp="1"/>
          </p:cNvSpPr>
          <p:nvPr>
            <p:ph type="body" sz="half" idx="1"/>
          </p:nvPr>
        </p:nvSpPr>
        <p:spPr>
          <a:xfrm>
            <a:off x="2339974" y="3162300"/>
            <a:ext cx="8324852" cy="4714876"/>
          </a:xfrm>
          <a:prstGeom prst="rect">
            <a:avLst/>
          </a:prstGeom>
        </p:spPr>
        <p:txBody>
          <a:bodyPr lIns="38100" tIns="38100" rIns="38100" bIns="38100"/>
          <a:lstStyle>
            <a:lvl1pPr marL="433136" indent="-433136">
              <a:defRPr sz="3600"/>
            </a:lvl1pPr>
            <a:lvl2pPr marL="890336" indent="-433136">
              <a:defRPr sz="3600"/>
            </a:lvl2pPr>
            <a:lvl3pPr marL="1347536" indent="-433136">
              <a:defRPr sz="3600"/>
            </a:lvl3pPr>
            <a:lvl4pPr marL="1804736" indent="-433136">
              <a:defRPr sz="3600"/>
            </a:lvl4pPr>
            <a:lvl5pPr marL="2261936" indent="-433136">
              <a:defRPr sz="3600"/>
            </a:lvl5pPr>
          </a:lstStyle>
          <a:p>
            <a:r>
              <a:t>本文レベル1</a:t>
            </a:r>
          </a:p>
          <a:p>
            <a:pPr lvl="1"/>
            <a:r>
              <a:t>本文レベル2</a:t>
            </a:r>
          </a:p>
          <a:p>
            <a:pPr lvl="2"/>
            <a:r>
              <a:t>本文レベル3</a:t>
            </a:r>
          </a:p>
          <a:p>
            <a:pPr lvl="3"/>
            <a:r>
              <a:t>本文レベル4</a:t>
            </a:r>
          </a:p>
          <a:p>
            <a:pPr lvl="4"/>
            <a:r>
              <a:t>本文レベル5</a:t>
            </a:r>
          </a:p>
        </p:txBody>
      </p:sp>
      <p:sp>
        <p:nvSpPr>
          <p:cNvPr id="135" name="スライド番号"/>
          <p:cNvSpPr txBox="1">
            <a:spLocks noGrp="1"/>
          </p:cNvSpPr>
          <p:nvPr>
            <p:ph type="sldNum" sz="quarter" idx="2"/>
          </p:nvPr>
        </p:nvSpPr>
        <p:spPr>
          <a:xfrm>
            <a:off x="6319685" y="8153400"/>
            <a:ext cx="355905" cy="279400"/>
          </a:xfrm>
          <a:prstGeom prst="rect">
            <a:avLst/>
          </a:prstGeom>
        </p:spPr>
        <p:txBody>
          <a:bodyPr lIns="38100" tIns="38100" rIns="38100" bIns="38100" anchor="t"/>
          <a:lstStyle>
            <a:lvl1pPr>
              <a:defRPr sz="1600"/>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220A51-F8EA-429A-8E6F-F02BE74E28F7}" type="datetimeFigureOut">
              <a:rPr lang="ja-JP" altLang="en-US" smtClean="0"/>
              <a:pPr/>
              <a:t>2019/5/30</a:t>
            </a:fld>
            <a:endParaRPr lang="ja-JP" altLang="en-US" dirty="0"/>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a:xfrm>
            <a:off x="6298079" y="9247010"/>
            <a:ext cx="395941" cy="379591"/>
          </a:xfrm>
        </p:spPr>
        <p:txBody>
          <a:body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194538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20" name="イメージ"/>
          <p:cNvSpPr>
            <a:spLocks noGrp="1"/>
          </p:cNvSpPr>
          <p:nvPr>
            <p:ph type="pic" idx="13"/>
          </p:nvPr>
        </p:nvSpPr>
        <p:spPr>
          <a:xfrm>
            <a:off x="1600200" y="635000"/>
            <a:ext cx="9779000" cy="5918200"/>
          </a:xfrm>
          <a:prstGeom prst="rect">
            <a:avLst/>
          </a:prstGeom>
        </p:spPr>
        <p:txBody>
          <a:bodyPr lIns="91439" tIns="45719" rIns="91439" bIns="45719" anchor="t">
            <a:noAutofit/>
          </a:bodyPr>
          <a:lstStyle/>
          <a:p>
            <a:endParaRPr/>
          </a:p>
        </p:txBody>
      </p:sp>
      <p:sp>
        <p:nvSpPr>
          <p:cNvPr id="21" name="タイトルテキスト"/>
          <p:cNvSpPr txBox="1">
            <a:spLocks noGrp="1"/>
          </p:cNvSpPr>
          <p:nvPr>
            <p:ph type="title"/>
          </p:nvPr>
        </p:nvSpPr>
        <p:spPr>
          <a:xfrm>
            <a:off x="1270000" y="6718300"/>
            <a:ext cx="10464800" cy="1422400"/>
          </a:xfrm>
          <a:prstGeom prst="rect">
            <a:avLst/>
          </a:prstGeom>
        </p:spPr>
        <p:txBody>
          <a:bodyPr anchor="b"/>
          <a:lstStyle/>
          <a:p>
            <a:r>
              <a:t>タイトルテキスト</a:t>
            </a:r>
          </a:p>
        </p:txBody>
      </p:sp>
      <p:sp>
        <p:nvSpPr>
          <p:cNvPr id="22" name="本文レベル1…"/>
          <p:cNvSpPr txBox="1">
            <a:spLocks noGrp="1"/>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本文レベル1</a:t>
            </a:r>
          </a:p>
          <a:p>
            <a:pPr lvl="1"/>
            <a:r>
              <a:t>本文レベル2</a:t>
            </a:r>
          </a:p>
          <a:p>
            <a:pPr lvl="2"/>
            <a:r>
              <a:t>本文レベル3</a:t>
            </a:r>
          </a:p>
          <a:p>
            <a:pPr lvl="3"/>
            <a:r>
              <a:t>本文レベル4</a:t>
            </a:r>
          </a:p>
          <a:p>
            <a:pPr lvl="4"/>
            <a:r>
              <a:t>本文レベル5</a:t>
            </a:r>
          </a:p>
        </p:txBody>
      </p:sp>
      <p:sp>
        <p:nvSpPr>
          <p:cNvPr id="23" name="スライド番号"/>
          <p:cNvSpPr txBox="1">
            <a:spLocks noGrp="1"/>
          </p:cNvSpPr>
          <p:nvPr>
            <p:ph type="sldNum" sz="quarter" idx="2"/>
          </p:nvPr>
        </p:nvSpPr>
        <p:spPr>
          <a:xfrm>
            <a:off x="6288709" y="9245600"/>
            <a:ext cx="414682" cy="3302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31" name="スライド番号"/>
          <p:cNvSpPr txBox="1">
            <a:spLocks noGrp="1"/>
          </p:cNvSpPr>
          <p:nvPr>
            <p:ph type="sldNum" sz="quarter" idx="2"/>
          </p:nvPr>
        </p:nvSpPr>
        <p:spPr>
          <a:xfrm>
            <a:off x="6288709" y="9245600"/>
            <a:ext cx="414682" cy="3302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イメージ"/>
          <p:cNvSpPr>
            <a:spLocks noGrp="1"/>
          </p:cNvSpPr>
          <p:nvPr>
            <p:ph type="pic" sz="half" idx="13"/>
          </p:nvPr>
        </p:nvSpPr>
        <p:spPr>
          <a:xfrm>
            <a:off x="6718300" y="762000"/>
            <a:ext cx="5334000" cy="8242300"/>
          </a:xfrm>
          <a:prstGeom prst="rect">
            <a:avLst/>
          </a:prstGeom>
        </p:spPr>
        <p:txBody>
          <a:bodyPr lIns="91439" tIns="45719" rIns="91439" bIns="45719" anchor="t">
            <a:noAutofit/>
          </a:bodyPr>
          <a:lstStyle/>
          <a:p>
            <a:endParaRPr/>
          </a:p>
        </p:txBody>
      </p:sp>
      <p:sp>
        <p:nvSpPr>
          <p:cNvPr id="39" name="タイトルテキスト"/>
          <p:cNvSpPr txBox="1">
            <a:spLocks noGrp="1"/>
          </p:cNvSpPr>
          <p:nvPr>
            <p:ph type="title"/>
          </p:nvPr>
        </p:nvSpPr>
        <p:spPr>
          <a:xfrm>
            <a:off x="952500" y="762000"/>
            <a:ext cx="5334000" cy="4000500"/>
          </a:xfrm>
          <a:prstGeom prst="rect">
            <a:avLst/>
          </a:prstGeom>
        </p:spPr>
        <p:txBody>
          <a:bodyPr anchor="b"/>
          <a:lstStyle>
            <a:lvl1pPr>
              <a:defRPr sz="6000"/>
            </a:lvl1pPr>
          </a:lstStyle>
          <a:p>
            <a:r>
              <a:t>タイトルテキスト</a:t>
            </a:r>
          </a:p>
        </p:txBody>
      </p:sp>
      <p:sp>
        <p:nvSpPr>
          <p:cNvPr id="40" name="本文レベル1…"/>
          <p:cNvSpPr txBox="1">
            <a:spLocks noGrp="1"/>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本文レベル1</a:t>
            </a:r>
          </a:p>
          <a:p>
            <a:pPr lvl="1"/>
            <a:r>
              <a:t>本文レベル2</a:t>
            </a:r>
          </a:p>
          <a:p>
            <a:pPr lvl="2"/>
            <a:r>
              <a:t>本文レベル3</a:t>
            </a:r>
          </a:p>
          <a:p>
            <a:pPr lvl="3"/>
            <a:r>
              <a:t>本文レベル4</a:t>
            </a:r>
          </a:p>
          <a:p>
            <a:pPr lvl="4"/>
            <a:r>
              <a:t>本文レベル5</a:t>
            </a:r>
          </a:p>
        </p:txBody>
      </p:sp>
      <p:sp>
        <p:nvSpPr>
          <p:cNvPr id="41" name="スライド番号"/>
          <p:cNvSpPr txBox="1">
            <a:spLocks noGrp="1"/>
          </p:cNvSpPr>
          <p:nvPr>
            <p:ph type="sldNum" sz="quarter" idx="2"/>
          </p:nvPr>
        </p:nvSpPr>
        <p:spPr>
          <a:xfrm>
            <a:off x="6288709" y="9245600"/>
            <a:ext cx="414682" cy="3302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6" name="タイトルテキスト"/>
          <p:cNvSpPr txBox="1">
            <a:spLocks noGrp="1"/>
          </p:cNvSpPr>
          <p:nvPr>
            <p:ph type="title"/>
          </p:nvPr>
        </p:nvSpPr>
        <p:spPr>
          <a:prstGeom prst="rect">
            <a:avLst/>
          </a:prstGeom>
        </p:spPr>
        <p:txBody>
          <a:bodyPr/>
          <a:lstStyle/>
          <a:p>
            <a:r>
              <a:t>タイトルテキスト</a:t>
            </a:r>
          </a:p>
        </p:txBody>
      </p:sp>
      <p:sp>
        <p:nvSpPr>
          <p:cNvPr id="5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8" name="スライド番号"/>
          <p:cNvSpPr txBox="1">
            <a:spLocks noGrp="1"/>
          </p:cNvSpPr>
          <p:nvPr>
            <p:ph type="sldNum" sz="quarter" idx="2"/>
          </p:nvPr>
        </p:nvSpPr>
        <p:spPr>
          <a:xfrm>
            <a:off x="6288709" y="9245600"/>
            <a:ext cx="414682" cy="3302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タイトルテキスト"/>
          <p:cNvSpPr txBox="1">
            <a:spLocks noGrp="1"/>
          </p:cNvSpPr>
          <p:nvPr>
            <p:ph type="title"/>
          </p:nvPr>
        </p:nvSpPr>
        <p:spPr>
          <a:prstGeom prst="rect">
            <a:avLst/>
          </a:prstGeom>
        </p:spPr>
        <p:txBody>
          <a:bodyPr/>
          <a:lstStyle/>
          <a:p>
            <a:r>
              <a:t>タイトルテキスト</a:t>
            </a:r>
          </a:p>
        </p:txBody>
      </p:sp>
      <p:sp>
        <p:nvSpPr>
          <p:cNvPr id="67" name="本文レベル1…"/>
          <p:cNvSpPr txBox="1">
            <a:spLocks noGrp="1"/>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68" name="スライド番号"/>
          <p:cNvSpPr txBox="1">
            <a:spLocks noGrp="1"/>
          </p:cNvSpPr>
          <p:nvPr>
            <p:ph type="sldNum" sz="quarter" idx="2"/>
          </p:nvPr>
        </p:nvSpPr>
        <p:spPr>
          <a:xfrm>
            <a:off x="6288709" y="9245600"/>
            <a:ext cx="414682" cy="3302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76" name="スライド番号"/>
          <p:cNvSpPr txBox="1">
            <a:spLocks noGrp="1"/>
          </p:cNvSpPr>
          <p:nvPr>
            <p:ph type="sldNum" sz="quarter" idx="2"/>
          </p:nvPr>
        </p:nvSpPr>
        <p:spPr>
          <a:xfrm>
            <a:off x="6288709" y="9245600"/>
            <a:ext cx="414682" cy="3302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83" name="イメージ"/>
          <p:cNvSpPr>
            <a:spLocks noGrp="1"/>
          </p:cNvSpPr>
          <p:nvPr>
            <p:ph type="pic" sz="quarter" idx="13"/>
          </p:nvPr>
        </p:nvSpPr>
        <p:spPr>
          <a:xfrm>
            <a:off x="6718300" y="5092700"/>
            <a:ext cx="5334000" cy="3898900"/>
          </a:xfrm>
          <a:prstGeom prst="rect">
            <a:avLst/>
          </a:prstGeom>
        </p:spPr>
        <p:txBody>
          <a:bodyPr lIns="91439" tIns="45719" rIns="91439" bIns="45719" anchor="t">
            <a:noAutofit/>
          </a:bodyPr>
          <a:lstStyle/>
          <a:p>
            <a:endParaRPr/>
          </a:p>
        </p:txBody>
      </p:sp>
      <p:sp>
        <p:nvSpPr>
          <p:cNvPr id="84" name="イメージ"/>
          <p:cNvSpPr>
            <a:spLocks noGrp="1"/>
          </p:cNvSpPr>
          <p:nvPr>
            <p:ph type="pic" sz="quarter" idx="14"/>
          </p:nvPr>
        </p:nvSpPr>
        <p:spPr>
          <a:xfrm>
            <a:off x="6718300" y="762000"/>
            <a:ext cx="5334000" cy="3898900"/>
          </a:xfrm>
          <a:prstGeom prst="rect">
            <a:avLst/>
          </a:prstGeom>
        </p:spPr>
        <p:txBody>
          <a:bodyPr lIns="91439" tIns="45719" rIns="91439" bIns="45719" anchor="t">
            <a:noAutofit/>
          </a:bodyPr>
          <a:lstStyle/>
          <a:p>
            <a:endParaRPr/>
          </a:p>
        </p:txBody>
      </p:sp>
      <p:sp>
        <p:nvSpPr>
          <p:cNvPr id="85" name="イメージ"/>
          <p:cNvSpPr>
            <a:spLocks noGrp="1"/>
          </p:cNvSpPr>
          <p:nvPr>
            <p:ph type="pic" sz="half" idx="15"/>
          </p:nvPr>
        </p:nvSpPr>
        <p:spPr>
          <a:xfrm>
            <a:off x="952500" y="762884"/>
            <a:ext cx="5334000" cy="8229601"/>
          </a:xfrm>
          <a:prstGeom prst="rect">
            <a:avLst/>
          </a:prstGeom>
        </p:spPr>
        <p:txBody>
          <a:bodyPr lIns="91439" tIns="45719" rIns="91439" bIns="45719" anchor="t">
            <a:noAutofit/>
          </a:bodyPr>
          <a:lstStyle/>
          <a:p>
            <a:endParaRPr/>
          </a:p>
        </p:txBody>
      </p:sp>
      <p:sp>
        <p:nvSpPr>
          <p:cNvPr id="86" name="スライド番号"/>
          <p:cNvSpPr txBox="1">
            <a:spLocks noGrp="1"/>
          </p:cNvSpPr>
          <p:nvPr>
            <p:ph type="sldNum" sz="quarter" idx="2"/>
          </p:nvPr>
        </p:nvSpPr>
        <p:spPr>
          <a:xfrm>
            <a:off x="6288709" y="9245600"/>
            <a:ext cx="414682" cy="3302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a:latin typeface="ヒラギノ角ゴ ProN W6"/>
                <a:ea typeface="ヒラギノ角ゴ ProN W6"/>
                <a:cs typeface="ヒラギノ角ゴ ProN W6"/>
                <a:sym typeface="ヒラギノ角ゴ ProN W6"/>
              </a:defRPr>
            </a:lvl1pPr>
          </a:lstStyle>
          <a:p>
            <a:r>
              <a:t>–Johnny Appleseed</a:t>
            </a:r>
          </a:p>
        </p:txBody>
      </p:sp>
      <p:sp>
        <p:nvSpPr>
          <p:cNvPr id="94" name="“ここに引用を入力してください。”"/>
          <p:cNvSpPr txBox="1">
            <a:spLocks noGrp="1"/>
          </p:cNvSpPr>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r>
              <a:t>“ここに引用を入力してください。”</a:t>
            </a:r>
          </a:p>
        </p:txBody>
      </p:sp>
      <p:sp>
        <p:nvSpPr>
          <p:cNvPr id="95" name="スライド番号"/>
          <p:cNvSpPr txBox="1">
            <a:spLocks noGrp="1"/>
          </p:cNvSpPr>
          <p:nvPr>
            <p:ph type="sldNum" sz="quarter" idx="2"/>
          </p:nvPr>
        </p:nvSpPr>
        <p:spPr>
          <a:xfrm>
            <a:off x="6288709" y="9245600"/>
            <a:ext cx="414682" cy="3302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406400"/>
            <a:ext cx="11099800" cy="2120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288709" y="9296400"/>
            <a:ext cx="414682" cy="33020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1" r:id="rId11"/>
    <p:sldLayoutId id="2147483662" r:id="rId12"/>
    <p:sldLayoutId id="2147483663" r:id="rId13"/>
    <p:sldLayoutId id="2147483664" r:id="rId14"/>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9pPr>
    </p:titleStyle>
    <p:body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slideLayout" Target="../slideLayouts/slideLayout5.xml"/><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6.png"/><Relationship Id="rId2" Type="http://schemas.openxmlformats.org/officeDocument/2006/relationships/tags" Target="../tags/tag8.xml"/><Relationship Id="rId16"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notesSlide" Target="../notesSlides/notesSlide12.xml"/><Relationship Id="rId9" Type="http://schemas.openxmlformats.org/officeDocument/2006/relationships/image" Target="../media/image11.jpeg"/><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8.jpeg"/><Relationship Id="rId18" Type="http://schemas.openxmlformats.org/officeDocument/2006/relationships/image" Target="../media/image13.jpeg"/><Relationship Id="rId3" Type="http://schemas.openxmlformats.org/officeDocument/2006/relationships/slideLayout" Target="../slideLayouts/slideLayout12.xml"/><Relationship Id="rId21" Type="http://schemas.openxmlformats.org/officeDocument/2006/relationships/image" Target="../media/image16.png"/><Relationship Id="rId7" Type="http://schemas.openxmlformats.org/officeDocument/2006/relationships/image" Target="../media/image4.jpeg"/><Relationship Id="rId12" Type="http://schemas.openxmlformats.org/officeDocument/2006/relationships/image" Target="../media/image7.jpeg"/><Relationship Id="rId17" Type="http://schemas.openxmlformats.org/officeDocument/2006/relationships/image" Target="../media/image12.jpeg"/><Relationship Id="rId2" Type="http://schemas.openxmlformats.org/officeDocument/2006/relationships/tags" Target="../tags/tag10.xml"/><Relationship Id="rId16" Type="http://schemas.openxmlformats.org/officeDocument/2006/relationships/image" Target="../media/image11.jpeg"/><Relationship Id="rId20" Type="http://schemas.openxmlformats.org/officeDocument/2006/relationships/image" Target="../media/image15.png"/><Relationship Id="rId1" Type="http://schemas.openxmlformats.org/officeDocument/2006/relationships/vmlDrawing" Target="../drawings/vmlDrawing2.vml"/><Relationship Id="rId6" Type="http://schemas.openxmlformats.org/officeDocument/2006/relationships/image" Target="../media/image3.png"/><Relationship Id="rId11" Type="http://schemas.openxmlformats.org/officeDocument/2006/relationships/image" Target="../media/image20.jpeg"/><Relationship Id="rId24" Type="http://schemas.openxmlformats.org/officeDocument/2006/relationships/image" Target="../media/image6.png"/><Relationship Id="rId5" Type="http://schemas.openxmlformats.org/officeDocument/2006/relationships/image" Target="../media/image2.png"/><Relationship Id="rId15" Type="http://schemas.openxmlformats.org/officeDocument/2006/relationships/image" Target="../media/image10.jpeg"/><Relationship Id="rId23" Type="http://schemas.openxmlformats.org/officeDocument/2006/relationships/oleObject" Target="../embeddings/oleObject1.bin"/><Relationship Id="rId10" Type="http://schemas.openxmlformats.org/officeDocument/2006/relationships/image" Target="../media/image19.jpeg"/><Relationship Id="rId19" Type="http://schemas.openxmlformats.org/officeDocument/2006/relationships/image" Target="../media/image14.jpeg"/><Relationship Id="rId4" Type="http://schemas.openxmlformats.org/officeDocument/2006/relationships/notesSlide" Target="../notesSlides/notesSlide15.xml"/><Relationship Id="rId9" Type="http://schemas.openxmlformats.org/officeDocument/2006/relationships/image" Target="../media/image5.jpeg"/><Relationship Id="rId14" Type="http://schemas.openxmlformats.org/officeDocument/2006/relationships/image" Target="../media/image9.jpeg"/><Relationship Id="rId22"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1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13.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tags" Target="../tags/tag17.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24.GIF"/></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26.gif"/></Relationships>
</file>

<file path=ppt/slides/_rels/slide43.xml.rels><?xml version="1.0" encoding="UTF-8" standalone="yes"?>
<Relationships xmlns="http://schemas.openxmlformats.org/package/2006/relationships"><Relationship Id="rId3" Type="http://schemas.openxmlformats.org/officeDocument/2006/relationships/image" Target="../media/image27.gif"/><Relationship Id="rId7" Type="http://schemas.openxmlformats.org/officeDocument/2006/relationships/image" Target="../media/image31.gif"/><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image" Target="../media/image30.gif"/><Relationship Id="rId5" Type="http://schemas.openxmlformats.org/officeDocument/2006/relationships/image" Target="../media/image29.gif"/><Relationship Id="rId4" Type="http://schemas.openxmlformats.org/officeDocument/2006/relationships/image" Target="../media/image28.gi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25.xml"/><Relationship Id="rId6" Type="http://schemas.openxmlformats.org/officeDocument/2006/relationships/image" Target="../media/image27.gif"/><Relationship Id="rId5" Type="http://schemas.openxmlformats.org/officeDocument/2006/relationships/image" Target="../media/image32.gif"/><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26.xml"/><Relationship Id="rId5" Type="http://schemas.openxmlformats.org/officeDocument/2006/relationships/image" Target="../media/image19.jpeg"/><Relationship Id="rId4" Type="http://schemas.openxmlformats.org/officeDocument/2006/relationships/image" Target="../media/image33.jpeg"/></Relationships>
</file>

<file path=ppt/slides/_rels/slide4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28.gif"/></Relationships>
</file>

<file path=ppt/slides/_rels/slide4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28.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自分ごと（自分の事）として学ぶ子供」"/>
          <p:cNvSpPr txBox="1">
            <a:spLocks noGrp="1"/>
          </p:cNvSpPr>
          <p:nvPr>
            <p:ph type="title"/>
          </p:nvPr>
        </p:nvSpPr>
        <p:spPr>
          <a:xfrm>
            <a:off x="-241300" y="3326700"/>
            <a:ext cx="13487400" cy="1880300"/>
          </a:xfrm>
          <a:prstGeom prst="rect">
            <a:avLst/>
          </a:prstGeom>
        </p:spPr>
        <p:txBody>
          <a:bodyPr>
            <a:normAutofit fontScale="90000"/>
          </a:bodyPr>
          <a:lstStyle>
            <a:lvl1pPr defTabSz="379729">
              <a:defRPr sz="5069" b="1">
                <a:latin typeface="AR Pゴシック体M"/>
                <a:ea typeface="AR Pゴシック体M"/>
                <a:cs typeface="AR Pゴシック体M"/>
                <a:sym typeface="AR Pゴシック体M"/>
              </a:defRPr>
            </a:lvl1pPr>
          </a:lstStyle>
          <a:p>
            <a:r>
              <a:rPr lang="en-US" altLang="ja-JP" sz="6000" dirty="0"/>
              <a:t/>
            </a:r>
            <a:br>
              <a:rPr lang="en-US" altLang="ja-JP" sz="6000" dirty="0"/>
            </a:br>
            <a:r>
              <a:rPr lang="ja-JP" altLang="en-US" sz="4400"/>
              <a:t>教師用指導資料</a:t>
            </a:r>
            <a:r>
              <a:rPr lang="en-US" altLang="ja-JP" sz="6000" dirty="0"/>
              <a:t/>
            </a:r>
            <a:br>
              <a:rPr lang="en-US" altLang="ja-JP" sz="6000" dirty="0"/>
            </a:br>
            <a:r>
              <a:rPr lang="ja-JP" altLang="en-US" sz="6000"/>
              <a:t>「自分ごと（自分の事）として学ぶ子供」</a:t>
            </a:r>
            <a:r>
              <a:rPr lang="en-US" altLang="ja-JP" sz="6000" dirty="0"/>
              <a:t/>
            </a:r>
            <a:br>
              <a:rPr lang="en-US" altLang="ja-JP" sz="6000" dirty="0"/>
            </a:br>
            <a:r>
              <a:rPr lang="ja-JP" altLang="en-US" sz="6000"/>
              <a:t>について</a:t>
            </a:r>
            <a:endParaRPr sz="6000" dirty="0"/>
          </a:p>
        </p:txBody>
      </p:sp>
      <p:pic>
        <p:nvPicPr>
          <p:cNvPr id="16" name="Picture 11" descr="静岡県教育委員会ロゴ"/>
          <p:cNvPicPr/>
          <p:nvPr/>
        </p:nvPicPr>
        <p:blipFill>
          <a:blip r:embed="rId3">
            <a:extLst>
              <a:ext uri="{28A0092B-C50C-407E-A947-70E740481C1C}">
                <a14:useLocalDpi xmlns:a14="http://schemas.microsoft.com/office/drawing/2010/main" val="0"/>
              </a:ext>
            </a:extLst>
          </a:blip>
          <a:srcRect/>
          <a:stretch>
            <a:fillRect/>
          </a:stretch>
        </p:blipFill>
        <p:spPr bwMode="auto">
          <a:xfrm>
            <a:off x="8539464" y="8425738"/>
            <a:ext cx="4138756" cy="1128485"/>
          </a:xfrm>
          <a:prstGeom prst="rect">
            <a:avLst/>
          </a:prstGeom>
          <a:noFill/>
          <a:ln>
            <a:noFill/>
          </a:ln>
          <a:extLst/>
        </p:spPr>
      </p:pic>
      <p:sp>
        <p:nvSpPr>
          <p:cNvPr id="11" name="平成31年度教育課題講習会"/>
          <p:cNvSpPr txBox="1">
            <a:spLocks/>
          </p:cNvSpPr>
          <p:nvPr/>
        </p:nvSpPr>
        <p:spPr>
          <a:xfrm>
            <a:off x="2760241" y="5695140"/>
            <a:ext cx="7848601" cy="2476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584200" rtl="0" latinLnBrk="0">
              <a:lnSpc>
                <a:spcPct val="100000"/>
              </a:lnSpc>
              <a:spcBef>
                <a:spcPts val="0"/>
              </a:spcBef>
              <a:spcAft>
                <a:spcPts val="0"/>
              </a:spcAft>
              <a:buClrTx/>
              <a:buSzTx/>
              <a:buFontTx/>
              <a:buNone/>
              <a:tabLst/>
              <a:defRPr sz="2900" b="0" i="0" u="none" strike="noStrike" cap="none" spc="0" baseline="0">
                <a:ln>
                  <a:noFill/>
                </a:ln>
                <a:solidFill>
                  <a:srgbClr val="FFFFFF"/>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n-lt"/>
                <a:ea typeface="+mn-ea"/>
                <a:cs typeface="+mn-cs"/>
                <a:sym typeface="ヒラギノ角ゴ ProN W3"/>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9pPr>
          </a:lstStyle>
          <a:p>
            <a:pPr hangingPunct="1"/>
            <a:r>
              <a:rPr lang="ja-JP" altLang="en-US" sz="4000" b="1">
                <a:latin typeface="ＭＳ Ｐゴシック" panose="020B0600070205080204" pitchFamily="50" charset="-128"/>
                <a:ea typeface="ＭＳ Ｐゴシック" panose="020B0600070205080204" pitchFamily="50" charset="-128"/>
              </a:rPr>
              <a:t>静岡県教育委員会</a:t>
            </a:r>
            <a:endParaRPr lang="en-US" altLang="ja-JP" sz="40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8947014"/>
      </p:ext>
    </p:extLst>
  </p:cSld>
  <p:clrMapOvr>
    <a:masterClrMapping/>
  </p:clrMapOvr>
  <p:transition spd="med" advTm="1039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22CD0A50-BE0F-0047-AA57-C96DCC35EB98}"/>
              </a:ext>
            </a:extLst>
          </p:cNvPr>
          <p:cNvSpPr/>
          <p:nvPr/>
        </p:nvSpPr>
        <p:spPr>
          <a:xfrm>
            <a:off x="609791" y="2893069"/>
            <a:ext cx="2224849" cy="1903984"/>
          </a:xfrm>
          <a:prstGeom prst="roundRect">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ja-JP" altLang="en-US" sz="8800" dirty="0">
                <a:solidFill>
                  <a:schemeClr val="tx2"/>
                </a:solidFill>
                <a:latin typeface="Rockwell" panose="02060603020205020403" pitchFamily="18" charset="0"/>
                <a:ea typeface="ＭＳ ゴシック" panose="020B0609070205080204" pitchFamily="49" charset="-128"/>
              </a:rPr>
              <a:t>国</a:t>
            </a:r>
          </a:p>
        </p:txBody>
      </p:sp>
      <p:sp>
        <p:nvSpPr>
          <p:cNvPr id="3" name="角丸四角形 2">
            <a:extLst>
              <a:ext uri="{FF2B5EF4-FFF2-40B4-BE49-F238E27FC236}">
                <a16:creationId xmlns:a16="http://schemas.microsoft.com/office/drawing/2014/main" id="{22CD0A50-BE0F-0047-AA57-C96DCC35EB98}"/>
              </a:ext>
            </a:extLst>
          </p:cNvPr>
          <p:cNvSpPr/>
          <p:nvPr/>
        </p:nvSpPr>
        <p:spPr>
          <a:xfrm>
            <a:off x="3171444" y="2817885"/>
            <a:ext cx="2743200" cy="1903984"/>
          </a:xfrm>
          <a:prstGeom prst="roundRect">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ja-JP" altLang="en-US" sz="6000" dirty="0">
                <a:solidFill>
                  <a:schemeClr val="tx2"/>
                </a:solidFill>
                <a:latin typeface="Rockwell" panose="02060603020205020403" pitchFamily="18" charset="0"/>
                <a:ea typeface="ＭＳ ゴシック" panose="020B0609070205080204" pitchFamily="49" charset="-128"/>
              </a:rPr>
              <a:t>静岡県</a:t>
            </a:r>
          </a:p>
        </p:txBody>
      </p:sp>
      <p:sp>
        <p:nvSpPr>
          <p:cNvPr id="4" name="角丸四角形 3">
            <a:extLst>
              <a:ext uri="{FF2B5EF4-FFF2-40B4-BE49-F238E27FC236}">
                <a16:creationId xmlns:a16="http://schemas.microsoft.com/office/drawing/2014/main" id="{22CD0A50-BE0F-0047-AA57-C96DCC35EB98}"/>
              </a:ext>
            </a:extLst>
          </p:cNvPr>
          <p:cNvSpPr/>
          <p:nvPr/>
        </p:nvSpPr>
        <p:spPr>
          <a:xfrm>
            <a:off x="6332013" y="2817885"/>
            <a:ext cx="2743200" cy="1903984"/>
          </a:xfrm>
          <a:prstGeom prst="roundRect">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ja-JP" altLang="en-US" sz="6000" dirty="0">
                <a:solidFill>
                  <a:schemeClr val="tx2"/>
                </a:solidFill>
                <a:latin typeface="Rockwell" panose="02060603020205020403" pitchFamily="18" charset="0"/>
                <a:ea typeface="ＭＳ ゴシック" panose="020B0609070205080204" pitchFamily="49" charset="-128"/>
              </a:rPr>
              <a:t>各地区各市町</a:t>
            </a:r>
          </a:p>
        </p:txBody>
      </p:sp>
      <p:sp>
        <p:nvSpPr>
          <p:cNvPr id="5" name="角丸四角形 4">
            <a:extLst>
              <a:ext uri="{FF2B5EF4-FFF2-40B4-BE49-F238E27FC236}">
                <a16:creationId xmlns:a16="http://schemas.microsoft.com/office/drawing/2014/main" id="{22CD0A50-BE0F-0047-AA57-C96DCC35EB98}"/>
              </a:ext>
            </a:extLst>
          </p:cNvPr>
          <p:cNvSpPr/>
          <p:nvPr/>
        </p:nvSpPr>
        <p:spPr>
          <a:xfrm>
            <a:off x="9433560" y="2669629"/>
            <a:ext cx="2743200" cy="2157984"/>
          </a:xfrm>
          <a:prstGeom prst="roundRect">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ja-JP" altLang="en-US" sz="3200" dirty="0">
                <a:solidFill>
                  <a:schemeClr val="tx2"/>
                </a:solidFill>
                <a:latin typeface="Rockwell" panose="02060603020205020403" pitchFamily="18" charset="0"/>
                <a:ea typeface="ＭＳ ゴシック" panose="020B0609070205080204" pitchFamily="49" charset="-128"/>
              </a:rPr>
              <a:t>各学校</a:t>
            </a:r>
            <a:endParaRPr lang="en-US" altLang="ja-JP" sz="3200" dirty="0">
              <a:solidFill>
                <a:schemeClr val="tx2"/>
              </a:solidFill>
              <a:latin typeface="Rockwell" panose="02060603020205020403" pitchFamily="18" charset="0"/>
              <a:ea typeface="ＭＳ ゴシック" panose="020B0609070205080204" pitchFamily="49" charset="-128"/>
            </a:endParaRPr>
          </a:p>
          <a:p>
            <a:pPr algn="ctr" eaLnBrk="1" hangingPunct="1">
              <a:defRPr/>
            </a:pPr>
            <a:r>
              <a:rPr lang="ja-JP" altLang="en-US" sz="3200" dirty="0">
                <a:solidFill>
                  <a:schemeClr val="tx2"/>
                </a:solidFill>
                <a:latin typeface="Rockwell" panose="02060603020205020403" pitchFamily="18" charset="0"/>
                <a:ea typeface="ＭＳ ゴシック" panose="020B0609070205080204" pitchFamily="49" charset="-128"/>
              </a:rPr>
              <a:t>各学年</a:t>
            </a:r>
            <a:endParaRPr lang="en-US" altLang="ja-JP" sz="3200" dirty="0">
              <a:solidFill>
                <a:schemeClr val="tx2"/>
              </a:solidFill>
              <a:latin typeface="Rockwell" panose="02060603020205020403" pitchFamily="18" charset="0"/>
              <a:ea typeface="ＭＳ ゴシック" panose="020B0609070205080204" pitchFamily="49" charset="-128"/>
            </a:endParaRPr>
          </a:p>
          <a:p>
            <a:pPr algn="ctr" eaLnBrk="1" hangingPunct="1">
              <a:defRPr/>
            </a:pPr>
            <a:r>
              <a:rPr lang="ja-JP" altLang="en-US" sz="3200" dirty="0">
                <a:solidFill>
                  <a:schemeClr val="tx2"/>
                </a:solidFill>
                <a:latin typeface="Rockwell" panose="02060603020205020403" pitchFamily="18" charset="0"/>
                <a:ea typeface="ＭＳ ゴシック" panose="020B0609070205080204" pitchFamily="49" charset="-128"/>
              </a:rPr>
              <a:t>各学級</a:t>
            </a:r>
            <a:endParaRPr lang="en-US" altLang="ja-JP" sz="3200" dirty="0">
              <a:solidFill>
                <a:schemeClr val="tx2"/>
              </a:solidFill>
              <a:latin typeface="Rockwell" panose="02060603020205020403" pitchFamily="18" charset="0"/>
              <a:ea typeface="ＭＳ ゴシック" panose="020B0609070205080204" pitchFamily="49" charset="-128"/>
            </a:endParaRPr>
          </a:p>
          <a:p>
            <a:pPr algn="ctr" eaLnBrk="1" hangingPunct="1">
              <a:defRPr/>
            </a:pPr>
            <a:r>
              <a:rPr lang="ja-JP" altLang="en-US" sz="3200" dirty="0">
                <a:solidFill>
                  <a:schemeClr val="tx2"/>
                </a:solidFill>
                <a:latin typeface="Rockwell" panose="02060603020205020403" pitchFamily="18" charset="0"/>
                <a:ea typeface="ＭＳ ゴシック" panose="020B0609070205080204" pitchFamily="49" charset="-128"/>
              </a:rPr>
              <a:t>各子供</a:t>
            </a:r>
          </a:p>
        </p:txBody>
      </p:sp>
      <p:sp>
        <p:nvSpPr>
          <p:cNvPr id="6" name="正方形/長方形 5"/>
          <p:cNvSpPr/>
          <p:nvPr/>
        </p:nvSpPr>
        <p:spPr>
          <a:xfrm>
            <a:off x="609792" y="4907717"/>
            <a:ext cx="2476930" cy="923330"/>
          </a:xfrm>
          <a:prstGeom prst="rect">
            <a:avLst/>
          </a:prstGeom>
        </p:spPr>
        <p:txBody>
          <a:bodyPr wrap="square">
            <a:spAutoFit/>
          </a:bodyPr>
          <a:lstStyle/>
          <a:p>
            <a:pPr algn="l"/>
            <a:r>
              <a:rPr lang="ja-JP" altLang="en-US" sz="5400" dirty="0"/>
              <a:t>  抽象　　　　　　　　　　　　　　　　</a:t>
            </a:r>
            <a:r>
              <a:rPr lang="ja-JP" altLang="en-US" sz="5400"/>
              <a:t>　</a:t>
            </a:r>
            <a:endParaRPr lang="ja-JP" altLang="en-US" sz="4800" dirty="0"/>
          </a:p>
        </p:txBody>
      </p:sp>
      <p:sp>
        <p:nvSpPr>
          <p:cNvPr id="7" name="正方形/長方形 6"/>
          <p:cNvSpPr/>
          <p:nvPr/>
        </p:nvSpPr>
        <p:spPr>
          <a:xfrm>
            <a:off x="1329547" y="1322226"/>
            <a:ext cx="10543507" cy="923330"/>
          </a:xfrm>
          <a:prstGeom prst="rect">
            <a:avLst/>
          </a:prstGeom>
        </p:spPr>
        <p:txBody>
          <a:bodyPr wrap="square">
            <a:spAutoFit/>
          </a:bodyPr>
          <a:lstStyle/>
          <a:p>
            <a:r>
              <a:rPr lang="ja-JP" altLang="en-US" sz="5400" dirty="0">
                <a:latin typeface="ＭＳ Ｐゴシック" panose="020B0600070205080204" pitchFamily="50" charset="-128"/>
                <a:ea typeface="ＭＳ Ｐゴシック" panose="020B0600070205080204" pitchFamily="50" charset="-128"/>
              </a:rPr>
              <a:t>教育を語る際の抽象度・具体度</a:t>
            </a:r>
            <a:endParaRPr lang="ja-JP" altLang="en-US" sz="4800" dirty="0">
              <a:latin typeface="ＭＳ Ｐゴシック" panose="020B0600070205080204" pitchFamily="50" charset="-128"/>
              <a:ea typeface="ＭＳ Ｐゴシック" panose="020B0600070205080204" pitchFamily="50" charset="-128"/>
            </a:endParaRPr>
          </a:p>
        </p:txBody>
      </p:sp>
      <p:cxnSp>
        <p:nvCxnSpPr>
          <p:cNvPr id="9" name="直線矢印コネクタ 8"/>
          <p:cNvCxnSpPr/>
          <p:nvPr/>
        </p:nvCxnSpPr>
        <p:spPr>
          <a:xfrm>
            <a:off x="3297395" y="5347868"/>
            <a:ext cx="6005877" cy="21514"/>
          </a:xfrm>
          <a:prstGeom prst="straightConnector1">
            <a:avLst/>
          </a:prstGeom>
          <a:noFill/>
          <a:ln w="88900" cap="flat">
            <a:solidFill>
              <a:srgbClr val="FFFFFF"/>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
        <p:nvSpPr>
          <p:cNvPr id="15" name="正方形/長方形 14"/>
          <p:cNvSpPr/>
          <p:nvPr/>
        </p:nvSpPr>
        <p:spPr>
          <a:xfrm>
            <a:off x="755237" y="6016870"/>
            <a:ext cx="2238756" cy="2816356"/>
          </a:xfrm>
          <a:prstGeom prst="rect">
            <a:avLst/>
          </a:prstGeom>
          <a:solidFill>
            <a:schemeClr val="tx1"/>
          </a:soli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no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3600" dirty="0">
                <a:solidFill>
                  <a:schemeClr val="bg2">
                    <a:lumMod val="50000"/>
                  </a:schemeClr>
                </a:solidFill>
                <a:effectLst>
                  <a:outerShdw blurRad="25400" dist="23998" dir="2700000" rotWithShape="0">
                    <a:srgbClr val="000000">
                      <a:alpha val="31034"/>
                    </a:srgbClr>
                  </a:outerShdw>
                </a:effectLst>
              </a:rPr>
              <a:t>学習</a:t>
            </a:r>
            <a:endParaRPr lang="en-US" altLang="ja-JP" sz="3600" dirty="0">
              <a:solidFill>
                <a:schemeClr val="bg2">
                  <a:lumMod val="50000"/>
                </a:schemeClr>
              </a:solidFill>
              <a:effectLst>
                <a:outerShdw blurRad="25400" dist="23998" dir="2700000" rotWithShape="0">
                  <a:srgbClr val="000000">
                    <a:alpha val="31034"/>
                  </a:srgbClr>
                </a:outerShdw>
              </a:effectLst>
            </a:endParaRPr>
          </a:p>
          <a:p>
            <a:pPr marL="0" marR="0" indent="0" algn="ctr" defTabSz="584200" rtl="0" fontAlgn="auto" latinLnBrk="0" hangingPunct="0">
              <a:lnSpc>
                <a:spcPct val="100000"/>
              </a:lnSpc>
              <a:spcBef>
                <a:spcPts val="0"/>
              </a:spcBef>
              <a:spcAft>
                <a:spcPts val="0"/>
              </a:spcAft>
              <a:buClrTx/>
              <a:buSzTx/>
              <a:buFontTx/>
              <a:buNone/>
              <a:tabLst/>
            </a:pPr>
            <a:r>
              <a:rPr lang="ja-JP" altLang="en-US" sz="3600" dirty="0">
                <a:solidFill>
                  <a:schemeClr val="bg2">
                    <a:lumMod val="50000"/>
                  </a:schemeClr>
                </a:solidFill>
                <a:effectLst>
                  <a:outerShdw blurRad="25400" dist="23998" dir="2700000" rotWithShape="0">
                    <a:srgbClr val="000000">
                      <a:alpha val="31034"/>
                    </a:srgbClr>
                  </a:outerShdw>
                </a:effectLst>
              </a:rPr>
              <a:t>指導要領</a:t>
            </a:r>
            <a:endParaRPr lang="en-US" altLang="ja-JP" sz="3600" dirty="0">
              <a:solidFill>
                <a:schemeClr val="bg2">
                  <a:lumMod val="50000"/>
                </a:schemeClr>
              </a:solidFill>
              <a:effectLst>
                <a:outerShdw blurRad="25400" dist="23998" dir="2700000" rotWithShape="0">
                  <a:srgbClr val="000000">
                    <a:alpha val="31034"/>
                  </a:srgbClr>
                </a:outerShdw>
              </a:effectLst>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altLang="ja-JP" sz="3600" b="0" i="0" u="none" strike="noStrike" cap="none" spc="0" normalizeH="0" baseline="0" dirty="0">
              <a:ln>
                <a:noFill/>
              </a:ln>
              <a:solidFill>
                <a:schemeClr val="bg2">
                  <a:lumMod val="50000"/>
                </a:schemeClr>
              </a:solidFill>
              <a:effectLst>
                <a:outerShdw blurRad="25400" dist="23998" dir="2700000" rotWithShape="0">
                  <a:srgbClr val="000000">
                    <a:alpha val="31034"/>
                  </a:srgbClr>
                </a:outerShdw>
              </a:effectLst>
              <a:uFillTx/>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endParaRPr kumimoji="0" lang="ja-JP" altLang="en-US" sz="3600" b="0" i="0" u="none" strike="noStrike" cap="none" spc="0" normalizeH="0" baseline="0" dirty="0">
              <a:ln>
                <a:noFill/>
              </a:ln>
              <a:solidFill>
                <a:schemeClr val="bg2">
                  <a:lumMod val="50000"/>
                </a:schemeClr>
              </a:solidFill>
              <a:effectLst>
                <a:outerShdw blurRad="25400" dist="23998" dir="2700000" rotWithShape="0">
                  <a:srgbClr val="000000">
                    <a:alpha val="31034"/>
                  </a:srgbClr>
                </a:outerShdw>
              </a:effectLst>
              <a:uFillTx/>
              <a:sym typeface="ヒラギノ角ゴ ProN W3"/>
            </a:endParaRPr>
          </a:p>
        </p:txBody>
      </p:sp>
      <p:sp>
        <p:nvSpPr>
          <p:cNvPr id="17" name="正方形/長方形 16"/>
          <p:cNvSpPr/>
          <p:nvPr/>
        </p:nvSpPr>
        <p:spPr>
          <a:xfrm>
            <a:off x="3423666" y="5904119"/>
            <a:ext cx="2238756" cy="2891540"/>
          </a:xfrm>
          <a:prstGeom prst="rect">
            <a:avLst/>
          </a:prstGeom>
          <a:solidFill>
            <a:schemeClr val="tx1"/>
          </a:soli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no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3600" dirty="0">
                <a:solidFill>
                  <a:schemeClr val="bg2">
                    <a:lumMod val="50000"/>
                  </a:schemeClr>
                </a:solidFill>
                <a:effectLst>
                  <a:outerShdw blurRad="25400" dist="23998" dir="2700000" rotWithShape="0">
                    <a:srgbClr val="000000">
                      <a:alpha val="31034"/>
                    </a:srgbClr>
                  </a:outerShdw>
                </a:effectLst>
              </a:rPr>
              <a:t>教師用</a:t>
            </a:r>
            <a:endParaRPr lang="en-US" altLang="ja-JP" sz="3600" dirty="0">
              <a:solidFill>
                <a:schemeClr val="bg2">
                  <a:lumMod val="50000"/>
                </a:schemeClr>
              </a:solidFill>
              <a:effectLst>
                <a:outerShdw blurRad="25400" dist="23998" dir="2700000" rotWithShape="0">
                  <a:srgbClr val="000000">
                    <a:alpha val="31034"/>
                  </a:srgbClr>
                </a:outerShdw>
              </a:effectLst>
            </a:endParaRPr>
          </a:p>
          <a:p>
            <a:pPr marL="0" marR="0" indent="0" algn="ctr" defTabSz="584200" rtl="0" fontAlgn="auto" latinLnBrk="0" hangingPunct="0">
              <a:lnSpc>
                <a:spcPct val="100000"/>
              </a:lnSpc>
              <a:spcBef>
                <a:spcPts val="0"/>
              </a:spcBef>
              <a:spcAft>
                <a:spcPts val="0"/>
              </a:spcAft>
              <a:buClrTx/>
              <a:buSzTx/>
              <a:buFontTx/>
              <a:buNone/>
              <a:tabLst/>
            </a:pPr>
            <a:r>
              <a:rPr lang="ja-JP" altLang="en-US" sz="3600" dirty="0">
                <a:solidFill>
                  <a:schemeClr val="bg2">
                    <a:lumMod val="50000"/>
                  </a:schemeClr>
                </a:solidFill>
                <a:effectLst>
                  <a:outerShdw blurRad="25400" dist="23998" dir="2700000" rotWithShape="0">
                    <a:srgbClr val="000000">
                      <a:alpha val="31034"/>
                    </a:srgbClr>
                  </a:outerShdw>
                </a:effectLst>
              </a:rPr>
              <a:t>指導資料</a:t>
            </a:r>
            <a:endParaRPr lang="en-US" altLang="ja-JP" sz="3600" dirty="0">
              <a:solidFill>
                <a:schemeClr val="bg2">
                  <a:lumMod val="50000"/>
                </a:schemeClr>
              </a:solidFill>
              <a:effectLst>
                <a:outerShdw blurRad="25400" dist="23998" dir="2700000" rotWithShape="0">
                  <a:srgbClr val="000000">
                    <a:alpha val="31034"/>
                  </a:srgbClr>
                </a:outerShdw>
              </a:effectLst>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altLang="ja-JP" sz="3600" b="0" i="0" u="none" strike="noStrike" cap="none" spc="0" normalizeH="0" baseline="0" dirty="0">
              <a:ln>
                <a:noFill/>
              </a:ln>
              <a:solidFill>
                <a:schemeClr val="bg2">
                  <a:lumMod val="50000"/>
                </a:schemeClr>
              </a:solidFill>
              <a:effectLst>
                <a:outerShdw blurRad="25400" dist="23998" dir="2700000" rotWithShape="0">
                  <a:srgbClr val="000000">
                    <a:alpha val="31034"/>
                  </a:srgbClr>
                </a:outerShdw>
              </a:effectLst>
              <a:uFillTx/>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endParaRPr kumimoji="0" lang="ja-JP" altLang="en-US" sz="3600" b="0" i="0" u="none" strike="noStrike" cap="none" spc="0" normalizeH="0" baseline="0" dirty="0">
              <a:ln>
                <a:noFill/>
              </a:ln>
              <a:solidFill>
                <a:schemeClr val="bg2">
                  <a:lumMod val="50000"/>
                </a:schemeClr>
              </a:solidFill>
              <a:effectLst>
                <a:outerShdw blurRad="25400" dist="23998" dir="2700000" rotWithShape="0">
                  <a:srgbClr val="000000">
                    <a:alpha val="31034"/>
                  </a:srgbClr>
                </a:outerShdw>
              </a:effectLst>
              <a:uFillTx/>
              <a:sym typeface="ヒラギノ角ゴ ProN W3"/>
            </a:endParaRPr>
          </a:p>
        </p:txBody>
      </p:sp>
      <p:sp>
        <p:nvSpPr>
          <p:cNvPr id="25" name="正方形/長方形 24"/>
          <p:cNvSpPr/>
          <p:nvPr/>
        </p:nvSpPr>
        <p:spPr>
          <a:xfrm>
            <a:off x="1030985" y="8795659"/>
            <a:ext cx="11387137" cy="923330"/>
          </a:xfrm>
          <a:prstGeom prst="rect">
            <a:avLst/>
          </a:prstGeom>
        </p:spPr>
        <p:txBody>
          <a:bodyPr wrap="square">
            <a:spAutoFit/>
          </a:bodyPr>
          <a:lstStyle/>
          <a:p>
            <a:pPr algn="l"/>
            <a:r>
              <a:rPr lang="ja-JP" altLang="en-US" sz="5400" dirty="0"/>
              <a:t>理念的なもの</a:t>
            </a:r>
            <a:endParaRPr lang="ja-JP" altLang="en-US" sz="4800" dirty="0"/>
          </a:p>
        </p:txBody>
      </p:sp>
      <p:sp>
        <p:nvSpPr>
          <p:cNvPr id="26" name="正方形/長方形 25"/>
          <p:cNvSpPr/>
          <p:nvPr/>
        </p:nvSpPr>
        <p:spPr>
          <a:xfrm>
            <a:off x="7625476" y="6612611"/>
            <a:ext cx="5148628" cy="1754326"/>
          </a:xfrm>
          <a:prstGeom prst="rect">
            <a:avLst/>
          </a:prstGeom>
        </p:spPr>
        <p:txBody>
          <a:bodyPr wrap="square">
            <a:spAutoFit/>
          </a:bodyPr>
          <a:lstStyle/>
          <a:p>
            <a:pPr algn="l"/>
            <a:r>
              <a:rPr lang="ja-JP" altLang="en-US" sz="5400" dirty="0"/>
              <a:t>具体的な取組</a:t>
            </a:r>
            <a:endParaRPr lang="en-US" altLang="ja-JP" sz="5400" dirty="0"/>
          </a:p>
          <a:p>
            <a:pPr algn="l"/>
            <a:r>
              <a:rPr lang="ja-JP" altLang="en-US" sz="5400" dirty="0"/>
              <a:t>具体的な指導</a:t>
            </a:r>
            <a:endParaRPr lang="ja-JP" altLang="en-US" sz="4800" dirty="0"/>
          </a:p>
        </p:txBody>
      </p:sp>
      <p:sp>
        <p:nvSpPr>
          <p:cNvPr id="27" name="二等辺三角形 26"/>
          <p:cNvSpPr/>
          <p:nvPr/>
        </p:nvSpPr>
        <p:spPr>
          <a:xfrm rot="5400000">
            <a:off x="5274433" y="7014354"/>
            <a:ext cx="2051802" cy="601933"/>
          </a:xfrm>
          <a:prstGeom prst="triangle">
            <a:avLst>
              <a:gd name="adj" fmla="val 49950"/>
            </a:avLst>
          </a:prstGeom>
          <a:solidFill>
            <a:schemeClr val="tx1"/>
          </a:soli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
        <p:nvSpPr>
          <p:cNvPr id="16" name="正方形/長方形 15">
            <a:extLst>
              <a:ext uri="{FF2B5EF4-FFF2-40B4-BE49-F238E27FC236}">
                <a16:creationId xmlns:a16="http://schemas.microsoft.com/office/drawing/2014/main" id="{AE36D54D-F5BF-EB44-B51D-0C557E92827D}"/>
              </a:ext>
            </a:extLst>
          </p:cNvPr>
          <p:cNvSpPr/>
          <p:nvPr/>
        </p:nvSpPr>
        <p:spPr>
          <a:xfrm>
            <a:off x="9433560" y="5004438"/>
            <a:ext cx="2476930" cy="923330"/>
          </a:xfrm>
          <a:prstGeom prst="rect">
            <a:avLst/>
          </a:prstGeom>
        </p:spPr>
        <p:txBody>
          <a:bodyPr wrap="square">
            <a:spAutoFit/>
          </a:bodyPr>
          <a:lstStyle/>
          <a:p>
            <a:pPr algn="l"/>
            <a:r>
              <a:rPr lang="ja-JP" altLang="en-US" sz="5400"/>
              <a:t>  具体</a:t>
            </a:r>
            <a:endParaRPr lang="ja-JP" altLang="en-US" sz="4800" dirty="0"/>
          </a:p>
        </p:txBody>
      </p:sp>
    </p:spTree>
    <p:custDataLst>
      <p:tags r:id="rId1"/>
    </p:custDataLst>
    <p:extLst>
      <p:ext uri="{BB962C8B-B14F-4D97-AF65-F5344CB8AC3E}">
        <p14:creationId xmlns:p14="http://schemas.microsoft.com/office/powerpoint/2010/main" val="1106601485"/>
      </p:ext>
    </p:extLst>
  </p:cSld>
  <p:clrMapOvr>
    <a:masterClrMapping/>
  </p:clrMapOvr>
  <p:transition spd="med" advTm="687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5" grpId="0"/>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Johnny Appleseed"/>
          <p:cNvSpPr txBox="1">
            <a:spLocks noGrp="1"/>
          </p:cNvSpPr>
          <p:nvPr>
            <p:ph type="body" sz="quarter" idx="13"/>
          </p:nvPr>
        </p:nvSpPr>
        <p:spPr>
          <a:prstGeom prst="rect">
            <a:avLst/>
          </a:prstGeom>
        </p:spPr>
        <p:txBody>
          <a:bodyPr/>
          <a:lstStyle/>
          <a:p>
            <a:r>
              <a:rPr dirty="0"/>
              <a:t>–</a:t>
            </a:r>
            <a:r>
              <a:rPr lang="ja-JP" altLang="en-US" dirty="0"/>
              <a:t>歴代の指導資料で大切にしてきたこと</a:t>
            </a:r>
            <a:endParaRPr dirty="0"/>
          </a:p>
        </p:txBody>
      </p:sp>
      <p:sp>
        <p:nvSpPr>
          <p:cNvPr id="203" name="“ここに引用を入力してください。”"/>
          <p:cNvSpPr txBox="1">
            <a:spLocks noGrp="1"/>
          </p:cNvSpPr>
          <p:nvPr>
            <p:ph type="body" sz="quarter" idx="14"/>
          </p:nvPr>
        </p:nvSpPr>
        <p:spPr>
          <a:xfrm>
            <a:off x="1270000" y="3019923"/>
            <a:ext cx="10464800" cy="3180358"/>
          </a:xfrm>
          <a:prstGeom prst="rect">
            <a:avLst/>
          </a:prstGeom>
        </p:spPr>
        <p:txBody>
          <a:bodyPr/>
          <a:lstStyle/>
          <a:p>
            <a:r>
              <a:rPr lang="ja-JP" altLang="en-US" sz="6000" dirty="0">
                <a:latin typeface="ＭＳ Ｐゴシック" panose="020B0600070205080204" pitchFamily="50" charset="-128"/>
                <a:ea typeface="ＭＳ Ｐゴシック" panose="020B0600070205080204" pitchFamily="50" charset="-128"/>
              </a:rPr>
              <a:t>“教材研究” </a:t>
            </a:r>
            <a:endParaRPr lang="en-US" altLang="ja-JP" sz="6000" dirty="0">
              <a:latin typeface="ＭＳ Ｐゴシック" panose="020B0600070205080204" pitchFamily="50" charset="-128"/>
              <a:ea typeface="ＭＳ Ｐゴシック" panose="020B0600070205080204" pitchFamily="50" charset="-128"/>
            </a:endParaRPr>
          </a:p>
          <a:p>
            <a:r>
              <a:rPr lang="ja-JP" altLang="en-US" sz="6000" dirty="0">
                <a:latin typeface="ＭＳ Ｐゴシック" panose="020B0600070205080204" pitchFamily="50" charset="-128"/>
                <a:ea typeface="ＭＳ Ｐゴシック" panose="020B0600070205080204" pitchFamily="50" charset="-128"/>
              </a:rPr>
              <a:t>“子供理解”</a:t>
            </a:r>
          </a:p>
          <a:p>
            <a:endParaRPr dirty="0"/>
          </a:p>
        </p:txBody>
      </p:sp>
    </p:spTree>
    <p:extLst>
      <p:ext uri="{BB962C8B-B14F-4D97-AF65-F5344CB8AC3E}">
        <p14:creationId xmlns:p14="http://schemas.microsoft.com/office/powerpoint/2010/main" val="2303359329"/>
      </p:ext>
    </p:extLst>
  </p:cSld>
  <p:clrMapOvr>
    <a:masterClrMapping/>
  </p:clrMapOvr>
  <p:transition spd="med" advTm="3543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図 1" descr="図 1"/>
          <p:cNvPicPr>
            <a:picLocks noChangeAspect="1"/>
          </p:cNvPicPr>
          <p:nvPr/>
        </p:nvPicPr>
        <p:blipFill>
          <a:blip r:embed="rId5">
            <a:extLst/>
          </a:blip>
          <a:stretch>
            <a:fillRect/>
          </a:stretch>
        </p:blipFill>
        <p:spPr>
          <a:xfrm>
            <a:off x="2149916" y="797169"/>
            <a:ext cx="1661213" cy="2403459"/>
          </a:xfrm>
          <a:prstGeom prst="rect">
            <a:avLst/>
          </a:prstGeom>
          <a:ln w="12700">
            <a:solidFill>
              <a:srgbClr val="000000"/>
            </a:solidFill>
          </a:ln>
        </p:spPr>
      </p:pic>
      <p:pic>
        <p:nvPicPr>
          <p:cNvPr id="283" name="図 2" descr="図 2"/>
          <p:cNvPicPr>
            <a:picLocks noChangeAspect="1"/>
          </p:cNvPicPr>
          <p:nvPr/>
        </p:nvPicPr>
        <p:blipFill>
          <a:blip r:embed="rId6">
            <a:extLst/>
          </a:blip>
          <a:stretch>
            <a:fillRect/>
          </a:stretch>
        </p:blipFill>
        <p:spPr>
          <a:xfrm>
            <a:off x="5795207" y="797168"/>
            <a:ext cx="1658726" cy="2403458"/>
          </a:xfrm>
          <a:prstGeom prst="rect">
            <a:avLst/>
          </a:prstGeom>
          <a:ln w="12700">
            <a:solidFill>
              <a:srgbClr val="000000"/>
            </a:solidFill>
          </a:ln>
        </p:spPr>
      </p:pic>
      <p:pic>
        <p:nvPicPr>
          <p:cNvPr id="284" name="図 3" descr="図 3"/>
          <p:cNvPicPr>
            <a:picLocks noChangeAspect="1"/>
          </p:cNvPicPr>
          <p:nvPr/>
        </p:nvPicPr>
        <p:blipFill>
          <a:blip r:embed="rId7">
            <a:extLst/>
          </a:blip>
          <a:stretch>
            <a:fillRect/>
          </a:stretch>
        </p:blipFill>
        <p:spPr>
          <a:xfrm>
            <a:off x="3961958" y="797169"/>
            <a:ext cx="1682422" cy="2403459"/>
          </a:xfrm>
          <a:prstGeom prst="rect">
            <a:avLst/>
          </a:prstGeom>
          <a:ln w="12700">
            <a:solidFill>
              <a:srgbClr val="000000"/>
            </a:solidFill>
          </a:ln>
        </p:spPr>
      </p:pic>
      <p:pic>
        <p:nvPicPr>
          <p:cNvPr id="285" name="図 4" descr="図 4"/>
          <p:cNvPicPr>
            <a:picLocks noChangeAspect="1"/>
          </p:cNvPicPr>
          <p:nvPr/>
        </p:nvPicPr>
        <p:blipFill>
          <a:blip r:embed="rId8">
            <a:extLst/>
          </a:blip>
          <a:stretch>
            <a:fillRect/>
          </a:stretch>
        </p:blipFill>
        <p:spPr>
          <a:xfrm>
            <a:off x="306511" y="797171"/>
            <a:ext cx="1692576" cy="2403458"/>
          </a:xfrm>
          <a:prstGeom prst="rect">
            <a:avLst/>
          </a:prstGeom>
          <a:ln w="12700">
            <a:solidFill>
              <a:srgbClr val="000000"/>
            </a:solidFill>
          </a:ln>
        </p:spPr>
      </p:pic>
      <p:sp>
        <p:nvSpPr>
          <p:cNvPr id="286" name="正方形/長方形 5"/>
          <p:cNvSpPr txBox="1"/>
          <p:nvPr/>
        </p:nvSpPr>
        <p:spPr>
          <a:xfrm>
            <a:off x="145482" y="91312"/>
            <a:ext cx="5939156" cy="736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400">
                <a:latin typeface="メイリオ"/>
                <a:ea typeface="メイリオ"/>
                <a:cs typeface="メイリオ"/>
                <a:sym typeface="メイリオ"/>
              </a:defRPr>
            </a:pPr>
            <a:r>
              <a:t>独り立ちできる子どもの育成</a:t>
            </a:r>
            <a:r>
              <a:rPr sz="5000"/>
              <a:t> </a:t>
            </a:r>
          </a:p>
        </p:txBody>
      </p:sp>
      <p:sp>
        <p:nvSpPr>
          <p:cNvPr id="287" name="正方形/長方形 6"/>
          <p:cNvSpPr/>
          <p:nvPr/>
        </p:nvSpPr>
        <p:spPr>
          <a:xfrm>
            <a:off x="7748103" y="256411"/>
            <a:ext cx="4612124" cy="1143001"/>
          </a:xfrm>
          <a:prstGeom prst="rect">
            <a:avLst/>
          </a:prstGeom>
          <a:solidFill>
            <a:schemeClr val="accent1">
              <a:lumMod val="50000"/>
              <a:alpha val="73000"/>
            </a:schemeClr>
          </a:solidFill>
          <a:ln w="12700">
            <a:miter lim="400000"/>
          </a:ln>
          <a:effectLst>
            <a:outerShdw blurRad="76200" dir="18900000" rotWithShape="0">
              <a:srgbClr val="000000">
                <a:alpha val="8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6800" b="1" spc="70">
                <a:ln w="13493">
                  <a:solidFill>
                    <a:srgbClr val="5B9BD5"/>
                  </a:solidFill>
                </a:ln>
                <a:solidFill>
                  <a:srgbClr val="FF0000"/>
                </a:solidFill>
                <a:effectLst>
                  <a:outerShdw blurRad="25400" dist="23998" dir="2700000" rotWithShape="0">
                    <a:srgbClr val="000000">
                      <a:alpha val="31034"/>
                    </a:srgbClr>
                  </a:outerShdw>
                </a:effectLst>
                <a:latin typeface="Helvetica"/>
                <a:ea typeface="Helvetica"/>
                <a:cs typeface="Helvetica"/>
                <a:sym typeface="Helvetica"/>
              </a:defRPr>
            </a:pPr>
            <a:r>
              <a:rPr dirty="0">
                <a:ln w="13493">
                  <a:noFill/>
                </a:ln>
              </a:rPr>
              <a:t>Ｓ62</a:t>
            </a:r>
            <a:r>
              <a:rPr dirty="0">
                <a:ln w="13493">
                  <a:noFill/>
                </a:ln>
                <a:solidFill>
                  <a:srgbClr val="FEFEFE"/>
                </a:solidFill>
              </a:rPr>
              <a:t>～Ｈ9</a:t>
            </a:r>
          </a:p>
        </p:txBody>
      </p:sp>
      <p:pic>
        <p:nvPicPr>
          <p:cNvPr id="288" name="図 8" descr="図 8"/>
          <p:cNvPicPr>
            <a:picLocks noChangeAspect="1"/>
          </p:cNvPicPr>
          <p:nvPr/>
        </p:nvPicPr>
        <p:blipFill>
          <a:blip r:embed="rId9">
            <a:extLst/>
          </a:blip>
          <a:stretch>
            <a:fillRect/>
          </a:stretch>
        </p:blipFill>
        <p:spPr>
          <a:xfrm>
            <a:off x="2077704" y="3961449"/>
            <a:ext cx="1661213" cy="2431829"/>
          </a:xfrm>
          <a:prstGeom prst="rect">
            <a:avLst/>
          </a:prstGeom>
          <a:ln w="12700">
            <a:solidFill>
              <a:srgbClr val="000000"/>
            </a:solidFill>
          </a:ln>
        </p:spPr>
      </p:pic>
      <p:pic>
        <p:nvPicPr>
          <p:cNvPr id="289" name="図 9" descr="図 9"/>
          <p:cNvPicPr>
            <a:picLocks noChangeAspect="1"/>
          </p:cNvPicPr>
          <p:nvPr/>
        </p:nvPicPr>
        <p:blipFill>
          <a:blip r:embed="rId10">
            <a:extLst/>
          </a:blip>
          <a:stretch>
            <a:fillRect/>
          </a:stretch>
        </p:blipFill>
        <p:spPr>
          <a:xfrm>
            <a:off x="3892640" y="3943793"/>
            <a:ext cx="1669757" cy="2449485"/>
          </a:xfrm>
          <a:prstGeom prst="rect">
            <a:avLst/>
          </a:prstGeom>
          <a:ln w="12700">
            <a:solidFill>
              <a:srgbClr val="000000"/>
            </a:solidFill>
          </a:ln>
        </p:spPr>
      </p:pic>
      <p:pic>
        <p:nvPicPr>
          <p:cNvPr id="290" name="図 10" descr="図 10"/>
          <p:cNvPicPr>
            <a:picLocks noChangeAspect="1"/>
          </p:cNvPicPr>
          <p:nvPr/>
        </p:nvPicPr>
        <p:blipFill>
          <a:blip r:embed="rId11">
            <a:extLst/>
          </a:blip>
          <a:stretch>
            <a:fillRect/>
          </a:stretch>
        </p:blipFill>
        <p:spPr>
          <a:xfrm>
            <a:off x="214876" y="3951698"/>
            <a:ext cx="1709107" cy="2441580"/>
          </a:xfrm>
          <a:prstGeom prst="rect">
            <a:avLst/>
          </a:prstGeom>
          <a:ln w="12700">
            <a:solidFill>
              <a:srgbClr val="000000"/>
            </a:solidFill>
          </a:ln>
        </p:spPr>
      </p:pic>
      <p:pic>
        <p:nvPicPr>
          <p:cNvPr id="291" name="Picture 24" descr="Picture 24"/>
          <p:cNvPicPr>
            <a:picLocks noChangeAspect="1"/>
          </p:cNvPicPr>
          <p:nvPr/>
        </p:nvPicPr>
        <p:blipFill>
          <a:blip r:embed="rId12">
            <a:extLst/>
          </a:blip>
          <a:stretch>
            <a:fillRect/>
          </a:stretch>
        </p:blipFill>
        <p:spPr>
          <a:xfrm>
            <a:off x="5733471" y="3943792"/>
            <a:ext cx="1798354" cy="2449484"/>
          </a:xfrm>
          <a:prstGeom prst="rect">
            <a:avLst/>
          </a:prstGeom>
          <a:ln w="12700">
            <a:solidFill>
              <a:srgbClr val="000000"/>
            </a:solidFill>
            <a:miter/>
          </a:ln>
        </p:spPr>
      </p:pic>
      <p:sp>
        <p:nvSpPr>
          <p:cNvPr id="292" name="正方形/長方形 12"/>
          <p:cNvSpPr txBox="1"/>
          <p:nvPr/>
        </p:nvSpPr>
        <p:spPr>
          <a:xfrm>
            <a:off x="152605" y="2944464"/>
            <a:ext cx="325756" cy="736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atin typeface="メイリオ"/>
                <a:ea typeface="メイリオ"/>
                <a:cs typeface="メイリオ"/>
                <a:sym typeface="メイリオ"/>
              </a:defRPr>
            </a:lvl1pPr>
          </a:lstStyle>
          <a:p>
            <a:r>
              <a:t> </a:t>
            </a:r>
          </a:p>
        </p:txBody>
      </p:sp>
      <p:sp>
        <p:nvSpPr>
          <p:cNvPr id="293" name="正方形/長方形 14"/>
          <p:cNvSpPr txBox="1"/>
          <p:nvPr/>
        </p:nvSpPr>
        <p:spPr>
          <a:xfrm>
            <a:off x="313413" y="3374358"/>
            <a:ext cx="3568701" cy="533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400">
                <a:latin typeface="メイリオ"/>
                <a:ea typeface="メイリオ"/>
                <a:cs typeface="メイリオ"/>
                <a:sym typeface="メイリオ"/>
              </a:defRPr>
            </a:lvl1pPr>
          </a:lstStyle>
          <a:p>
            <a:r>
              <a:t>未来をひらく子供</a:t>
            </a:r>
          </a:p>
        </p:txBody>
      </p:sp>
      <p:sp>
        <p:nvSpPr>
          <p:cNvPr id="294" name="正方形/長方形 15"/>
          <p:cNvSpPr/>
          <p:nvPr/>
        </p:nvSpPr>
        <p:spPr>
          <a:xfrm>
            <a:off x="7716198" y="3415131"/>
            <a:ext cx="4612124" cy="1143001"/>
          </a:xfrm>
          <a:prstGeom prst="rect">
            <a:avLst/>
          </a:prstGeom>
          <a:solidFill>
            <a:srgbClr val="002060">
              <a:alpha val="73000"/>
            </a:srgbClr>
          </a:solidFill>
          <a:ln w="12700">
            <a:miter lim="400000"/>
          </a:ln>
          <a:effectLst>
            <a:outerShdw blurRad="76200" dir="18900000" rotWithShape="0">
              <a:srgbClr val="000000">
                <a:alpha val="8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6800" b="1" spc="70">
                <a:ln w="13493">
                  <a:solidFill>
                    <a:srgbClr val="5B9BD5"/>
                  </a:solidFill>
                </a:ln>
                <a:solidFill>
                  <a:srgbClr val="FF0000"/>
                </a:solidFill>
                <a:effectLst>
                  <a:outerShdw blurRad="25400" dist="23998" dir="2700000" rotWithShape="0">
                    <a:srgbClr val="000000">
                      <a:alpha val="31034"/>
                    </a:srgbClr>
                  </a:outerShdw>
                </a:effectLst>
                <a:latin typeface="Helvetica"/>
                <a:ea typeface="Helvetica"/>
                <a:cs typeface="Helvetica"/>
                <a:sym typeface="Helvetica"/>
              </a:defRPr>
            </a:pPr>
            <a:r>
              <a:rPr dirty="0">
                <a:ln w="13493">
                  <a:noFill/>
                </a:ln>
              </a:rPr>
              <a:t>Ｈ10</a:t>
            </a:r>
            <a:r>
              <a:rPr dirty="0">
                <a:ln w="13493">
                  <a:noFill/>
                </a:ln>
                <a:solidFill>
                  <a:srgbClr val="FEFEFE"/>
                </a:solidFill>
              </a:rPr>
              <a:t>～19</a:t>
            </a:r>
          </a:p>
        </p:txBody>
      </p:sp>
      <p:pic>
        <p:nvPicPr>
          <p:cNvPr id="295" name="Picture 3" descr="Picture 3"/>
          <p:cNvPicPr>
            <a:picLocks noChangeAspect="1"/>
          </p:cNvPicPr>
          <p:nvPr/>
        </p:nvPicPr>
        <p:blipFill>
          <a:blip r:embed="rId13">
            <a:extLst/>
          </a:blip>
          <a:stretch>
            <a:fillRect/>
          </a:stretch>
        </p:blipFill>
        <p:spPr>
          <a:xfrm>
            <a:off x="3961958" y="7267823"/>
            <a:ext cx="1600439" cy="2350808"/>
          </a:xfrm>
          <a:prstGeom prst="rect">
            <a:avLst/>
          </a:prstGeom>
          <a:ln w="12700">
            <a:solidFill>
              <a:srgbClr val="000000"/>
            </a:solidFill>
            <a:miter/>
          </a:ln>
        </p:spPr>
      </p:pic>
      <p:pic>
        <p:nvPicPr>
          <p:cNvPr id="296" name="Picture 10" descr="Picture 10"/>
          <p:cNvPicPr>
            <a:picLocks noChangeAspect="1"/>
          </p:cNvPicPr>
          <p:nvPr/>
        </p:nvPicPr>
        <p:blipFill>
          <a:blip r:embed="rId14">
            <a:extLst/>
          </a:blip>
          <a:srcRect l="34508" t="12502" r="32570" b="6003"/>
          <a:stretch>
            <a:fillRect/>
          </a:stretch>
        </p:blipFill>
        <p:spPr>
          <a:xfrm>
            <a:off x="5733469" y="7268010"/>
            <a:ext cx="1747365" cy="2350621"/>
          </a:xfrm>
          <a:prstGeom prst="rect">
            <a:avLst/>
          </a:prstGeom>
          <a:ln w="12700">
            <a:solidFill>
              <a:srgbClr val="000000"/>
            </a:solidFill>
            <a:miter/>
          </a:ln>
        </p:spPr>
      </p:pic>
      <p:pic>
        <p:nvPicPr>
          <p:cNvPr id="297" name="Picture 8" descr="Picture 8"/>
          <p:cNvPicPr>
            <a:picLocks noChangeAspect="1"/>
          </p:cNvPicPr>
          <p:nvPr/>
        </p:nvPicPr>
        <p:blipFill>
          <a:blip r:embed="rId15">
            <a:extLst/>
          </a:blip>
          <a:srcRect r="1543"/>
          <a:stretch>
            <a:fillRect/>
          </a:stretch>
        </p:blipFill>
        <p:spPr>
          <a:xfrm>
            <a:off x="214876" y="7264462"/>
            <a:ext cx="1709107" cy="2354169"/>
          </a:xfrm>
          <a:prstGeom prst="rect">
            <a:avLst/>
          </a:prstGeom>
          <a:ln w="12700">
            <a:solidFill>
              <a:srgbClr val="000000"/>
            </a:solidFill>
            <a:miter/>
          </a:ln>
        </p:spPr>
      </p:pic>
      <p:sp>
        <p:nvSpPr>
          <p:cNvPr id="298" name="正方形/長方形 20"/>
          <p:cNvSpPr txBox="1"/>
          <p:nvPr/>
        </p:nvSpPr>
        <p:spPr>
          <a:xfrm>
            <a:off x="299652" y="6563850"/>
            <a:ext cx="7010147" cy="533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400">
                <a:latin typeface="メイリオ"/>
                <a:ea typeface="メイリオ"/>
                <a:cs typeface="メイリオ"/>
                <a:sym typeface="メイリオ"/>
              </a:defRPr>
            </a:lvl1pPr>
          </a:lstStyle>
          <a:p>
            <a:r>
              <a:t>よりよい自分をつくっていくために</a:t>
            </a:r>
          </a:p>
        </p:txBody>
      </p:sp>
      <p:sp>
        <p:nvSpPr>
          <p:cNvPr id="299" name="正方形/長方形 21"/>
          <p:cNvSpPr/>
          <p:nvPr/>
        </p:nvSpPr>
        <p:spPr>
          <a:xfrm>
            <a:off x="7748103" y="6674473"/>
            <a:ext cx="4612124" cy="1143001"/>
          </a:xfrm>
          <a:prstGeom prst="rect">
            <a:avLst/>
          </a:prstGeom>
          <a:solidFill>
            <a:srgbClr val="002060">
              <a:alpha val="73000"/>
            </a:srgbClr>
          </a:solidFill>
          <a:ln w="12700">
            <a:miter lim="400000"/>
          </a:ln>
          <a:effectLst>
            <a:outerShdw blurRad="76200" dir="18900000" rotWithShape="0">
              <a:srgbClr val="000000">
                <a:alpha val="8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6800" b="1" spc="70">
                <a:ln w="13493">
                  <a:solidFill>
                    <a:srgbClr val="5B9BD5"/>
                  </a:solidFill>
                </a:ln>
                <a:solidFill>
                  <a:srgbClr val="FF0000"/>
                </a:solidFill>
                <a:effectLst>
                  <a:outerShdw blurRad="25400" dist="23998" dir="2700000" rotWithShape="0">
                    <a:srgbClr val="000000">
                      <a:alpha val="31034"/>
                    </a:srgbClr>
                  </a:outerShdw>
                </a:effectLst>
                <a:latin typeface="Helvetica"/>
                <a:ea typeface="Helvetica"/>
                <a:cs typeface="Helvetica"/>
                <a:sym typeface="Helvetica"/>
              </a:defRPr>
            </a:pPr>
            <a:r>
              <a:rPr dirty="0">
                <a:ln w="13493">
                  <a:noFill/>
                </a:ln>
              </a:rPr>
              <a:t>Ｈ20</a:t>
            </a:r>
            <a:r>
              <a:rPr dirty="0">
                <a:ln w="13493">
                  <a:noFill/>
                </a:ln>
                <a:solidFill>
                  <a:srgbClr val="FEFEFE"/>
                </a:solidFill>
              </a:rPr>
              <a:t>～30</a:t>
            </a:r>
          </a:p>
        </p:txBody>
      </p:sp>
      <p:sp>
        <p:nvSpPr>
          <p:cNvPr id="301" name="平成元年改訂"/>
          <p:cNvSpPr txBox="1"/>
          <p:nvPr/>
        </p:nvSpPr>
        <p:spPr>
          <a:xfrm>
            <a:off x="8430079" y="895118"/>
            <a:ext cx="3184362" cy="16722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3400">
                <a:latin typeface="メイリオ"/>
                <a:ea typeface="メイリオ"/>
                <a:cs typeface="メイリオ"/>
                <a:sym typeface="メイリオ"/>
              </a:defRPr>
            </a:lvl1pPr>
          </a:lstStyle>
          <a:p>
            <a:endParaRPr lang="en-US" dirty="0"/>
          </a:p>
          <a:p>
            <a:r>
              <a:rPr lang="ja-JP" altLang="en-US" dirty="0"/>
              <a:t>学習指導要領</a:t>
            </a:r>
            <a:endParaRPr lang="en-US" altLang="ja-JP" dirty="0"/>
          </a:p>
          <a:p>
            <a:r>
              <a:rPr dirty="0" err="1"/>
              <a:t>平成元年改訂</a:t>
            </a:r>
            <a:endParaRPr dirty="0"/>
          </a:p>
        </p:txBody>
      </p:sp>
      <p:sp>
        <p:nvSpPr>
          <p:cNvPr id="304" name="平成10～11 改訂"/>
          <p:cNvSpPr txBox="1"/>
          <p:nvPr/>
        </p:nvSpPr>
        <p:spPr>
          <a:xfrm>
            <a:off x="8132232" y="4611590"/>
            <a:ext cx="3866338" cy="11490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3400">
                <a:latin typeface="メイリオ"/>
                <a:ea typeface="メイリオ"/>
                <a:cs typeface="メイリオ"/>
                <a:sym typeface="メイリオ"/>
              </a:defRPr>
            </a:pPr>
            <a:r>
              <a:rPr lang="ja-JP" altLang="en-US" dirty="0"/>
              <a:t>学習指導要領</a:t>
            </a:r>
            <a:endParaRPr lang="en-US" altLang="ja-JP" dirty="0"/>
          </a:p>
          <a:p>
            <a:pPr>
              <a:defRPr sz="3400">
                <a:latin typeface="メイリオ"/>
                <a:ea typeface="メイリオ"/>
                <a:cs typeface="メイリオ"/>
                <a:sym typeface="メイリオ"/>
              </a:defRPr>
            </a:pPr>
            <a:r>
              <a:rPr dirty="0"/>
              <a:t>平成10～11　</a:t>
            </a:r>
            <a:r>
              <a:rPr dirty="0" err="1"/>
              <a:t>改訂</a:t>
            </a:r>
            <a:endParaRPr dirty="0"/>
          </a:p>
        </p:txBody>
      </p:sp>
      <p:sp>
        <p:nvSpPr>
          <p:cNvPr id="307" name="平成20～21 改訂"/>
          <p:cNvSpPr txBox="1"/>
          <p:nvPr/>
        </p:nvSpPr>
        <p:spPr>
          <a:xfrm>
            <a:off x="8045949" y="7870932"/>
            <a:ext cx="3952621" cy="11490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3400">
                <a:latin typeface="メイリオ"/>
                <a:ea typeface="メイリオ"/>
                <a:cs typeface="メイリオ"/>
                <a:sym typeface="メイリオ"/>
              </a:defRPr>
            </a:pPr>
            <a:r>
              <a:rPr lang="ja-JP" altLang="en-US" dirty="0"/>
              <a:t>学習指導要領</a:t>
            </a:r>
            <a:endParaRPr lang="en-US" altLang="ja-JP" dirty="0"/>
          </a:p>
          <a:p>
            <a:pPr>
              <a:defRPr sz="3400">
                <a:latin typeface="メイリオ"/>
                <a:ea typeface="メイリオ"/>
                <a:cs typeface="メイリオ"/>
                <a:sym typeface="メイリオ"/>
              </a:defRPr>
            </a:pPr>
            <a:r>
              <a:rPr dirty="0"/>
              <a:t>平成20～21　</a:t>
            </a:r>
            <a:r>
              <a:rPr dirty="0" err="1"/>
              <a:t>改訂</a:t>
            </a:r>
            <a:endParaRPr dirty="0"/>
          </a:p>
        </p:txBody>
      </p:sp>
      <p:graphicFrame>
        <p:nvGraphicFramePr>
          <p:cNvPr id="29" name="Object 4"/>
          <p:cNvGraphicFramePr>
            <a:graphicFrameLocks noChangeAspect="1"/>
          </p:cNvGraphicFramePr>
          <p:nvPr>
            <p:extLst>
              <p:ext uri="{D42A27DB-BD31-4B8C-83A1-F6EECF244321}">
                <p14:modId xmlns:p14="http://schemas.microsoft.com/office/powerpoint/2010/main" val="2460879426"/>
              </p:ext>
            </p:extLst>
          </p:nvPr>
        </p:nvGraphicFramePr>
        <p:xfrm>
          <a:off x="2123079" y="7245974"/>
          <a:ext cx="1710866" cy="2372657"/>
        </p:xfrm>
        <a:graphic>
          <a:graphicData uri="http://schemas.openxmlformats.org/presentationml/2006/ole">
            <mc:AlternateContent xmlns:mc="http://schemas.openxmlformats.org/markup-compatibility/2006">
              <mc:Choice xmlns:v="urn:schemas-microsoft-com:vml" Requires="v">
                <p:oleObj spid="_x0000_s1049" name="ビットマップ イメージ" r:id="rId16" imgW="4315427" imgH="6076190" progId="Paint.Picture">
                  <p:embed/>
                </p:oleObj>
              </mc:Choice>
              <mc:Fallback>
                <p:oleObj name="ビットマップ イメージ" r:id="rId16" imgW="4315427" imgH="6076190" progId="Paint.Picture">
                  <p:embed/>
                  <p:pic>
                    <p:nvPicPr>
                      <p:cNvPr id="29" name="Object 4"/>
                      <p:cNvPicPr>
                        <a:picLocks noChangeAspect="1" noChangeArrowheads="1"/>
                      </p:cNvPicPr>
                      <p:nvPr/>
                    </p:nvPicPr>
                    <p:blipFill>
                      <a:blip r:embed="rId17">
                        <a:lum bright="-6000" contrast="30000"/>
                        <a:extLst>
                          <a:ext uri="{28A0092B-C50C-407E-A947-70E740481C1C}">
                            <a14:useLocalDpi xmlns:a14="http://schemas.microsoft.com/office/drawing/2010/main" val="0"/>
                          </a:ext>
                        </a:extLst>
                      </a:blip>
                      <a:srcRect/>
                      <a:stretch>
                        <a:fillRect/>
                      </a:stretch>
                    </p:blipFill>
                    <p:spPr bwMode="auto">
                      <a:xfrm>
                        <a:off x="2123079" y="7245974"/>
                        <a:ext cx="1710866" cy="2372657"/>
                      </a:xfrm>
                      <a:prstGeom prst="rect">
                        <a:avLst/>
                      </a:prstGeom>
                      <a:noFill/>
                      <a:ln>
                        <a:noFill/>
                      </a:ln>
                      <a:effectLst/>
                    </p:spPr>
                  </p:pic>
                </p:oleObj>
              </mc:Fallback>
            </mc:AlternateContent>
          </a:graphicData>
        </a:graphic>
      </p:graphicFrame>
    </p:spTree>
    <p:custDataLst>
      <p:tags r:id="rId2"/>
    </p:custDataLst>
  </p:cSld>
  <p:clrMapOvr>
    <a:masterClrMapping/>
  </p:clrMapOvr>
  <p:transition spd="med" advTm="2352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01">
                                            <p:txEl>
                                              <p:pRg st="1" end="1"/>
                                            </p:txEl>
                                          </p:spTgt>
                                        </p:tgtEl>
                                      </p:cBhvr>
                                    </p:animEffect>
                                    <p:animScale>
                                      <p:cBhvr>
                                        <p:cTn id="7" dur="250" autoRev="1" fill="hold"/>
                                        <p:tgtEl>
                                          <p:spTgt spid="301">
                                            <p:txEl>
                                              <p:pRg st="1" end="1"/>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01">
                                            <p:txEl>
                                              <p:pRg st="2" end="2"/>
                                            </p:txEl>
                                          </p:spTgt>
                                        </p:tgtEl>
                                      </p:cBhvr>
                                    </p:animEffect>
                                    <p:animScale>
                                      <p:cBhvr>
                                        <p:cTn id="10" dur="250" autoRev="1" fill="hold"/>
                                        <p:tgtEl>
                                          <p:spTgt spid="301">
                                            <p:txEl>
                                              <p:pRg st="2" end="2"/>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304">
                                            <p:txEl>
                                              <p:pRg st="0" end="0"/>
                                            </p:txEl>
                                          </p:spTgt>
                                        </p:tgtEl>
                                      </p:cBhvr>
                                    </p:animEffect>
                                    <p:animScale>
                                      <p:cBhvr>
                                        <p:cTn id="15" dur="250" autoRev="1" fill="hold"/>
                                        <p:tgtEl>
                                          <p:spTgt spid="304">
                                            <p:txEl>
                                              <p:pRg st="0" end="0"/>
                                            </p:txEl>
                                          </p:spTgt>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304">
                                            <p:txEl>
                                              <p:pRg st="1" end="1"/>
                                            </p:txEl>
                                          </p:spTgt>
                                        </p:tgtEl>
                                      </p:cBhvr>
                                    </p:animEffect>
                                    <p:animScale>
                                      <p:cBhvr>
                                        <p:cTn id="18" dur="250" autoRev="1" fill="hold"/>
                                        <p:tgtEl>
                                          <p:spTgt spid="304">
                                            <p:txEl>
                                              <p:pRg st="1" end="1"/>
                                            </p:txEl>
                                          </p:spTgt>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307">
                                            <p:txEl>
                                              <p:pRg st="0" end="0"/>
                                            </p:txEl>
                                          </p:spTgt>
                                        </p:tgtEl>
                                      </p:cBhvr>
                                    </p:animEffect>
                                    <p:animScale>
                                      <p:cBhvr>
                                        <p:cTn id="23" dur="250" autoRev="1" fill="hold"/>
                                        <p:tgtEl>
                                          <p:spTgt spid="307">
                                            <p:txEl>
                                              <p:pRg st="0" end="0"/>
                                            </p:txEl>
                                          </p:spTgt>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307">
                                            <p:txEl>
                                              <p:pRg st="1" end="1"/>
                                            </p:txEl>
                                          </p:spTgt>
                                        </p:tgtEl>
                                      </p:cBhvr>
                                    </p:animEffect>
                                    <p:animScale>
                                      <p:cBhvr>
                                        <p:cTn id="26" dur="250" autoRev="1" fill="hold"/>
                                        <p:tgtEl>
                                          <p:spTgt spid="307">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図 4" descr="図 4"/>
          <p:cNvPicPr>
            <a:picLocks noChangeAspect="1"/>
          </p:cNvPicPr>
          <p:nvPr/>
        </p:nvPicPr>
        <p:blipFill>
          <a:blip r:embed="rId3">
            <a:extLst/>
          </a:blip>
          <a:stretch>
            <a:fillRect/>
          </a:stretch>
        </p:blipFill>
        <p:spPr>
          <a:xfrm>
            <a:off x="5485663" y="2698616"/>
            <a:ext cx="2246321" cy="2959598"/>
          </a:xfrm>
          <a:prstGeom prst="rect">
            <a:avLst/>
          </a:prstGeom>
          <a:ln w="12700">
            <a:solidFill>
              <a:srgbClr val="000000"/>
            </a:solidFill>
          </a:ln>
        </p:spPr>
      </p:pic>
      <p:pic>
        <p:nvPicPr>
          <p:cNvPr id="189" name="図 3" descr="図 3"/>
          <p:cNvPicPr>
            <a:picLocks noChangeAspect="1"/>
          </p:cNvPicPr>
          <p:nvPr/>
        </p:nvPicPr>
        <p:blipFill>
          <a:blip r:embed="rId4">
            <a:extLst/>
          </a:blip>
          <a:stretch>
            <a:fillRect/>
          </a:stretch>
        </p:blipFill>
        <p:spPr>
          <a:xfrm>
            <a:off x="4639791" y="3734480"/>
            <a:ext cx="2238614" cy="2959598"/>
          </a:xfrm>
          <a:prstGeom prst="rect">
            <a:avLst/>
          </a:prstGeom>
          <a:ln w="12700">
            <a:solidFill>
              <a:srgbClr val="000000"/>
            </a:solidFill>
          </a:ln>
        </p:spPr>
      </p:pic>
      <p:pic>
        <p:nvPicPr>
          <p:cNvPr id="190" name="jibungotohontai.jpg" descr="jibungotohontai.jpg"/>
          <p:cNvPicPr>
            <a:picLocks noChangeAspect="1"/>
          </p:cNvPicPr>
          <p:nvPr/>
        </p:nvPicPr>
        <p:blipFill>
          <a:blip r:embed="rId5">
            <a:extLst/>
          </a:blip>
          <a:stretch>
            <a:fillRect/>
          </a:stretch>
        </p:blipFill>
        <p:spPr>
          <a:xfrm>
            <a:off x="4017872" y="4613095"/>
            <a:ext cx="2251315" cy="3184520"/>
          </a:xfrm>
          <a:prstGeom prst="rect">
            <a:avLst/>
          </a:prstGeom>
          <a:ln w="12700">
            <a:miter lim="400000"/>
          </a:ln>
        </p:spPr>
      </p:pic>
      <p:pic>
        <p:nvPicPr>
          <p:cNvPr id="191" name="イメージ" descr="イメージ"/>
          <p:cNvPicPr>
            <a:picLocks noChangeAspect="1"/>
          </p:cNvPicPr>
          <p:nvPr/>
        </p:nvPicPr>
        <p:blipFill>
          <a:blip r:embed="rId6">
            <a:extLst/>
          </a:blip>
          <a:stretch>
            <a:fillRect/>
          </a:stretch>
        </p:blipFill>
        <p:spPr>
          <a:xfrm>
            <a:off x="8953910" y="981907"/>
            <a:ext cx="1714501" cy="863601"/>
          </a:xfrm>
          <a:prstGeom prst="rect">
            <a:avLst/>
          </a:prstGeom>
          <a:ln w="12700">
            <a:miter lim="400000"/>
          </a:ln>
        </p:spPr>
      </p:pic>
      <p:sp>
        <p:nvSpPr>
          <p:cNvPr id="192" name="巻頭言 A４ １枚"/>
          <p:cNvSpPr txBox="1"/>
          <p:nvPr/>
        </p:nvSpPr>
        <p:spPr>
          <a:xfrm>
            <a:off x="165611" y="666436"/>
            <a:ext cx="3832781" cy="6309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p>
            <a:pPr>
              <a:defRPr sz="3600"/>
            </a:pPr>
            <a:r>
              <a:rPr dirty="0" err="1"/>
              <a:t>巻頭言</a:t>
            </a:r>
            <a:r>
              <a:rPr dirty="0"/>
              <a:t>　</a:t>
            </a:r>
            <a:r>
              <a:rPr sz="3200" dirty="0"/>
              <a:t>A４　１枚</a:t>
            </a:r>
          </a:p>
        </p:txBody>
      </p:sp>
      <p:sp>
        <p:nvSpPr>
          <p:cNvPr id="193" name="本体 A４（４枚、裏表２枚）"/>
          <p:cNvSpPr txBox="1"/>
          <p:nvPr/>
        </p:nvSpPr>
        <p:spPr>
          <a:xfrm>
            <a:off x="3692159" y="2029762"/>
            <a:ext cx="5833328" cy="6309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p>
            <a:pPr>
              <a:defRPr sz="3600"/>
            </a:pPr>
            <a:r>
              <a:rPr dirty="0" err="1"/>
              <a:t>本体</a:t>
            </a:r>
            <a:r>
              <a:rPr dirty="0"/>
              <a:t>　</a:t>
            </a:r>
            <a:r>
              <a:rPr sz="3200" dirty="0"/>
              <a:t>A４（４枚、裏表２枚）</a:t>
            </a:r>
            <a:endParaRPr sz="2300" dirty="0"/>
          </a:p>
        </p:txBody>
      </p:sp>
      <p:pic>
        <p:nvPicPr>
          <p:cNvPr id="194" name="jibungotohontai.jpg" descr="jibungotohontai.jpg"/>
          <p:cNvPicPr>
            <a:picLocks noChangeAspect="1"/>
          </p:cNvPicPr>
          <p:nvPr/>
        </p:nvPicPr>
        <p:blipFill>
          <a:blip r:embed="rId7">
            <a:extLst/>
          </a:blip>
          <a:stretch>
            <a:fillRect/>
          </a:stretch>
        </p:blipFill>
        <p:spPr>
          <a:xfrm>
            <a:off x="3160386" y="5188868"/>
            <a:ext cx="2422031" cy="3426001"/>
          </a:xfrm>
          <a:prstGeom prst="rect">
            <a:avLst/>
          </a:prstGeom>
          <a:ln w="12700">
            <a:miter lim="400000"/>
          </a:ln>
        </p:spPr>
      </p:pic>
      <p:pic>
        <p:nvPicPr>
          <p:cNvPr id="195" name="jibungotoa3.jpg" descr="jibungotoa3.jpg"/>
          <p:cNvPicPr>
            <a:picLocks noChangeAspect="1"/>
          </p:cNvPicPr>
          <p:nvPr/>
        </p:nvPicPr>
        <p:blipFill>
          <a:blip r:embed="rId8">
            <a:extLst/>
          </a:blip>
          <a:stretch>
            <a:fillRect/>
          </a:stretch>
        </p:blipFill>
        <p:spPr>
          <a:xfrm>
            <a:off x="7598404" y="5960536"/>
            <a:ext cx="5131615" cy="3627307"/>
          </a:xfrm>
          <a:prstGeom prst="rect">
            <a:avLst/>
          </a:prstGeom>
          <a:ln w="12700">
            <a:miter lim="400000"/>
          </a:ln>
        </p:spPr>
      </p:pic>
      <p:pic>
        <p:nvPicPr>
          <p:cNvPr id="196" name="hajimeni.jpg" descr="hajimeni.jpg"/>
          <p:cNvPicPr>
            <a:picLocks noChangeAspect="1"/>
          </p:cNvPicPr>
          <p:nvPr/>
        </p:nvPicPr>
        <p:blipFill>
          <a:blip r:embed="rId9">
            <a:extLst/>
          </a:blip>
          <a:srcRect l="3643" t="3643" r="3643" b="3643"/>
          <a:stretch>
            <a:fillRect/>
          </a:stretch>
        </p:blipFill>
        <p:spPr>
          <a:xfrm>
            <a:off x="774322" y="1246753"/>
            <a:ext cx="2101332" cy="2972368"/>
          </a:xfrm>
          <a:prstGeom prst="rect">
            <a:avLst/>
          </a:prstGeom>
          <a:ln w="12700">
            <a:miter lim="400000"/>
          </a:ln>
        </p:spPr>
      </p:pic>
      <p:sp>
        <p:nvSpPr>
          <p:cNvPr id="197" name="A3印刷想定用"/>
          <p:cNvSpPr txBox="1"/>
          <p:nvPr/>
        </p:nvSpPr>
        <p:spPr>
          <a:xfrm>
            <a:off x="8642421" y="5246165"/>
            <a:ext cx="3043581"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600"/>
            </a:lvl1pPr>
          </a:lstStyle>
          <a:p>
            <a:r>
              <a:rPr dirty="0"/>
              <a:t>A3印刷想定用</a:t>
            </a:r>
          </a:p>
        </p:txBody>
      </p:sp>
      <p:sp>
        <p:nvSpPr>
          <p:cNvPr id="12" name="「自分ごと（自分の事）として学ぶ子供」"/>
          <p:cNvSpPr txBox="1">
            <a:spLocks/>
          </p:cNvSpPr>
          <p:nvPr/>
        </p:nvSpPr>
        <p:spPr>
          <a:xfrm>
            <a:off x="4050891" y="258814"/>
            <a:ext cx="10393630" cy="815243"/>
          </a:xfrm>
          <a:prstGeom prst="rect">
            <a:avLst/>
          </a:prstGeom>
        </p:spPr>
        <p:txBody>
          <a:bodyPr/>
          <a:lstStyle>
            <a:lvl1pPr marL="0" marR="0" indent="0" algn="ctr" defTabSz="379729" rtl="0" latinLnBrk="0">
              <a:lnSpc>
                <a:spcPct val="100000"/>
              </a:lnSpc>
              <a:spcBef>
                <a:spcPts val="0"/>
              </a:spcBef>
              <a:spcAft>
                <a:spcPts val="0"/>
              </a:spcAft>
              <a:buClrTx/>
              <a:buSzTx/>
              <a:buFontTx/>
              <a:buNone/>
              <a:tabLst/>
              <a:defRPr sz="5069" b="1" i="0" u="none" strike="noStrike" cap="none" spc="0" baseline="0">
                <a:ln>
                  <a:noFill/>
                </a:ln>
                <a:solidFill>
                  <a:srgbClr val="FFFFFF"/>
                </a:solidFill>
                <a:uFillTx/>
                <a:latin typeface="AR Pゴシック体M"/>
                <a:ea typeface="AR Pゴシック体M"/>
                <a:cs typeface="AR Pゴシック体M"/>
                <a:sym typeface="AR Pゴシック体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9pPr>
          </a:lstStyle>
          <a:p>
            <a:pPr algn="l" hangingPunct="1"/>
            <a:r>
              <a:rPr lang="ja-JP" altLang="en-US" sz="3600" dirty="0"/>
              <a:t>「自分ごと（自分の事）として学ぶ子供」</a:t>
            </a:r>
          </a:p>
        </p:txBody>
      </p:sp>
    </p:spTree>
    <p:extLst>
      <p:ext uri="{BB962C8B-B14F-4D97-AF65-F5344CB8AC3E}">
        <p14:creationId xmlns:p14="http://schemas.microsoft.com/office/powerpoint/2010/main" val="1554461240"/>
      </p:ext>
    </p:extLst>
  </p:cSld>
  <p:clrMapOvr>
    <a:masterClrMapping/>
  </p:clrMapOvr>
  <p:transition spd="med" advTm="10334"/>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l="1482" b="2911"/>
          <a:stretch/>
        </p:blipFill>
        <p:spPr>
          <a:xfrm>
            <a:off x="4625740" y="2207899"/>
            <a:ext cx="4062287" cy="5337802"/>
          </a:xfrm>
          <a:prstGeom prst="rect">
            <a:avLst/>
          </a:prstGeom>
          <a:ln>
            <a:solidFill>
              <a:schemeClr val="tx1"/>
            </a:solidFill>
          </a:ln>
        </p:spPr>
      </p:pic>
      <p:sp>
        <p:nvSpPr>
          <p:cNvPr id="5" name="本体 A４（４枚、裏表２枚）">
            <a:extLst>
              <a:ext uri="{FF2B5EF4-FFF2-40B4-BE49-F238E27FC236}">
                <a16:creationId xmlns:a16="http://schemas.microsoft.com/office/drawing/2014/main" id="{CFE0963D-0AD5-DC43-9BBD-D0B40FBF0E99}"/>
              </a:ext>
            </a:extLst>
          </p:cNvPr>
          <p:cNvSpPr txBox="1"/>
          <p:nvPr/>
        </p:nvSpPr>
        <p:spPr>
          <a:xfrm>
            <a:off x="3858436" y="441518"/>
            <a:ext cx="6258123" cy="69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p>
            <a:pPr>
              <a:defRPr sz="3600"/>
            </a:pPr>
            <a:r>
              <a:rPr dirty="0" err="1"/>
              <a:t>本体</a:t>
            </a:r>
            <a:r>
              <a:rPr dirty="0"/>
              <a:t>　</a:t>
            </a:r>
            <a:r>
              <a:rPr sz="4000" dirty="0"/>
              <a:t>A４（４</a:t>
            </a:r>
            <a:r>
              <a:rPr sz="3200" dirty="0"/>
              <a:t>枚、裏表２枚）</a:t>
            </a:r>
            <a:endParaRPr sz="2300" dirty="0"/>
          </a:p>
        </p:txBody>
      </p:sp>
      <p:sp>
        <p:nvSpPr>
          <p:cNvPr id="23" name="本体 A４（４枚、裏表２枚）">
            <a:extLst>
              <a:ext uri="{FF2B5EF4-FFF2-40B4-BE49-F238E27FC236}">
                <a16:creationId xmlns:a16="http://schemas.microsoft.com/office/drawing/2014/main" id="{47612B12-5356-954E-BAD4-C62CECC64168}"/>
              </a:ext>
            </a:extLst>
          </p:cNvPr>
          <p:cNvSpPr txBox="1"/>
          <p:nvPr/>
        </p:nvSpPr>
        <p:spPr>
          <a:xfrm>
            <a:off x="5772826" y="7786098"/>
            <a:ext cx="1768113" cy="6309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p>
            <a:pPr>
              <a:defRPr sz="3600"/>
            </a:pPr>
            <a:r>
              <a:rPr lang="en-US" altLang="ja-JP" sz="3600" dirty="0"/>
              <a:t>P</a:t>
            </a:r>
            <a:r>
              <a:rPr lang="ja-JP" altLang="en-US" sz="3600"/>
              <a:t>３　図</a:t>
            </a:r>
            <a:endParaRPr sz="3600" dirty="0"/>
          </a:p>
        </p:txBody>
      </p:sp>
      <p:grpSp>
        <p:nvGrpSpPr>
          <p:cNvPr id="6" name="グループ化 5">
            <a:extLst>
              <a:ext uri="{FF2B5EF4-FFF2-40B4-BE49-F238E27FC236}">
                <a16:creationId xmlns:a16="http://schemas.microsoft.com/office/drawing/2014/main" id="{0339C501-71B4-BE4A-B984-DFAA8D29B173}"/>
              </a:ext>
            </a:extLst>
          </p:cNvPr>
          <p:cNvGrpSpPr/>
          <p:nvPr/>
        </p:nvGrpSpPr>
        <p:grpSpPr>
          <a:xfrm>
            <a:off x="823586" y="1048668"/>
            <a:ext cx="11800214" cy="7133394"/>
            <a:chOff x="823586" y="1048668"/>
            <a:chExt cx="11800214" cy="7133394"/>
          </a:xfrm>
        </p:grpSpPr>
        <p:grpSp>
          <p:nvGrpSpPr>
            <p:cNvPr id="8" name="グループ化 7">
              <a:extLst>
                <a:ext uri="{FF2B5EF4-FFF2-40B4-BE49-F238E27FC236}">
                  <a16:creationId xmlns:a16="http://schemas.microsoft.com/office/drawing/2014/main" id="{9752EF09-49F0-8641-B69C-CCDF58485BC1}"/>
                </a:ext>
              </a:extLst>
            </p:cNvPr>
            <p:cNvGrpSpPr/>
            <p:nvPr/>
          </p:nvGrpSpPr>
          <p:grpSpPr>
            <a:xfrm>
              <a:off x="823586" y="1048668"/>
              <a:ext cx="11800214" cy="7133394"/>
              <a:chOff x="823586" y="1048668"/>
              <a:chExt cx="11800214" cy="7133394"/>
            </a:xfrm>
          </p:grpSpPr>
          <p:pic>
            <p:nvPicPr>
              <p:cNvPr id="3" name="jibungotohontai.jpg" descr="jibungotohontai.jpg">
                <a:extLst>
                  <a:ext uri="{FF2B5EF4-FFF2-40B4-BE49-F238E27FC236}">
                    <a16:creationId xmlns:a16="http://schemas.microsoft.com/office/drawing/2014/main" id="{E47E9623-4B22-B14E-A5CE-CCA46251F691}"/>
                  </a:ext>
                </a:extLst>
              </p:cNvPr>
              <p:cNvPicPr>
                <a:picLocks noChangeAspect="1"/>
              </p:cNvPicPr>
              <p:nvPr/>
            </p:nvPicPr>
            <p:blipFill>
              <a:blip r:embed="rId5">
                <a:extLst/>
              </a:blip>
              <a:stretch>
                <a:fillRect/>
              </a:stretch>
            </p:blipFill>
            <p:spPr>
              <a:xfrm>
                <a:off x="908943" y="4876800"/>
                <a:ext cx="2336674" cy="3305262"/>
              </a:xfrm>
              <a:prstGeom prst="rect">
                <a:avLst/>
              </a:prstGeom>
              <a:ln w="12700">
                <a:miter lim="400000"/>
              </a:ln>
            </p:spPr>
          </p:pic>
          <p:pic>
            <p:nvPicPr>
              <p:cNvPr id="4" name="jibungotohontai.jpg" descr="jibungotohontai.jpg">
                <a:extLst>
                  <a:ext uri="{FF2B5EF4-FFF2-40B4-BE49-F238E27FC236}">
                    <a16:creationId xmlns:a16="http://schemas.microsoft.com/office/drawing/2014/main" id="{AF27752A-E7CE-074A-8825-99E682D47D5E}"/>
                  </a:ext>
                </a:extLst>
              </p:cNvPr>
              <p:cNvPicPr>
                <a:picLocks noChangeAspect="1"/>
              </p:cNvPicPr>
              <p:nvPr/>
            </p:nvPicPr>
            <p:blipFill>
              <a:blip r:embed="rId6">
                <a:extLst/>
              </a:blip>
              <a:stretch>
                <a:fillRect/>
              </a:stretch>
            </p:blipFill>
            <p:spPr>
              <a:xfrm>
                <a:off x="823586" y="1048668"/>
                <a:ext cx="2422031" cy="3426001"/>
              </a:xfrm>
              <a:prstGeom prst="rect">
                <a:avLst/>
              </a:prstGeom>
              <a:ln w="12700">
                <a:miter lim="400000"/>
              </a:ln>
            </p:spPr>
          </p:pic>
          <p:pic>
            <p:nvPicPr>
              <p:cNvPr id="20" name="図 19" descr="図 4">
                <a:extLst>
                  <a:ext uri="{FF2B5EF4-FFF2-40B4-BE49-F238E27FC236}">
                    <a16:creationId xmlns:a16="http://schemas.microsoft.com/office/drawing/2014/main" id="{47386DD4-4BA0-0443-8E8F-096B9B2224FF}"/>
                  </a:ext>
                </a:extLst>
              </p:cNvPr>
              <p:cNvPicPr>
                <a:picLocks noChangeAspect="1"/>
              </p:cNvPicPr>
              <p:nvPr/>
            </p:nvPicPr>
            <p:blipFill>
              <a:blip r:embed="rId7">
                <a:extLst/>
              </a:blip>
              <a:stretch>
                <a:fillRect/>
              </a:stretch>
            </p:blipFill>
            <p:spPr>
              <a:xfrm>
                <a:off x="9934893" y="3105440"/>
                <a:ext cx="2688907" cy="3542719"/>
              </a:xfrm>
              <a:prstGeom prst="rect">
                <a:avLst/>
              </a:prstGeom>
              <a:ln w="12700">
                <a:solidFill>
                  <a:srgbClr val="000000"/>
                </a:solidFill>
              </a:ln>
            </p:spPr>
          </p:pic>
          <p:grpSp>
            <p:nvGrpSpPr>
              <p:cNvPr id="34" name="グループ化 33">
                <a:extLst>
                  <a:ext uri="{FF2B5EF4-FFF2-40B4-BE49-F238E27FC236}">
                    <a16:creationId xmlns:a16="http://schemas.microsoft.com/office/drawing/2014/main" id="{7FA775D1-8B4D-9D4B-86E5-C8C69AA5CF2C}"/>
                  </a:ext>
                </a:extLst>
              </p:cNvPr>
              <p:cNvGrpSpPr/>
              <p:nvPr/>
            </p:nvGrpSpPr>
            <p:grpSpPr>
              <a:xfrm>
                <a:off x="3415676" y="1333036"/>
                <a:ext cx="6351330" cy="6849026"/>
                <a:chOff x="3415676" y="1333036"/>
                <a:chExt cx="6351330" cy="6849026"/>
              </a:xfrm>
            </p:grpSpPr>
            <p:cxnSp>
              <p:nvCxnSpPr>
                <p:cNvPr id="7" name="直線コネクタ 6">
                  <a:extLst>
                    <a:ext uri="{FF2B5EF4-FFF2-40B4-BE49-F238E27FC236}">
                      <a16:creationId xmlns:a16="http://schemas.microsoft.com/office/drawing/2014/main" id="{4A955BF4-AF6D-1C4F-A777-074D5FC41A75}"/>
                    </a:ext>
                  </a:extLst>
                </p:cNvPr>
                <p:cNvCxnSpPr>
                  <a:cxnSpLocks/>
                  <a:endCxn id="13" idx="1"/>
                </p:cNvCxnSpPr>
                <p:nvPr/>
              </p:nvCxnSpPr>
              <p:spPr>
                <a:xfrm>
                  <a:off x="3585735" y="3301186"/>
                  <a:ext cx="545403" cy="470714"/>
                </a:xfrm>
                <a:prstGeom prst="lin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cxnSp>
            <p:sp>
              <p:nvSpPr>
                <p:cNvPr id="9" name="右中かっこ 8">
                  <a:extLst>
                    <a:ext uri="{FF2B5EF4-FFF2-40B4-BE49-F238E27FC236}">
                      <a16:creationId xmlns:a16="http://schemas.microsoft.com/office/drawing/2014/main" id="{1E7E9F85-7BAE-0642-A1CC-7145C9D261EA}"/>
                    </a:ext>
                  </a:extLst>
                </p:cNvPr>
                <p:cNvSpPr/>
                <p:nvPr/>
              </p:nvSpPr>
              <p:spPr>
                <a:xfrm>
                  <a:off x="3415676" y="1333036"/>
                  <a:ext cx="170059" cy="3950164"/>
                </a:xfrm>
                <a:prstGeom prst="rightBrac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endParaRPr>
                </a:p>
              </p:txBody>
            </p:sp>
            <p:sp>
              <p:nvSpPr>
                <p:cNvPr id="11" name="右中かっこ 10">
                  <a:extLst>
                    <a:ext uri="{FF2B5EF4-FFF2-40B4-BE49-F238E27FC236}">
                      <a16:creationId xmlns:a16="http://schemas.microsoft.com/office/drawing/2014/main" id="{3E9366C9-073B-614D-A3F0-9E2CE6060F93}"/>
                    </a:ext>
                  </a:extLst>
                </p:cNvPr>
                <p:cNvSpPr/>
                <p:nvPr/>
              </p:nvSpPr>
              <p:spPr>
                <a:xfrm>
                  <a:off x="3415676" y="5652937"/>
                  <a:ext cx="170059" cy="2529125"/>
                </a:xfrm>
                <a:prstGeom prst="rightBrac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endParaRPr>
                </a:p>
              </p:txBody>
            </p:sp>
            <p:sp>
              <p:nvSpPr>
                <p:cNvPr id="13" name="左中かっこ 12">
                  <a:extLst>
                    <a:ext uri="{FF2B5EF4-FFF2-40B4-BE49-F238E27FC236}">
                      <a16:creationId xmlns:a16="http://schemas.microsoft.com/office/drawing/2014/main" id="{76013B01-8C9B-5541-8DDA-2FE5BFEA6D9B}"/>
                    </a:ext>
                  </a:extLst>
                </p:cNvPr>
                <p:cNvSpPr/>
                <p:nvPr/>
              </p:nvSpPr>
              <p:spPr>
                <a:xfrm>
                  <a:off x="4131138" y="2438400"/>
                  <a:ext cx="340118" cy="2667000"/>
                </a:xfrm>
                <a:prstGeom prst="leftBrac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endParaRPr>
                </a:p>
              </p:txBody>
            </p:sp>
            <p:sp>
              <p:nvSpPr>
                <p:cNvPr id="15" name="左中かっこ 14">
                  <a:extLst>
                    <a:ext uri="{FF2B5EF4-FFF2-40B4-BE49-F238E27FC236}">
                      <a16:creationId xmlns:a16="http://schemas.microsoft.com/office/drawing/2014/main" id="{8E744F86-6903-734F-922F-6ABFE8AE8F88}"/>
                    </a:ext>
                  </a:extLst>
                </p:cNvPr>
                <p:cNvSpPr/>
                <p:nvPr/>
              </p:nvSpPr>
              <p:spPr>
                <a:xfrm>
                  <a:off x="4140116" y="5283200"/>
                  <a:ext cx="340118" cy="2262501"/>
                </a:xfrm>
                <a:prstGeom prst="leftBrac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endParaRPr>
                </a:p>
              </p:txBody>
            </p:sp>
            <p:cxnSp>
              <p:nvCxnSpPr>
                <p:cNvPr id="16" name="直線コネクタ 15">
                  <a:extLst>
                    <a:ext uri="{FF2B5EF4-FFF2-40B4-BE49-F238E27FC236}">
                      <a16:creationId xmlns:a16="http://schemas.microsoft.com/office/drawing/2014/main" id="{2AB36595-E31C-9B42-B6F1-959FE0967CBE}"/>
                    </a:ext>
                  </a:extLst>
                </p:cNvPr>
                <p:cNvCxnSpPr>
                  <a:cxnSpLocks/>
                  <a:endCxn id="15" idx="1"/>
                </p:cNvCxnSpPr>
                <p:nvPr/>
              </p:nvCxnSpPr>
              <p:spPr>
                <a:xfrm flipV="1">
                  <a:off x="3585735" y="6414451"/>
                  <a:ext cx="554381" cy="490350"/>
                </a:xfrm>
                <a:prstGeom prst="lin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cxnSp>
            <p:sp>
              <p:nvSpPr>
                <p:cNvPr id="21" name="左中かっこ 20">
                  <a:extLst>
                    <a:ext uri="{FF2B5EF4-FFF2-40B4-BE49-F238E27FC236}">
                      <a16:creationId xmlns:a16="http://schemas.microsoft.com/office/drawing/2014/main" id="{D8CFFE83-CB89-564A-8EF0-B78F57654B7E}"/>
                    </a:ext>
                  </a:extLst>
                </p:cNvPr>
                <p:cNvSpPr/>
                <p:nvPr/>
              </p:nvSpPr>
              <p:spPr>
                <a:xfrm>
                  <a:off x="9380088" y="3205529"/>
                  <a:ext cx="347943" cy="1269140"/>
                </a:xfrm>
                <a:prstGeom prst="leftBrac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endParaRPr>
                </a:p>
              </p:txBody>
            </p:sp>
            <p:cxnSp>
              <p:nvCxnSpPr>
                <p:cNvPr id="22" name="直線コネクタ 21">
                  <a:extLst>
                    <a:ext uri="{FF2B5EF4-FFF2-40B4-BE49-F238E27FC236}">
                      <a16:creationId xmlns:a16="http://schemas.microsoft.com/office/drawing/2014/main" id="{FE5ED4DC-74DF-7341-B68E-4A91C7AAA125}"/>
                    </a:ext>
                  </a:extLst>
                </p:cNvPr>
                <p:cNvCxnSpPr>
                  <a:cxnSpLocks/>
                  <a:endCxn id="21" idx="1"/>
                </p:cNvCxnSpPr>
                <p:nvPr/>
              </p:nvCxnSpPr>
              <p:spPr>
                <a:xfrm flipV="1">
                  <a:off x="7721600" y="3840099"/>
                  <a:ext cx="1658488" cy="1406442"/>
                </a:xfrm>
                <a:prstGeom prst="lin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cxnSp>
            <p:cxnSp>
              <p:nvCxnSpPr>
                <p:cNvPr id="25" name="直線コネクタ 24">
                  <a:extLst>
                    <a:ext uri="{FF2B5EF4-FFF2-40B4-BE49-F238E27FC236}">
                      <a16:creationId xmlns:a16="http://schemas.microsoft.com/office/drawing/2014/main" id="{9329D607-6708-9941-9D23-A6FBB1EDCCA6}"/>
                    </a:ext>
                  </a:extLst>
                </p:cNvPr>
                <p:cNvCxnSpPr>
                  <a:cxnSpLocks/>
                  <a:endCxn id="28" idx="1"/>
                </p:cNvCxnSpPr>
                <p:nvPr/>
              </p:nvCxnSpPr>
              <p:spPr>
                <a:xfrm flipV="1">
                  <a:off x="8426824" y="5648672"/>
                  <a:ext cx="992239" cy="999486"/>
                </a:xfrm>
                <a:prstGeom prst="lin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cxnSp>
            <p:sp>
              <p:nvSpPr>
                <p:cNvPr id="28" name="左中かっこ 27">
                  <a:extLst>
                    <a:ext uri="{FF2B5EF4-FFF2-40B4-BE49-F238E27FC236}">
                      <a16:creationId xmlns:a16="http://schemas.microsoft.com/office/drawing/2014/main" id="{63A9AFB6-2F50-3445-A3DD-85025EF3ABDC}"/>
                    </a:ext>
                  </a:extLst>
                </p:cNvPr>
                <p:cNvSpPr/>
                <p:nvPr/>
              </p:nvSpPr>
              <p:spPr>
                <a:xfrm>
                  <a:off x="9419063" y="4649185"/>
                  <a:ext cx="347943" cy="1998973"/>
                </a:xfrm>
                <a:prstGeom prst="leftBrac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endParaRPr>
                </a:p>
              </p:txBody>
            </p:sp>
            <p:sp>
              <p:nvSpPr>
                <p:cNvPr id="30" name="正方形/長方形 29">
                  <a:extLst>
                    <a:ext uri="{FF2B5EF4-FFF2-40B4-BE49-F238E27FC236}">
                      <a16:creationId xmlns:a16="http://schemas.microsoft.com/office/drawing/2014/main" id="{C0AFA40F-00CF-A348-A835-61BD4A20B1B1}"/>
                    </a:ext>
                  </a:extLst>
                </p:cNvPr>
                <p:cNvSpPr/>
                <p:nvPr/>
              </p:nvSpPr>
              <p:spPr>
                <a:xfrm>
                  <a:off x="5537200" y="4876800"/>
                  <a:ext cx="2184400" cy="1270000"/>
                </a:xfrm>
                <a:prstGeom prst="rect">
                  <a:avLst/>
                </a:prstGeom>
                <a:solidFill>
                  <a:schemeClr val="lt1">
                    <a:alpha val="16000"/>
                  </a:schemeClr>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
              <p:nvSpPr>
                <p:cNvPr id="32" name="正方形/長方形 31">
                  <a:extLst>
                    <a:ext uri="{FF2B5EF4-FFF2-40B4-BE49-F238E27FC236}">
                      <a16:creationId xmlns:a16="http://schemas.microsoft.com/office/drawing/2014/main" id="{7D087BDF-F7D9-664D-A662-AAD47A7EFD85}"/>
                    </a:ext>
                  </a:extLst>
                </p:cNvPr>
                <p:cNvSpPr/>
                <p:nvPr/>
              </p:nvSpPr>
              <p:spPr>
                <a:xfrm>
                  <a:off x="4832601" y="6240121"/>
                  <a:ext cx="3594223" cy="1270000"/>
                </a:xfrm>
                <a:prstGeom prst="rect">
                  <a:avLst/>
                </a:prstGeom>
                <a:solidFill>
                  <a:schemeClr val="lt1">
                    <a:alpha val="16000"/>
                  </a:schemeClr>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grpSp>
        </p:grpSp>
        <p:sp>
          <p:nvSpPr>
            <p:cNvPr id="24" name="本体 A４（４枚、裏表２枚）">
              <a:extLst>
                <a:ext uri="{FF2B5EF4-FFF2-40B4-BE49-F238E27FC236}">
                  <a16:creationId xmlns:a16="http://schemas.microsoft.com/office/drawing/2014/main" id="{22B11D25-8CAD-AF48-96A9-B1F728E36572}"/>
                </a:ext>
              </a:extLst>
            </p:cNvPr>
            <p:cNvSpPr txBox="1"/>
            <p:nvPr/>
          </p:nvSpPr>
          <p:spPr>
            <a:xfrm>
              <a:off x="1654888" y="2474498"/>
              <a:ext cx="844783" cy="6309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p>
              <a:pPr>
                <a:defRPr sz="3600"/>
              </a:pPr>
              <a:r>
                <a:rPr lang="en-US" altLang="ja-JP" sz="3600" dirty="0">
                  <a:solidFill>
                    <a:schemeClr val="tx2">
                      <a:lumMod val="10000"/>
                    </a:schemeClr>
                  </a:solidFill>
                </a:rPr>
                <a:t>P</a:t>
              </a:r>
              <a:r>
                <a:rPr lang="ja-JP" altLang="en-US" sz="3600">
                  <a:solidFill>
                    <a:schemeClr val="tx2">
                      <a:lumMod val="10000"/>
                    </a:schemeClr>
                  </a:solidFill>
                </a:rPr>
                <a:t>１</a:t>
              </a:r>
              <a:endParaRPr sz="3600" dirty="0">
                <a:solidFill>
                  <a:schemeClr val="tx2">
                    <a:lumMod val="10000"/>
                  </a:schemeClr>
                </a:solidFill>
              </a:endParaRPr>
            </a:p>
          </p:txBody>
        </p:sp>
        <p:sp>
          <p:nvSpPr>
            <p:cNvPr id="26" name="本体 A４（４枚、裏表２枚）">
              <a:extLst>
                <a:ext uri="{FF2B5EF4-FFF2-40B4-BE49-F238E27FC236}">
                  <a16:creationId xmlns:a16="http://schemas.microsoft.com/office/drawing/2014/main" id="{27FF9463-F297-4E4F-A0A3-C1F077DC1A0C}"/>
                </a:ext>
              </a:extLst>
            </p:cNvPr>
            <p:cNvSpPr txBox="1"/>
            <p:nvPr/>
          </p:nvSpPr>
          <p:spPr>
            <a:xfrm>
              <a:off x="1604466" y="6146942"/>
              <a:ext cx="844783" cy="6309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p>
              <a:pPr>
                <a:defRPr sz="3600"/>
              </a:pPr>
              <a:r>
                <a:rPr lang="en-US" altLang="ja-JP" sz="3600" dirty="0">
                  <a:solidFill>
                    <a:schemeClr val="tx2">
                      <a:lumMod val="10000"/>
                    </a:schemeClr>
                  </a:solidFill>
                </a:rPr>
                <a:t>P</a:t>
              </a:r>
              <a:r>
                <a:rPr lang="ja-JP" altLang="en-US" sz="3600">
                  <a:solidFill>
                    <a:schemeClr val="tx2">
                      <a:lumMod val="10000"/>
                    </a:schemeClr>
                  </a:solidFill>
                </a:rPr>
                <a:t>２</a:t>
              </a:r>
              <a:endParaRPr sz="3600" dirty="0">
                <a:solidFill>
                  <a:schemeClr val="tx2">
                    <a:lumMod val="10000"/>
                  </a:schemeClr>
                </a:solidFill>
              </a:endParaRPr>
            </a:p>
          </p:txBody>
        </p:sp>
        <p:sp>
          <p:nvSpPr>
            <p:cNvPr id="27" name="本体 A４（４枚、裏表２枚）">
              <a:extLst>
                <a:ext uri="{FF2B5EF4-FFF2-40B4-BE49-F238E27FC236}">
                  <a16:creationId xmlns:a16="http://schemas.microsoft.com/office/drawing/2014/main" id="{CE6A48BC-2DB7-7846-91AD-ECB7EBF6356B}"/>
                </a:ext>
              </a:extLst>
            </p:cNvPr>
            <p:cNvSpPr txBox="1"/>
            <p:nvPr/>
          </p:nvSpPr>
          <p:spPr>
            <a:xfrm>
              <a:off x="10872427" y="3917507"/>
              <a:ext cx="844783" cy="6309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p>
              <a:pPr>
                <a:defRPr sz="3600"/>
              </a:pPr>
              <a:r>
                <a:rPr lang="en-US" altLang="ja-JP" sz="3600" dirty="0">
                  <a:solidFill>
                    <a:schemeClr val="tx2">
                      <a:lumMod val="10000"/>
                    </a:schemeClr>
                  </a:solidFill>
                </a:rPr>
                <a:t>P</a:t>
              </a:r>
              <a:r>
                <a:rPr lang="ja-JP" altLang="en-US" sz="3600">
                  <a:solidFill>
                    <a:schemeClr val="tx2">
                      <a:lumMod val="10000"/>
                    </a:schemeClr>
                  </a:solidFill>
                </a:rPr>
                <a:t>４</a:t>
              </a:r>
              <a:endParaRPr sz="3600" dirty="0">
                <a:solidFill>
                  <a:schemeClr val="tx2">
                    <a:lumMod val="10000"/>
                  </a:schemeClr>
                </a:solidFill>
              </a:endParaRPr>
            </a:p>
          </p:txBody>
        </p:sp>
      </p:grpSp>
    </p:spTree>
    <p:custDataLst>
      <p:tags r:id="rId1"/>
    </p:custDataLst>
    <p:extLst>
      <p:ext uri="{BB962C8B-B14F-4D97-AF65-F5344CB8AC3E}">
        <p14:creationId xmlns:p14="http://schemas.microsoft.com/office/powerpoint/2010/main" val="2749506811"/>
      </p:ext>
    </p:extLst>
  </p:cSld>
  <p:clrMapOvr>
    <a:masterClrMapping/>
  </p:clrMapOvr>
  <p:transition spd="med" advTm="1948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図 4" descr="図 4"/>
          <p:cNvPicPr>
            <a:picLocks noChangeAspect="1"/>
          </p:cNvPicPr>
          <p:nvPr/>
        </p:nvPicPr>
        <p:blipFill>
          <a:blip r:embed="rId5">
            <a:extLst/>
          </a:blip>
          <a:stretch>
            <a:fillRect/>
          </a:stretch>
        </p:blipFill>
        <p:spPr>
          <a:xfrm>
            <a:off x="5485663" y="2698616"/>
            <a:ext cx="2246321" cy="2959598"/>
          </a:xfrm>
          <a:prstGeom prst="rect">
            <a:avLst/>
          </a:prstGeom>
          <a:ln w="12700">
            <a:solidFill>
              <a:srgbClr val="000000"/>
            </a:solidFill>
          </a:ln>
        </p:spPr>
      </p:pic>
      <p:pic>
        <p:nvPicPr>
          <p:cNvPr id="189" name="図 3" descr="図 3"/>
          <p:cNvPicPr>
            <a:picLocks noChangeAspect="1"/>
          </p:cNvPicPr>
          <p:nvPr/>
        </p:nvPicPr>
        <p:blipFill>
          <a:blip r:embed="rId6">
            <a:extLst/>
          </a:blip>
          <a:stretch>
            <a:fillRect/>
          </a:stretch>
        </p:blipFill>
        <p:spPr>
          <a:xfrm>
            <a:off x="4639791" y="3734480"/>
            <a:ext cx="2238614" cy="2959598"/>
          </a:xfrm>
          <a:prstGeom prst="rect">
            <a:avLst/>
          </a:prstGeom>
          <a:ln w="12700">
            <a:solidFill>
              <a:srgbClr val="000000"/>
            </a:solidFill>
          </a:ln>
        </p:spPr>
      </p:pic>
      <p:pic>
        <p:nvPicPr>
          <p:cNvPr id="190" name="jibungotohontai.jpg" descr="jibungotohontai.jpg"/>
          <p:cNvPicPr>
            <a:picLocks noChangeAspect="1"/>
          </p:cNvPicPr>
          <p:nvPr/>
        </p:nvPicPr>
        <p:blipFill>
          <a:blip r:embed="rId7">
            <a:extLst/>
          </a:blip>
          <a:stretch>
            <a:fillRect/>
          </a:stretch>
        </p:blipFill>
        <p:spPr>
          <a:xfrm>
            <a:off x="4017872" y="4613095"/>
            <a:ext cx="2251315" cy="3184520"/>
          </a:xfrm>
          <a:prstGeom prst="rect">
            <a:avLst/>
          </a:prstGeom>
          <a:ln w="12700">
            <a:miter lim="400000"/>
          </a:ln>
        </p:spPr>
      </p:pic>
      <p:pic>
        <p:nvPicPr>
          <p:cNvPr id="191" name="イメージ" descr="イメージ"/>
          <p:cNvPicPr>
            <a:picLocks noChangeAspect="1"/>
          </p:cNvPicPr>
          <p:nvPr/>
        </p:nvPicPr>
        <p:blipFill>
          <a:blip r:embed="rId8">
            <a:extLst/>
          </a:blip>
          <a:stretch>
            <a:fillRect/>
          </a:stretch>
        </p:blipFill>
        <p:spPr>
          <a:xfrm>
            <a:off x="8953910" y="981907"/>
            <a:ext cx="1714501" cy="863601"/>
          </a:xfrm>
          <a:prstGeom prst="rect">
            <a:avLst/>
          </a:prstGeom>
          <a:ln w="12700">
            <a:miter lim="400000"/>
          </a:ln>
        </p:spPr>
      </p:pic>
      <p:sp>
        <p:nvSpPr>
          <p:cNvPr id="192" name="巻頭言 A４ １枚"/>
          <p:cNvSpPr txBox="1"/>
          <p:nvPr/>
        </p:nvSpPr>
        <p:spPr>
          <a:xfrm>
            <a:off x="165611" y="666436"/>
            <a:ext cx="3832781" cy="6309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p>
            <a:pPr>
              <a:defRPr sz="3600"/>
            </a:pPr>
            <a:r>
              <a:rPr dirty="0" err="1"/>
              <a:t>巻頭言</a:t>
            </a:r>
            <a:r>
              <a:rPr dirty="0"/>
              <a:t>　</a:t>
            </a:r>
            <a:r>
              <a:rPr sz="3200" dirty="0"/>
              <a:t>A４　１枚</a:t>
            </a:r>
          </a:p>
        </p:txBody>
      </p:sp>
      <p:sp>
        <p:nvSpPr>
          <p:cNvPr id="193" name="本体 A４（４枚、裏表２枚）"/>
          <p:cNvSpPr txBox="1"/>
          <p:nvPr/>
        </p:nvSpPr>
        <p:spPr>
          <a:xfrm>
            <a:off x="3692159" y="2029762"/>
            <a:ext cx="5833328" cy="6309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p>
            <a:pPr>
              <a:defRPr sz="3600"/>
            </a:pPr>
            <a:r>
              <a:rPr dirty="0" err="1"/>
              <a:t>本体</a:t>
            </a:r>
            <a:r>
              <a:rPr dirty="0"/>
              <a:t>　</a:t>
            </a:r>
            <a:r>
              <a:rPr sz="3200" dirty="0"/>
              <a:t>A４（４枚、裏表２枚）</a:t>
            </a:r>
            <a:endParaRPr sz="2300" dirty="0"/>
          </a:p>
        </p:txBody>
      </p:sp>
      <p:pic>
        <p:nvPicPr>
          <p:cNvPr id="194" name="jibungotohontai.jpg" descr="jibungotohontai.jpg"/>
          <p:cNvPicPr>
            <a:picLocks noChangeAspect="1"/>
          </p:cNvPicPr>
          <p:nvPr/>
        </p:nvPicPr>
        <p:blipFill>
          <a:blip r:embed="rId9">
            <a:extLst/>
          </a:blip>
          <a:stretch>
            <a:fillRect/>
          </a:stretch>
        </p:blipFill>
        <p:spPr>
          <a:xfrm>
            <a:off x="3160386" y="5188868"/>
            <a:ext cx="2422031" cy="3426001"/>
          </a:xfrm>
          <a:prstGeom prst="rect">
            <a:avLst/>
          </a:prstGeom>
          <a:ln w="12700">
            <a:miter lim="400000"/>
          </a:ln>
        </p:spPr>
      </p:pic>
      <p:pic>
        <p:nvPicPr>
          <p:cNvPr id="195" name="jibungotoa3.jpg" descr="jibungotoa3.jpg"/>
          <p:cNvPicPr>
            <a:picLocks noChangeAspect="1"/>
          </p:cNvPicPr>
          <p:nvPr/>
        </p:nvPicPr>
        <p:blipFill>
          <a:blip r:embed="rId10">
            <a:extLst/>
          </a:blip>
          <a:stretch>
            <a:fillRect/>
          </a:stretch>
        </p:blipFill>
        <p:spPr>
          <a:xfrm>
            <a:off x="7598404" y="5960536"/>
            <a:ext cx="5131615" cy="3627307"/>
          </a:xfrm>
          <a:prstGeom prst="rect">
            <a:avLst/>
          </a:prstGeom>
          <a:ln w="12700">
            <a:miter lim="400000"/>
          </a:ln>
        </p:spPr>
      </p:pic>
      <p:pic>
        <p:nvPicPr>
          <p:cNvPr id="196" name="hajimeni.jpg" descr="hajimeni.jpg"/>
          <p:cNvPicPr>
            <a:picLocks noChangeAspect="1"/>
          </p:cNvPicPr>
          <p:nvPr/>
        </p:nvPicPr>
        <p:blipFill>
          <a:blip r:embed="rId11">
            <a:extLst/>
          </a:blip>
          <a:srcRect l="3643" t="3643" r="3643" b="3643"/>
          <a:stretch>
            <a:fillRect/>
          </a:stretch>
        </p:blipFill>
        <p:spPr>
          <a:xfrm>
            <a:off x="774322" y="1246753"/>
            <a:ext cx="2101332" cy="2972368"/>
          </a:xfrm>
          <a:prstGeom prst="rect">
            <a:avLst/>
          </a:prstGeom>
          <a:ln w="12700">
            <a:miter lim="400000"/>
          </a:ln>
        </p:spPr>
      </p:pic>
      <p:sp>
        <p:nvSpPr>
          <p:cNvPr id="197" name="A3印刷想定用"/>
          <p:cNvSpPr txBox="1"/>
          <p:nvPr/>
        </p:nvSpPr>
        <p:spPr>
          <a:xfrm>
            <a:off x="8642421" y="5246165"/>
            <a:ext cx="3043581"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600"/>
            </a:lvl1pPr>
          </a:lstStyle>
          <a:p>
            <a:r>
              <a:rPr dirty="0"/>
              <a:t>A3印刷想定用</a:t>
            </a:r>
          </a:p>
        </p:txBody>
      </p:sp>
      <p:sp>
        <p:nvSpPr>
          <p:cNvPr id="12" name="「自分ごと（自分の事）として学ぶ子供」"/>
          <p:cNvSpPr txBox="1">
            <a:spLocks/>
          </p:cNvSpPr>
          <p:nvPr/>
        </p:nvSpPr>
        <p:spPr>
          <a:xfrm>
            <a:off x="4050891" y="258814"/>
            <a:ext cx="10393630" cy="815243"/>
          </a:xfrm>
          <a:prstGeom prst="rect">
            <a:avLst/>
          </a:prstGeom>
        </p:spPr>
        <p:txBody>
          <a:bodyPr/>
          <a:lstStyle>
            <a:lvl1pPr marL="0" marR="0" indent="0" algn="ctr" defTabSz="379729" rtl="0" latinLnBrk="0">
              <a:lnSpc>
                <a:spcPct val="100000"/>
              </a:lnSpc>
              <a:spcBef>
                <a:spcPts val="0"/>
              </a:spcBef>
              <a:spcAft>
                <a:spcPts val="0"/>
              </a:spcAft>
              <a:buClrTx/>
              <a:buSzTx/>
              <a:buFontTx/>
              <a:buNone/>
              <a:tabLst/>
              <a:defRPr sz="5069" b="1" i="0" u="none" strike="noStrike" cap="none" spc="0" baseline="0">
                <a:ln>
                  <a:noFill/>
                </a:ln>
                <a:solidFill>
                  <a:srgbClr val="FFFFFF"/>
                </a:solidFill>
                <a:uFillTx/>
                <a:latin typeface="AR Pゴシック体M"/>
                <a:ea typeface="AR Pゴシック体M"/>
                <a:cs typeface="AR Pゴシック体M"/>
                <a:sym typeface="AR Pゴシック体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9pPr>
          </a:lstStyle>
          <a:p>
            <a:pPr algn="l" hangingPunct="1"/>
            <a:r>
              <a:rPr lang="ja-JP" altLang="en-US" sz="3600" dirty="0"/>
              <a:t>「自分ごと（自分の事）として学ぶ子供」</a:t>
            </a:r>
          </a:p>
        </p:txBody>
      </p:sp>
      <p:grpSp>
        <p:nvGrpSpPr>
          <p:cNvPr id="5" name="グループ化 4">
            <a:extLst>
              <a:ext uri="{FF2B5EF4-FFF2-40B4-BE49-F238E27FC236}">
                <a16:creationId xmlns:a16="http://schemas.microsoft.com/office/drawing/2014/main" id="{DCF678DF-E389-F74F-BFA9-3807E404CCE0}"/>
              </a:ext>
            </a:extLst>
          </p:cNvPr>
          <p:cNvGrpSpPr/>
          <p:nvPr/>
        </p:nvGrpSpPr>
        <p:grpSpPr>
          <a:xfrm>
            <a:off x="452847" y="413299"/>
            <a:ext cx="11632680" cy="8927002"/>
            <a:chOff x="792483" y="567784"/>
            <a:chExt cx="11632680" cy="8927002"/>
          </a:xfrm>
        </p:grpSpPr>
        <p:sp>
          <p:nvSpPr>
            <p:cNvPr id="2" name="正方形/長方形 1">
              <a:extLst>
                <a:ext uri="{FF2B5EF4-FFF2-40B4-BE49-F238E27FC236}">
                  <a16:creationId xmlns:a16="http://schemas.microsoft.com/office/drawing/2014/main" id="{6A393B30-66C7-694A-9250-6AEC2E3C82B5}"/>
                </a:ext>
              </a:extLst>
            </p:cNvPr>
            <p:cNvSpPr/>
            <p:nvPr/>
          </p:nvSpPr>
          <p:spPr>
            <a:xfrm>
              <a:off x="2213584" y="2543291"/>
              <a:ext cx="8450694" cy="4508927"/>
            </a:xfrm>
            <a:prstGeom prst="rect">
              <a:avLst/>
            </a:prstGeom>
          </p:spPr>
          <p:txBody>
            <a:bodyPr wrap="square">
              <a:spAutoFit/>
            </a:bodyPr>
            <a:lstStyle/>
            <a:p>
              <a:r>
                <a:rPr lang="ja-JP" altLang="en-US" sz="28700">
                  <a:solidFill>
                    <a:schemeClr val="bg1">
                      <a:lumMod val="75000"/>
                    </a:schemeClr>
                  </a:solidFill>
                  <a:latin typeface="HGSMinchoE" panose="02020900000000000000" pitchFamily="18" charset="-128"/>
                  <a:ea typeface="HGSMinchoE" panose="02020900000000000000" pitchFamily="18" charset="-128"/>
                </a:rPr>
                <a:t>凝縮</a:t>
              </a:r>
              <a:endParaRPr lang="ja-JP" altLang="en-US" sz="6000">
                <a:solidFill>
                  <a:schemeClr val="bg1">
                    <a:lumMod val="75000"/>
                  </a:schemeClr>
                </a:solidFill>
                <a:latin typeface="HGSMinchoE" panose="02020900000000000000" pitchFamily="18" charset="-128"/>
                <a:ea typeface="HGSMinchoE" panose="02020900000000000000" pitchFamily="18" charset="-128"/>
              </a:endParaRPr>
            </a:p>
          </p:txBody>
        </p:sp>
        <p:grpSp>
          <p:nvGrpSpPr>
            <p:cNvPr id="4" name="グループ化 3">
              <a:extLst>
                <a:ext uri="{FF2B5EF4-FFF2-40B4-BE49-F238E27FC236}">
                  <a16:creationId xmlns:a16="http://schemas.microsoft.com/office/drawing/2014/main" id="{F5E7F168-DD6B-5640-9E1E-D5145850CF2F}"/>
                </a:ext>
              </a:extLst>
            </p:cNvPr>
            <p:cNvGrpSpPr/>
            <p:nvPr/>
          </p:nvGrpSpPr>
          <p:grpSpPr>
            <a:xfrm>
              <a:off x="792483" y="567784"/>
              <a:ext cx="11632680" cy="8927002"/>
              <a:chOff x="556367" y="615857"/>
              <a:chExt cx="11632680" cy="8927002"/>
            </a:xfrm>
          </p:grpSpPr>
          <p:pic>
            <p:nvPicPr>
              <p:cNvPr id="15" name="図 1" descr="図 1">
                <a:extLst>
                  <a:ext uri="{FF2B5EF4-FFF2-40B4-BE49-F238E27FC236}">
                    <a16:creationId xmlns:a16="http://schemas.microsoft.com/office/drawing/2014/main" id="{7C2A9C2E-9138-F04E-B48F-D209AA54BFC3}"/>
                  </a:ext>
                </a:extLst>
              </p:cNvPr>
              <p:cNvPicPr>
                <a:picLocks noChangeAspect="1"/>
              </p:cNvPicPr>
              <p:nvPr/>
            </p:nvPicPr>
            <p:blipFill>
              <a:blip r:embed="rId12">
                <a:extLst/>
              </a:blip>
              <a:stretch>
                <a:fillRect/>
              </a:stretch>
            </p:blipFill>
            <p:spPr>
              <a:xfrm>
                <a:off x="2627972" y="705286"/>
                <a:ext cx="1661213" cy="2403459"/>
              </a:xfrm>
              <a:prstGeom prst="rect">
                <a:avLst/>
              </a:prstGeom>
              <a:ln w="12700">
                <a:solidFill>
                  <a:srgbClr val="000000"/>
                </a:solidFill>
              </a:ln>
            </p:spPr>
          </p:pic>
          <p:pic>
            <p:nvPicPr>
              <p:cNvPr id="16" name="図 2" descr="図 2">
                <a:extLst>
                  <a:ext uri="{FF2B5EF4-FFF2-40B4-BE49-F238E27FC236}">
                    <a16:creationId xmlns:a16="http://schemas.microsoft.com/office/drawing/2014/main" id="{1084E829-8492-CC4F-91D9-6926A49825F8}"/>
                  </a:ext>
                </a:extLst>
              </p:cNvPr>
              <p:cNvPicPr>
                <a:picLocks noChangeAspect="1"/>
              </p:cNvPicPr>
              <p:nvPr/>
            </p:nvPicPr>
            <p:blipFill>
              <a:blip r:embed="rId13">
                <a:extLst/>
              </a:blip>
              <a:stretch>
                <a:fillRect/>
              </a:stretch>
            </p:blipFill>
            <p:spPr>
              <a:xfrm>
                <a:off x="6358778" y="661883"/>
                <a:ext cx="1658726" cy="2403458"/>
              </a:xfrm>
              <a:prstGeom prst="rect">
                <a:avLst/>
              </a:prstGeom>
              <a:ln w="12700">
                <a:solidFill>
                  <a:srgbClr val="000000"/>
                </a:solidFill>
              </a:ln>
            </p:spPr>
          </p:pic>
          <p:pic>
            <p:nvPicPr>
              <p:cNvPr id="17" name="図 3" descr="図 3">
                <a:extLst>
                  <a:ext uri="{FF2B5EF4-FFF2-40B4-BE49-F238E27FC236}">
                    <a16:creationId xmlns:a16="http://schemas.microsoft.com/office/drawing/2014/main" id="{337462F0-33CD-AC42-AE5B-610744AC2165}"/>
                  </a:ext>
                </a:extLst>
              </p:cNvPr>
              <p:cNvPicPr>
                <a:picLocks noChangeAspect="1"/>
              </p:cNvPicPr>
              <p:nvPr/>
            </p:nvPicPr>
            <p:blipFill>
              <a:blip r:embed="rId14">
                <a:extLst/>
              </a:blip>
              <a:stretch>
                <a:fillRect/>
              </a:stretch>
            </p:blipFill>
            <p:spPr>
              <a:xfrm>
                <a:off x="4494818" y="661882"/>
                <a:ext cx="1682422" cy="2403459"/>
              </a:xfrm>
              <a:prstGeom prst="rect">
                <a:avLst/>
              </a:prstGeom>
              <a:ln w="12700">
                <a:solidFill>
                  <a:srgbClr val="000000"/>
                </a:solidFill>
              </a:ln>
            </p:spPr>
          </p:pic>
          <p:pic>
            <p:nvPicPr>
              <p:cNvPr id="18" name="図 4" descr="図 4">
                <a:extLst>
                  <a:ext uri="{FF2B5EF4-FFF2-40B4-BE49-F238E27FC236}">
                    <a16:creationId xmlns:a16="http://schemas.microsoft.com/office/drawing/2014/main" id="{36C8FAF8-AEAA-B448-B152-1A56843FDFAA}"/>
                  </a:ext>
                </a:extLst>
              </p:cNvPr>
              <p:cNvPicPr>
                <a:picLocks noChangeAspect="1"/>
              </p:cNvPicPr>
              <p:nvPr/>
            </p:nvPicPr>
            <p:blipFill>
              <a:blip r:embed="rId15">
                <a:extLst/>
              </a:blip>
              <a:stretch>
                <a:fillRect/>
              </a:stretch>
            </p:blipFill>
            <p:spPr>
              <a:xfrm>
                <a:off x="556367" y="2548046"/>
                <a:ext cx="1692576" cy="2403458"/>
              </a:xfrm>
              <a:prstGeom prst="rect">
                <a:avLst/>
              </a:prstGeom>
              <a:ln w="12700">
                <a:solidFill>
                  <a:srgbClr val="000000"/>
                </a:solidFill>
              </a:ln>
            </p:spPr>
          </p:pic>
          <p:pic>
            <p:nvPicPr>
              <p:cNvPr id="19" name="図 8" descr="図 8">
                <a:extLst>
                  <a:ext uri="{FF2B5EF4-FFF2-40B4-BE49-F238E27FC236}">
                    <a16:creationId xmlns:a16="http://schemas.microsoft.com/office/drawing/2014/main" id="{796EC131-DEAB-9C4D-932A-E2C120404629}"/>
                  </a:ext>
                </a:extLst>
              </p:cNvPr>
              <p:cNvPicPr>
                <a:picLocks noChangeAspect="1"/>
              </p:cNvPicPr>
              <p:nvPr/>
            </p:nvPicPr>
            <p:blipFill>
              <a:blip r:embed="rId16">
                <a:extLst/>
              </a:blip>
              <a:stretch>
                <a:fillRect/>
              </a:stretch>
            </p:blipFill>
            <p:spPr>
              <a:xfrm>
                <a:off x="2758559" y="7111030"/>
                <a:ext cx="1661213" cy="2431829"/>
              </a:xfrm>
              <a:prstGeom prst="rect">
                <a:avLst/>
              </a:prstGeom>
              <a:ln w="12700">
                <a:solidFill>
                  <a:srgbClr val="000000"/>
                </a:solidFill>
              </a:ln>
            </p:spPr>
          </p:pic>
          <p:pic>
            <p:nvPicPr>
              <p:cNvPr id="20" name="図 9" descr="図 9">
                <a:extLst>
                  <a:ext uri="{FF2B5EF4-FFF2-40B4-BE49-F238E27FC236}">
                    <a16:creationId xmlns:a16="http://schemas.microsoft.com/office/drawing/2014/main" id="{93596A9A-F334-9043-9716-2985DEDF055C}"/>
                  </a:ext>
                </a:extLst>
              </p:cNvPr>
              <p:cNvPicPr>
                <a:picLocks noChangeAspect="1"/>
              </p:cNvPicPr>
              <p:nvPr/>
            </p:nvPicPr>
            <p:blipFill>
              <a:blip r:embed="rId17">
                <a:extLst/>
              </a:blip>
              <a:stretch>
                <a:fillRect/>
              </a:stretch>
            </p:blipFill>
            <p:spPr>
              <a:xfrm>
                <a:off x="10341992" y="1863611"/>
                <a:ext cx="1669757" cy="2449485"/>
              </a:xfrm>
              <a:prstGeom prst="rect">
                <a:avLst/>
              </a:prstGeom>
              <a:ln w="12700">
                <a:solidFill>
                  <a:srgbClr val="000000"/>
                </a:solidFill>
              </a:ln>
            </p:spPr>
          </p:pic>
          <p:pic>
            <p:nvPicPr>
              <p:cNvPr id="21" name="図 10" descr="図 10">
                <a:extLst>
                  <a:ext uri="{FF2B5EF4-FFF2-40B4-BE49-F238E27FC236}">
                    <a16:creationId xmlns:a16="http://schemas.microsoft.com/office/drawing/2014/main" id="{633271B1-D568-084C-B223-571FAAA906F4}"/>
                  </a:ext>
                </a:extLst>
              </p:cNvPr>
              <p:cNvPicPr>
                <a:picLocks noChangeAspect="1"/>
              </p:cNvPicPr>
              <p:nvPr/>
            </p:nvPicPr>
            <p:blipFill>
              <a:blip r:embed="rId18">
                <a:extLst/>
              </a:blip>
              <a:stretch>
                <a:fillRect/>
              </a:stretch>
            </p:blipFill>
            <p:spPr>
              <a:xfrm>
                <a:off x="597700" y="5804966"/>
                <a:ext cx="1709107" cy="2441580"/>
              </a:xfrm>
              <a:prstGeom prst="rect">
                <a:avLst/>
              </a:prstGeom>
              <a:ln w="12700">
                <a:solidFill>
                  <a:srgbClr val="000000"/>
                </a:solidFill>
              </a:ln>
            </p:spPr>
          </p:pic>
          <p:pic>
            <p:nvPicPr>
              <p:cNvPr id="22" name="Picture 24" descr="Picture 24">
                <a:extLst>
                  <a:ext uri="{FF2B5EF4-FFF2-40B4-BE49-F238E27FC236}">
                    <a16:creationId xmlns:a16="http://schemas.microsoft.com/office/drawing/2014/main" id="{05DF82EE-B54A-4C41-9B81-FDACBDFED2FC}"/>
                  </a:ext>
                </a:extLst>
              </p:cNvPr>
              <p:cNvPicPr>
                <a:picLocks noChangeAspect="1"/>
              </p:cNvPicPr>
              <p:nvPr/>
            </p:nvPicPr>
            <p:blipFill>
              <a:blip r:embed="rId19">
                <a:extLst/>
              </a:blip>
              <a:stretch>
                <a:fillRect/>
              </a:stretch>
            </p:blipFill>
            <p:spPr>
              <a:xfrm>
                <a:off x="8313845" y="615857"/>
                <a:ext cx="1798354" cy="2449484"/>
              </a:xfrm>
              <a:prstGeom prst="rect">
                <a:avLst/>
              </a:prstGeom>
              <a:ln w="12700">
                <a:solidFill>
                  <a:srgbClr val="000000"/>
                </a:solidFill>
                <a:miter/>
              </a:ln>
            </p:spPr>
          </p:pic>
          <p:pic>
            <p:nvPicPr>
              <p:cNvPr id="23" name="Picture 3" descr="Picture 3">
                <a:extLst>
                  <a:ext uri="{FF2B5EF4-FFF2-40B4-BE49-F238E27FC236}">
                    <a16:creationId xmlns:a16="http://schemas.microsoft.com/office/drawing/2014/main" id="{EDE7756C-3110-0F4D-90A9-4DEBBEDC75AC}"/>
                  </a:ext>
                </a:extLst>
              </p:cNvPr>
              <p:cNvPicPr>
                <a:picLocks noChangeAspect="1"/>
              </p:cNvPicPr>
              <p:nvPr/>
            </p:nvPicPr>
            <p:blipFill>
              <a:blip r:embed="rId20">
                <a:extLst/>
              </a:blip>
              <a:stretch>
                <a:fillRect/>
              </a:stretch>
            </p:blipFill>
            <p:spPr>
              <a:xfrm>
                <a:off x="8810176" y="7178686"/>
                <a:ext cx="1600439" cy="2350808"/>
              </a:xfrm>
              <a:prstGeom prst="rect">
                <a:avLst/>
              </a:prstGeom>
              <a:ln w="12700">
                <a:solidFill>
                  <a:srgbClr val="000000"/>
                </a:solidFill>
                <a:miter/>
              </a:ln>
            </p:spPr>
          </p:pic>
          <p:pic>
            <p:nvPicPr>
              <p:cNvPr id="24" name="Picture 10" descr="Picture 10">
                <a:extLst>
                  <a:ext uri="{FF2B5EF4-FFF2-40B4-BE49-F238E27FC236}">
                    <a16:creationId xmlns:a16="http://schemas.microsoft.com/office/drawing/2014/main" id="{C7B058F7-03C9-FF44-8102-BC1C85D30ACD}"/>
                  </a:ext>
                </a:extLst>
              </p:cNvPr>
              <p:cNvPicPr>
                <a:picLocks noChangeAspect="1"/>
              </p:cNvPicPr>
              <p:nvPr/>
            </p:nvPicPr>
            <p:blipFill>
              <a:blip r:embed="rId21">
                <a:extLst/>
              </a:blip>
              <a:srcRect l="34508" t="12502" r="32570" b="6003"/>
              <a:stretch>
                <a:fillRect/>
              </a:stretch>
            </p:blipFill>
            <p:spPr>
              <a:xfrm>
                <a:off x="10441682" y="5077250"/>
                <a:ext cx="1747365" cy="2350621"/>
              </a:xfrm>
              <a:prstGeom prst="rect">
                <a:avLst/>
              </a:prstGeom>
              <a:ln w="12700">
                <a:solidFill>
                  <a:srgbClr val="000000"/>
                </a:solidFill>
                <a:miter/>
              </a:ln>
            </p:spPr>
          </p:pic>
          <p:pic>
            <p:nvPicPr>
              <p:cNvPr id="25" name="Picture 8" descr="Picture 8">
                <a:extLst>
                  <a:ext uri="{FF2B5EF4-FFF2-40B4-BE49-F238E27FC236}">
                    <a16:creationId xmlns:a16="http://schemas.microsoft.com/office/drawing/2014/main" id="{766BE3DC-897E-AC48-9AC6-CF7775386583}"/>
                  </a:ext>
                </a:extLst>
              </p:cNvPr>
              <p:cNvPicPr>
                <a:picLocks noChangeAspect="1"/>
              </p:cNvPicPr>
              <p:nvPr/>
            </p:nvPicPr>
            <p:blipFill>
              <a:blip r:embed="rId22">
                <a:extLst/>
              </a:blip>
              <a:srcRect r="1543"/>
              <a:stretch>
                <a:fillRect/>
              </a:stretch>
            </p:blipFill>
            <p:spPr>
              <a:xfrm>
                <a:off x="4635244" y="7134259"/>
                <a:ext cx="1709107" cy="2354169"/>
              </a:xfrm>
              <a:prstGeom prst="rect">
                <a:avLst/>
              </a:prstGeom>
              <a:ln w="12700">
                <a:solidFill>
                  <a:srgbClr val="000000"/>
                </a:solidFill>
                <a:miter/>
              </a:ln>
            </p:spPr>
          </p:pic>
          <p:graphicFrame>
            <p:nvGraphicFramePr>
              <p:cNvPr id="26" name="Object 4">
                <a:extLst>
                  <a:ext uri="{FF2B5EF4-FFF2-40B4-BE49-F238E27FC236}">
                    <a16:creationId xmlns:a16="http://schemas.microsoft.com/office/drawing/2014/main" id="{0D8640CC-E5D2-0041-9D3E-37F555EE5E77}"/>
                  </a:ext>
                </a:extLst>
              </p:cNvPr>
              <p:cNvGraphicFramePr>
                <a:graphicFrameLocks noChangeAspect="1"/>
              </p:cNvGraphicFramePr>
              <p:nvPr>
                <p:extLst>
                  <p:ext uri="{D42A27DB-BD31-4B8C-83A1-F6EECF244321}">
                    <p14:modId xmlns:p14="http://schemas.microsoft.com/office/powerpoint/2010/main" val="3811732376"/>
                  </p:ext>
                </p:extLst>
              </p:nvPr>
            </p:nvGraphicFramePr>
            <p:xfrm>
              <a:off x="6694551" y="7170202"/>
              <a:ext cx="1710866" cy="2372657"/>
            </p:xfrm>
            <a:graphic>
              <a:graphicData uri="http://schemas.openxmlformats.org/presentationml/2006/ole">
                <mc:AlternateContent xmlns:mc="http://schemas.openxmlformats.org/markup-compatibility/2006">
                  <mc:Choice xmlns:v="urn:schemas-microsoft-com:vml" Requires="v">
                    <p:oleObj spid="_x0000_s2073" name="ビットマップ イメージ" r:id="rId23" imgW="4315427" imgH="6076190" progId="Paint.Picture">
                      <p:embed/>
                    </p:oleObj>
                  </mc:Choice>
                  <mc:Fallback>
                    <p:oleObj name="ビットマップ イメージ" r:id="rId23" imgW="4315427" imgH="6076190" progId="Paint.Picture">
                      <p:embed/>
                      <p:pic>
                        <p:nvPicPr>
                          <p:cNvPr id="26" name="Object 4">
                            <a:extLst>
                              <a:ext uri="{FF2B5EF4-FFF2-40B4-BE49-F238E27FC236}">
                                <a16:creationId xmlns:a16="http://schemas.microsoft.com/office/drawing/2014/main" id="{0D8640CC-E5D2-0041-9D3E-37F555EE5E77}"/>
                              </a:ext>
                            </a:extLst>
                          </p:cNvPr>
                          <p:cNvPicPr>
                            <a:picLocks noChangeAspect="1" noChangeArrowheads="1"/>
                          </p:cNvPicPr>
                          <p:nvPr/>
                        </p:nvPicPr>
                        <p:blipFill>
                          <a:blip r:embed="rId24">
                            <a:lum bright="-6000" contrast="30000"/>
                            <a:extLst>
                              <a:ext uri="{28A0092B-C50C-407E-A947-70E740481C1C}">
                                <a14:useLocalDpi xmlns:a14="http://schemas.microsoft.com/office/drawing/2010/main" val="0"/>
                              </a:ext>
                            </a:extLst>
                          </a:blip>
                          <a:srcRect/>
                          <a:stretch>
                            <a:fillRect/>
                          </a:stretch>
                        </p:blipFill>
                        <p:spPr bwMode="auto">
                          <a:xfrm>
                            <a:off x="6694551" y="7170202"/>
                            <a:ext cx="1710866" cy="2372657"/>
                          </a:xfrm>
                          <a:prstGeom prst="rect">
                            <a:avLst/>
                          </a:prstGeom>
                          <a:noFill/>
                          <a:ln>
                            <a:noFill/>
                          </a:ln>
                          <a:effectLst/>
                        </p:spPr>
                      </p:pic>
                    </p:oleObj>
                  </mc:Fallback>
                </mc:AlternateContent>
              </a:graphicData>
            </a:graphic>
          </p:graphicFrame>
        </p:grpSp>
      </p:grpSp>
    </p:spTree>
    <p:custDataLst>
      <p:tags r:id="rId2"/>
    </p:custDataLst>
    <p:extLst>
      <p:ext uri="{BB962C8B-B14F-4D97-AF65-F5344CB8AC3E}">
        <p14:creationId xmlns:p14="http://schemas.microsoft.com/office/powerpoint/2010/main" val="2640495057"/>
      </p:ext>
    </p:extLst>
  </p:cSld>
  <p:clrMapOvr>
    <a:masterClrMapping/>
  </p:clrMapOvr>
  <p:transition spd="med" advTm="1939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3000"/>
                                        <p:tgtEl>
                                          <p:spTgt spid="5"/>
                                        </p:tgtEl>
                                        <p:attrNameLst>
                                          <p:attrName>ppt_w</p:attrName>
                                        </p:attrNameLst>
                                      </p:cBhvr>
                                      <p:tavLst>
                                        <p:tav tm="0">
                                          <p:val>
                                            <p:strVal val="ppt_w"/>
                                          </p:val>
                                        </p:tav>
                                        <p:tav tm="100000">
                                          <p:val>
                                            <p:fltVal val="0"/>
                                          </p:val>
                                        </p:tav>
                                      </p:tavLst>
                                    </p:anim>
                                    <p:anim calcmode="lin" valueType="num">
                                      <p:cBhvr>
                                        <p:cTn id="12" dur="3000"/>
                                        <p:tgtEl>
                                          <p:spTgt spid="5"/>
                                        </p:tgtEl>
                                        <p:attrNameLst>
                                          <p:attrName>ppt_h</p:attrName>
                                        </p:attrNameLst>
                                      </p:cBhvr>
                                      <p:tavLst>
                                        <p:tav tm="0">
                                          <p:val>
                                            <p:strVal val="ppt_h"/>
                                          </p:val>
                                        </p:tav>
                                        <p:tav tm="100000">
                                          <p:val>
                                            <p:fltVal val="0"/>
                                          </p:val>
                                        </p:tav>
                                      </p:tavLst>
                                    </p:anim>
                                    <p:animEffect transition="out" filter="fade">
                                      <p:cBhvr>
                                        <p:cTn id="13" dur="3000"/>
                                        <p:tgtEl>
                                          <p:spTgt spid="5"/>
                                        </p:tgtEl>
                                      </p:cBhvr>
                                    </p:animEffect>
                                    <p:set>
                                      <p:cBhvr>
                                        <p:cTn id="14"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自分ごと（自分の事）として学ぶ子供」"/>
          <p:cNvSpPr txBox="1">
            <a:spLocks/>
          </p:cNvSpPr>
          <p:nvPr/>
        </p:nvSpPr>
        <p:spPr>
          <a:xfrm>
            <a:off x="1225698" y="6775610"/>
            <a:ext cx="10774576" cy="826650"/>
          </a:xfrm>
          <a:prstGeom prst="rect">
            <a:avLst/>
          </a:prstGeom>
          <a:solidFill>
            <a:schemeClr val="tx1"/>
          </a:solidFill>
        </p:spPr>
        <p:txBody>
          <a:bodyPr/>
          <a:lstStyle>
            <a:lvl1pPr marL="0" marR="0" indent="0" algn="ctr" defTabSz="379729" rtl="0" latinLnBrk="0">
              <a:lnSpc>
                <a:spcPct val="100000"/>
              </a:lnSpc>
              <a:spcBef>
                <a:spcPts val="0"/>
              </a:spcBef>
              <a:spcAft>
                <a:spcPts val="0"/>
              </a:spcAft>
              <a:buClrTx/>
              <a:buSzTx/>
              <a:buFontTx/>
              <a:buNone/>
              <a:tabLst/>
              <a:defRPr sz="5069" b="1" i="0" u="none" strike="noStrike" cap="none" spc="0" baseline="0">
                <a:ln>
                  <a:noFill/>
                </a:ln>
                <a:solidFill>
                  <a:srgbClr val="FFFFFF"/>
                </a:solidFill>
                <a:uFillTx/>
                <a:latin typeface="AR Pゴシック体M"/>
                <a:ea typeface="AR Pゴシック体M"/>
                <a:cs typeface="AR Pゴシック体M"/>
                <a:sym typeface="AR Pゴシック体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9pPr>
          </a:lstStyle>
          <a:p>
            <a:pPr hangingPunct="1"/>
            <a:r>
              <a:rPr lang="ja-JP" altLang="en-US" sz="4000" spc="-300" dirty="0">
                <a:solidFill>
                  <a:schemeClr val="bg2">
                    <a:lumMod val="50000"/>
                  </a:schemeClr>
                </a:solidFill>
              </a:rPr>
              <a:t>自分ごと（自分の事）</a:t>
            </a:r>
            <a:r>
              <a:rPr lang="ja-JP" altLang="en-US" sz="4400" dirty="0">
                <a:solidFill>
                  <a:schemeClr val="bg2">
                    <a:lumMod val="50000"/>
                  </a:schemeClr>
                </a:solidFill>
              </a:rPr>
              <a:t>として学ぶ子供</a:t>
            </a:r>
          </a:p>
        </p:txBody>
      </p:sp>
      <p:sp>
        <p:nvSpPr>
          <p:cNvPr id="5" name="「自分ごと（自分の事）として学ぶ子供」"/>
          <p:cNvSpPr txBox="1">
            <a:spLocks/>
          </p:cNvSpPr>
          <p:nvPr/>
        </p:nvSpPr>
        <p:spPr>
          <a:xfrm>
            <a:off x="2475276" y="3659842"/>
            <a:ext cx="7679070" cy="826650"/>
          </a:xfrm>
          <a:prstGeom prst="rect">
            <a:avLst/>
          </a:prstGeom>
          <a:solidFill>
            <a:schemeClr val="tx1"/>
          </a:solidFill>
        </p:spPr>
        <p:txBody>
          <a:bodyPr/>
          <a:lstStyle>
            <a:lvl1pPr marL="0" marR="0" indent="0" algn="ctr" defTabSz="379729" rtl="0" latinLnBrk="0">
              <a:lnSpc>
                <a:spcPct val="100000"/>
              </a:lnSpc>
              <a:spcBef>
                <a:spcPts val="0"/>
              </a:spcBef>
              <a:spcAft>
                <a:spcPts val="0"/>
              </a:spcAft>
              <a:buClrTx/>
              <a:buSzTx/>
              <a:buFontTx/>
              <a:buNone/>
              <a:tabLst/>
              <a:defRPr sz="5069" b="1" i="0" u="none" strike="noStrike" cap="none" spc="0" baseline="0">
                <a:ln>
                  <a:noFill/>
                </a:ln>
                <a:solidFill>
                  <a:srgbClr val="FFFFFF"/>
                </a:solidFill>
                <a:uFillTx/>
                <a:latin typeface="AR Pゴシック体M"/>
                <a:ea typeface="AR Pゴシック体M"/>
                <a:cs typeface="AR Pゴシック体M"/>
                <a:sym typeface="AR Pゴシック体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9pPr>
          </a:lstStyle>
          <a:p>
            <a:pPr hangingPunct="1"/>
            <a:r>
              <a:rPr lang="ja-JP" altLang="en-US" sz="4400" dirty="0">
                <a:solidFill>
                  <a:schemeClr val="bg2">
                    <a:lumMod val="50000"/>
                  </a:schemeClr>
                </a:solidFill>
              </a:rPr>
              <a:t>学びの実感を積み重ねる</a:t>
            </a:r>
            <a:endParaRPr lang="en-US" altLang="ja-JP" sz="4400" dirty="0">
              <a:solidFill>
                <a:schemeClr val="bg2">
                  <a:lumMod val="50000"/>
                </a:schemeClr>
              </a:solidFill>
            </a:endParaRPr>
          </a:p>
        </p:txBody>
      </p:sp>
      <p:sp>
        <p:nvSpPr>
          <p:cNvPr id="6" name="“ここに引用を入力してください。”"/>
          <p:cNvSpPr txBox="1">
            <a:spLocks noGrp="1"/>
          </p:cNvSpPr>
          <p:nvPr>
            <p:ph type="body" idx="1"/>
          </p:nvPr>
        </p:nvSpPr>
        <p:spPr>
          <a:xfrm>
            <a:off x="234223" y="410706"/>
            <a:ext cx="12536354" cy="2987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lgn="ctr">
              <a:buNone/>
            </a:pPr>
            <a:r>
              <a:rPr sz="4400" dirty="0">
                <a:latin typeface="ＭＳ ゴシック" panose="020B0609070205080204" pitchFamily="49" charset="-128"/>
                <a:ea typeface="ＭＳ ゴシック" panose="020B0609070205080204" pitchFamily="49" charset="-128"/>
              </a:rPr>
              <a:t>“</a:t>
            </a:r>
            <a:r>
              <a:rPr lang="ja-JP" altLang="en-US" sz="4400" dirty="0">
                <a:latin typeface="ＭＳ ゴシック" panose="020B0609070205080204" pitchFamily="49" charset="-128"/>
                <a:ea typeface="ＭＳ ゴシック" panose="020B0609070205080204" pitchFamily="49" charset="-128"/>
              </a:rPr>
              <a:t>なぜだろう</a:t>
            </a:r>
            <a:r>
              <a:rPr sz="4400" dirty="0">
                <a:latin typeface="ＭＳ ゴシック" panose="020B0609070205080204" pitchFamily="49" charset="-128"/>
                <a:ea typeface="ＭＳ ゴシック" panose="020B0609070205080204" pitchFamily="49" charset="-128"/>
              </a:rPr>
              <a:t>”</a:t>
            </a:r>
            <a:r>
              <a:rPr lang="ja-JP" altLang="en-US" sz="4400" dirty="0">
                <a:latin typeface="ＭＳ ゴシック" panose="020B0609070205080204" pitchFamily="49" charset="-128"/>
                <a:ea typeface="ＭＳ ゴシック" panose="020B0609070205080204" pitchFamily="49" charset="-128"/>
              </a:rPr>
              <a:t> 　“こうしたらどうだろう” 　　　　 “できそう</a:t>
            </a:r>
            <a:r>
              <a:rPr lang="ja-JP" altLang="en-US" sz="4400" dirty="0" smtClean="0">
                <a:latin typeface="ＭＳ ゴシック" panose="020B0609070205080204" pitchFamily="49" charset="-128"/>
                <a:ea typeface="ＭＳ ゴシック" panose="020B0609070205080204" pitchFamily="49" charset="-128"/>
              </a:rPr>
              <a:t>だ”“</a:t>
            </a:r>
            <a:r>
              <a:rPr lang="ja-JP" altLang="en-US" sz="4400" dirty="0">
                <a:latin typeface="ＭＳ ゴシック" panose="020B0609070205080204" pitchFamily="49" charset="-128"/>
                <a:ea typeface="ＭＳ ゴシック" panose="020B0609070205080204" pitchFamily="49" charset="-128"/>
              </a:rPr>
              <a:t>分かってきた” </a:t>
            </a:r>
            <a:r>
              <a:rPr lang="ja-JP" altLang="en-US" sz="4400" dirty="0" smtClean="0">
                <a:latin typeface="ＭＳ ゴシック" panose="020B0609070205080204" pitchFamily="49" charset="-128"/>
                <a:ea typeface="ＭＳ ゴシック" panose="020B0609070205080204" pitchFamily="49" charset="-128"/>
              </a:rPr>
              <a:t>“</a:t>
            </a:r>
            <a:r>
              <a:rPr lang="ja-JP" altLang="en-US" sz="4400" dirty="0">
                <a:latin typeface="ＭＳ ゴシック" panose="020B0609070205080204" pitchFamily="49" charset="-128"/>
                <a:ea typeface="ＭＳ ゴシック" panose="020B0609070205080204" pitchFamily="49" charset="-128"/>
              </a:rPr>
              <a:t>納得した”　　</a:t>
            </a:r>
            <a:r>
              <a:rPr lang="ja-JP" altLang="en-US" sz="4000" b="1" dirty="0">
                <a:latin typeface="ＭＳ ゴシック" panose="020B0609070205080204" pitchFamily="49" charset="-128"/>
                <a:ea typeface="ＭＳ ゴシック" panose="020B0609070205080204" pitchFamily="49" charset="-128"/>
              </a:rPr>
              <a:t>“自分の言葉で説明できそうだ</a:t>
            </a:r>
            <a:r>
              <a:rPr lang="ja-JP" altLang="en-US" sz="4000" b="1" dirty="0" smtClean="0">
                <a:latin typeface="ＭＳ ゴシック" panose="020B0609070205080204" pitchFamily="49" charset="-128"/>
                <a:ea typeface="ＭＳ ゴシック" panose="020B0609070205080204" pitchFamily="49" charset="-128"/>
              </a:rPr>
              <a:t>”</a:t>
            </a:r>
            <a:r>
              <a:rPr lang="ja-JP" altLang="en-US" sz="4000" b="1" dirty="0">
                <a:latin typeface="ＭＳ ゴシック" panose="020B0609070205080204" pitchFamily="49" charset="-128"/>
                <a:ea typeface="ＭＳ ゴシック" panose="020B0609070205080204" pitchFamily="49" charset="-128"/>
              </a:rPr>
              <a:t>　</a:t>
            </a:r>
            <a:r>
              <a:rPr lang="ja-JP" altLang="en-US" sz="4000" b="1" dirty="0" smtClean="0">
                <a:latin typeface="ＭＳ ゴシック" panose="020B0609070205080204" pitchFamily="49" charset="-128"/>
                <a:ea typeface="ＭＳ ゴシック" panose="020B0609070205080204" pitchFamily="49" charset="-128"/>
              </a:rPr>
              <a:t>　　　　　　</a:t>
            </a:r>
            <a:r>
              <a:rPr lang="ja-JP" altLang="en-US" sz="4000" b="1" dirty="0" smtClean="0">
                <a:latin typeface="ＭＳ ゴシック" panose="020B0609070205080204" pitchFamily="49" charset="-128"/>
                <a:ea typeface="ＭＳ ゴシック" panose="020B0609070205080204" pitchFamily="49" charset="-128"/>
              </a:rPr>
              <a:t>“</a:t>
            </a:r>
            <a:r>
              <a:rPr lang="ja-JP" altLang="en-US" sz="4000" b="1" dirty="0">
                <a:latin typeface="ＭＳ ゴシック" panose="020B0609070205080204" pitchFamily="49" charset="-128"/>
                <a:ea typeface="ＭＳ ゴシック" panose="020B0609070205080204" pitchFamily="49" charset="-128"/>
              </a:rPr>
              <a:t>もっとやってみたい”</a:t>
            </a:r>
            <a:endParaRPr lang="ja-JP" altLang="en-US" sz="4400" b="1" dirty="0">
              <a:latin typeface="ＭＳ ゴシック" panose="020B0609070205080204" pitchFamily="49" charset="-128"/>
              <a:ea typeface="ＭＳ ゴシック" panose="020B0609070205080204" pitchFamily="49" charset="-128"/>
            </a:endParaRPr>
          </a:p>
        </p:txBody>
      </p:sp>
      <p:sp>
        <p:nvSpPr>
          <p:cNvPr id="3" name="矢印: 上 2">
            <a:extLst>
              <a:ext uri="{FF2B5EF4-FFF2-40B4-BE49-F238E27FC236}">
                <a16:creationId xmlns:a16="http://schemas.microsoft.com/office/drawing/2014/main" id="{96F70992-46CC-6545-9002-6A202F9E52CE}"/>
              </a:ext>
            </a:extLst>
          </p:cNvPr>
          <p:cNvSpPr/>
          <p:nvPr/>
        </p:nvSpPr>
        <p:spPr>
          <a:xfrm>
            <a:off x="6077532" y="4748307"/>
            <a:ext cx="870114" cy="1756645"/>
          </a:xfrm>
          <a:prstGeom prst="up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Tree>
    <p:custDataLst>
      <p:tags r:id="rId1"/>
    </p:custDataLst>
    <p:extLst>
      <p:ext uri="{BB962C8B-B14F-4D97-AF65-F5344CB8AC3E}">
        <p14:creationId xmlns:p14="http://schemas.microsoft.com/office/powerpoint/2010/main" val="3202154669"/>
      </p:ext>
    </p:extLst>
  </p:cSld>
  <p:clrMapOvr>
    <a:masterClrMapping/>
  </p:clrMapOvr>
  <p:transition spd="med" advTm="3064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ssolv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l="1482" b="2911"/>
          <a:stretch/>
        </p:blipFill>
        <p:spPr>
          <a:xfrm>
            <a:off x="172041" y="114671"/>
            <a:ext cx="7248353" cy="9524258"/>
          </a:xfrm>
          <a:prstGeom prst="rect">
            <a:avLst/>
          </a:prstGeom>
          <a:ln>
            <a:solidFill>
              <a:schemeClr val="tx1"/>
            </a:solidFill>
          </a:ln>
        </p:spPr>
      </p:pic>
      <p:sp>
        <p:nvSpPr>
          <p:cNvPr id="16" name="矢印: 上 15">
            <a:extLst>
              <a:ext uri="{FF2B5EF4-FFF2-40B4-BE49-F238E27FC236}">
                <a16:creationId xmlns:a16="http://schemas.microsoft.com/office/drawing/2014/main" id="{BF588BA3-E7BB-F24C-8710-8DC280191488}"/>
              </a:ext>
            </a:extLst>
          </p:cNvPr>
          <p:cNvSpPr/>
          <p:nvPr/>
        </p:nvSpPr>
        <p:spPr>
          <a:xfrm flipH="1">
            <a:off x="9808367" y="5058045"/>
            <a:ext cx="657412" cy="978384"/>
          </a:xfrm>
          <a:prstGeom prst="upArrow">
            <a:avLst>
              <a:gd name="adj1" fmla="val 40909"/>
              <a:gd name="adj2" fmla="val 50000"/>
            </a:avLst>
          </a:prstGeom>
          <a:ln>
            <a:solidFill>
              <a:schemeClr val="tx1"/>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grpSp>
        <p:nvGrpSpPr>
          <p:cNvPr id="11" name="グループ化 10">
            <a:extLst>
              <a:ext uri="{FF2B5EF4-FFF2-40B4-BE49-F238E27FC236}">
                <a16:creationId xmlns:a16="http://schemas.microsoft.com/office/drawing/2014/main" id="{C8E496A4-69F9-5040-A782-7BCA5386ED80}"/>
              </a:ext>
            </a:extLst>
          </p:cNvPr>
          <p:cNvGrpSpPr/>
          <p:nvPr/>
        </p:nvGrpSpPr>
        <p:grpSpPr>
          <a:xfrm>
            <a:off x="1973393" y="4150464"/>
            <a:ext cx="10788489" cy="848529"/>
            <a:chOff x="1973393" y="4150464"/>
            <a:chExt cx="10788489" cy="848529"/>
          </a:xfrm>
        </p:grpSpPr>
        <p:sp>
          <p:nvSpPr>
            <p:cNvPr id="4" name="正方形/長方形 29">
              <a:extLst>
                <a:ext uri="{FF2B5EF4-FFF2-40B4-BE49-F238E27FC236}">
                  <a16:creationId xmlns:a16="http://schemas.microsoft.com/office/drawing/2014/main" id="{D1ACA245-1073-BA43-951D-688A4064066A}"/>
                </a:ext>
              </a:extLst>
            </p:cNvPr>
            <p:cNvSpPr/>
            <p:nvPr/>
          </p:nvSpPr>
          <p:spPr>
            <a:xfrm>
              <a:off x="1973393" y="4527069"/>
              <a:ext cx="3645648" cy="471924"/>
            </a:xfrm>
            <a:prstGeom prst="rect">
              <a:avLst/>
            </a:prstGeom>
            <a:solidFill>
              <a:schemeClr val="lt1">
                <a:alpha val="16000"/>
              </a:schemeClr>
            </a:solidFill>
            <a:ln w="635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t">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
          <p:nvSpPr>
            <p:cNvPr id="14" name="「自分ごと（自分の事）として学ぶ子供」">
              <a:extLst>
                <a:ext uri="{FF2B5EF4-FFF2-40B4-BE49-F238E27FC236}">
                  <a16:creationId xmlns:a16="http://schemas.microsoft.com/office/drawing/2014/main" id="{46AE68D6-20A5-2E4E-A0B9-127120936BC8}"/>
                </a:ext>
              </a:extLst>
            </p:cNvPr>
            <p:cNvSpPr txBox="1">
              <a:spLocks/>
            </p:cNvSpPr>
            <p:nvPr/>
          </p:nvSpPr>
          <p:spPr>
            <a:xfrm>
              <a:off x="7654017" y="4150464"/>
              <a:ext cx="5107865" cy="726336"/>
            </a:xfrm>
            <a:prstGeom prst="rect">
              <a:avLst/>
            </a:prstGeom>
            <a:solidFill>
              <a:schemeClr val="tx1"/>
            </a:solidFill>
          </p:spPr>
          <p:txBody>
            <a:bodyPr anchor="t"/>
            <a:lstStyle>
              <a:lvl1pPr marL="0" marR="0" indent="0" algn="ctr" defTabSz="379729" rtl="0" latinLnBrk="0">
                <a:lnSpc>
                  <a:spcPct val="100000"/>
                </a:lnSpc>
                <a:spcBef>
                  <a:spcPts val="0"/>
                </a:spcBef>
                <a:spcAft>
                  <a:spcPts val="0"/>
                </a:spcAft>
                <a:buClrTx/>
                <a:buSzTx/>
                <a:buFontTx/>
                <a:buNone/>
                <a:tabLst/>
                <a:defRPr sz="5069" b="1" i="0" u="none" strike="noStrike" cap="none" spc="0" baseline="0">
                  <a:ln>
                    <a:noFill/>
                  </a:ln>
                  <a:solidFill>
                    <a:srgbClr val="FFFFFF"/>
                  </a:solidFill>
                  <a:uFillTx/>
                  <a:latin typeface="AR Pゴシック体M"/>
                  <a:ea typeface="AR Pゴシック体M"/>
                  <a:cs typeface="AR Pゴシック体M"/>
                  <a:sym typeface="AR Pゴシック体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9pPr>
            </a:lstStyle>
            <a:p>
              <a:pPr hangingPunct="1"/>
              <a:r>
                <a:rPr lang="ja-JP" altLang="en-US" sz="3400" dirty="0">
                  <a:solidFill>
                    <a:schemeClr val="bg2">
                      <a:lumMod val="50000"/>
                    </a:schemeClr>
                  </a:solidFill>
                </a:rPr>
                <a:t>学びの実感を積み重ねる</a:t>
              </a:r>
              <a:endParaRPr lang="en-US" altLang="ja-JP" sz="3400" dirty="0">
                <a:solidFill>
                  <a:schemeClr val="bg2">
                    <a:lumMod val="50000"/>
                  </a:schemeClr>
                </a:solidFill>
              </a:endParaRPr>
            </a:p>
          </p:txBody>
        </p:sp>
        <p:cxnSp>
          <p:nvCxnSpPr>
            <p:cNvPr id="5" name="直線コネクタ 4">
              <a:extLst>
                <a:ext uri="{FF2B5EF4-FFF2-40B4-BE49-F238E27FC236}">
                  <a16:creationId xmlns:a16="http://schemas.microsoft.com/office/drawing/2014/main" id="{203477CC-1C74-D44C-AE3B-276408F52AC0}"/>
                </a:ext>
              </a:extLst>
            </p:cNvPr>
            <p:cNvCxnSpPr>
              <a:cxnSpLocks/>
              <a:stCxn id="4" idx="3"/>
              <a:endCxn id="14" idx="1"/>
            </p:cNvCxnSpPr>
            <p:nvPr/>
          </p:nvCxnSpPr>
          <p:spPr>
            <a:xfrm flipV="1">
              <a:off x="5619041" y="4513632"/>
              <a:ext cx="2034976" cy="249399"/>
            </a:xfrm>
            <a:prstGeom prst="line">
              <a:avLst/>
            </a:prstGeom>
            <a:noFill/>
            <a:ln w="63500"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grpSp>
      <p:grpSp>
        <p:nvGrpSpPr>
          <p:cNvPr id="12" name="グループ化 11">
            <a:extLst>
              <a:ext uri="{FF2B5EF4-FFF2-40B4-BE49-F238E27FC236}">
                <a16:creationId xmlns:a16="http://schemas.microsoft.com/office/drawing/2014/main" id="{85D56127-2073-F84B-9D63-C7CC6FB8542F}"/>
              </a:ext>
            </a:extLst>
          </p:cNvPr>
          <p:cNvGrpSpPr/>
          <p:nvPr/>
        </p:nvGrpSpPr>
        <p:grpSpPr>
          <a:xfrm>
            <a:off x="380154" y="5114598"/>
            <a:ext cx="12310852" cy="2318583"/>
            <a:chOff x="380154" y="5114598"/>
            <a:chExt cx="12310852" cy="2318583"/>
          </a:xfrm>
        </p:grpSpPr>
        <p:sp>
          <p:nvSpPr>
            <p:cNvPr id="6" name="正方形/長方形 29">
              <a:extLst>
                <a:ext uri="{FF2B5EF4-FFF2-40B4-BE49-F238E27FC236}">
                  <a16:creationId xmlns:a16="http://schemas.microsoft.com/office/drawing/2014/main" id="{22EC89A4-5EF6-6540-8E2A-0E1FE41890D0}"/>
                </a:ext>
              </a:extLst>
            </p:cNvPr>
            <p:cNvSpPr/>
            <p:nvPr/>
          </p:nvSpPr>
          <p:spPr>
            <a:xfrm>
              <a:off x="380154" y="5114598"/>
              <a:ext cx="6832125" cy="2318583"/>
            </a:xfrm>
            <a:prstGeom prst="rect">
              <a:avLst/>
            </a:prstGeom>
            <a:solidFill>
              <a:schemeClr val="lt1">
                <a:alpha val="16000"/>
              </a:schemeClr>
            </a:solidFill>
            <a:ln w="635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t">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altLang="ja-JP"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endParaRPr lang="en-US" altLang="ja-JP" sz="2400" dirty="0">
                <a:solidFill>
                  <a:srgbClr val="FFFFFF"/>
                </a:solidFill>
                <a:effectLst>
                  <a:outerShdw blurRad="25400" dist="23998" dir="2700000" rotWithShape="0">
                    <a:srgbClr val="000000">
                      <a:alpha val="31034"/>
                    </a:srgbClr>
                  </a:outerShdw>
                </a:effectLst>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altLang="ja-JP"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endParaRPr lang="en-US" altLang="ja-JP" sz="2400" dirty="0">
                <a:solidFill>
                  <a:srgbClr val="FFFFFF"/>
                </a:solidFill>
                <a:effectLst>
                  <a:outerShdw blurRad="25400" dist="23998" dir="2700000" rotWithShape="0">
                    <a:srgbClr val="000000">
                      <a:alpha val="31034"/>
                    </a:srgbClr>
                  </a:outerShdw>
                </a:effectLst>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altLang="ja-JP"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
          <p:nvSpPr>
            <p:cNvPr id="18" name="「自分ごと（自分の事）として学ぶ子供」">
              <a:extLst>
                <a:ext uri="{FF2B5EF4-FFF2-40B4-BE49-F238E27FC236}">
                  <a16:creationId xmlns:a16="http://schemas.microsoft.com/office/drawing/2014/main" id="{7767943B-9D41-DF45-AA55-1ADBD9E69409}"/>
                </a:ext>
              </a:extLst>
            </p:cNvPr>
            <p:cNvSpPr txBox="1">
              <a:spLocks/>
            </p:cNvSpPr>
            <p:nvPr/>
          </p:nvSpPr>
          <p:spPr>
            <a:xfrm>
              <a:off x="7583141" y="6173972"/>
              <a:ext cx="5107865" cy="726336"/>
            </a:xfrm>
            <a:prstGeom prst="rect">
              <a:avLst/>
            </a:prstGeom>
            <a:solidFill>
              <a:schemeClr val="tx1"/>
            </a:solidFill>
          </p:spPr>
          <p:txBody>
            <a:bodyPr/>
            <a:lstStyle>
              <a:lvl1pPr marL="0" marR="0" indent="0" algn="ctr" defTabSz="379729" rtl="0" latinLnBrk="0">
                <a:lnSpc>
                  <a:spcPct val="100000"/>
                </a:lnSpc>
                <a:spcBef>
                  <a:spcPts val="0"/>
                </a:spcBef>
                <a:spcAft>
                  <a:spcPts val="0"/>
                </a:spcAft>
                <a:buClrTx/>
                <a:buSzTx/>
                <a:buFontTx/>
                <a:buNone/>
                <a:tabLst/>
                <a:defRPr sz="5069" b="1" i="0" u="none" strike="noStrike" cap="none" spc="0" baseline="0">
                  <a:ln>
                    <a:noFill/>
                  </a:ln>
                  <a:solidFill>
                    <a:srgbClr val="FFFFFF"/>
                  </a:solidFill>
                  <a:uFillTx/>
                  <a:latin typeface="AR Pゴシック体M"/>
                  <a:ea typeface="AR Pゴシック体M"/>
                  <a:cs typeface="AR Pゴシック体M"/>
                  <a:sym typeface="AR Pゴシック体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9pPr>
            </a:lstStyle>
            <a:p>
              <a:pPr hangingPunct="1"/>
              <a:r>
                <a:rPr lang="ja-JP" altLang="en-US" sz="3200" spc="-300" dirty="0">
                  <a:solidFill>
                    <a:schemeClr val="bg2">
                      <a:lumMod val="50000"/>
                    </a:schemeClr>
                  </a:solidFill>
                </a:rPr>
                <a:t>自分ごと</a:t>
              </a:r>
              <a:r>
                <a:rPr lang="ja-JP" altLang="en-US" sz="3200" dirty="0">
                  <a:solidFill>
                    <a:schemeClr val="bg2">
                      <a:lumMod val="50000"/>
                    </a:schemeClr>
                  </a:solidFill>
                </a:rPr>
                <a:t>として学ぶ子供</a:t>
              </a:r>
            </a:p>
          </p:txBody>
        </p:sp>
        <p:cxnSp>
          <p:nvCxnSpPr>
            <p:cNvPr id="19" name="直線コネクタ 18">
              <a:extLst>
                <a:ext uri="{FF2B5EF4-FFF2-40B4-BE49-F238E27FC236}">
                  <a16:creationId xmlns:a16="http://schemas.microsoft.com/office/drawing/2014/main" id="{34C9C512-5DC4-9242-8C9B-1247A58FB49E}"/>
                </a:ext>
              </a:extLst>
            </p:cNvPr>
            <p:cNvCxnSpPr>
              <a:cxnSpLocks/>
            </p:cNvCxnSpPr>
            <p:nvPr/>
          </p:nvCxnSpPr>
          <p:spPr>
            <a:xfrm>
              <a:off x="7212279" y="6355494"/>
              <a:ext cx="365073" cy="0"/>
            </a:xfrm>
            <a:prstGeom prst="line">
              <a:avLst/>
            </a:prstGeom>
            <a:noFill/>
            <a:ln w="63500"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grpSp>
      <p:grpSp>
        <p:nvGrpSpPr>
          <p:cNvPr id="24" name="グループ化 23">
            <a:extLst>
              <a:ext uri="{FF2B5EF4-FFF2-40B4-BE49-F238E27FC236}">
                <a16:creationId xmlns:a16="http://schemas.microsoft.com/office/drawing/2014/main" id="{B5F294A7-0CA3-C141-94EE-73FF161E213F}"/>
              </a:ext>
            </a:extLst>
          </p:cNvPr>
          <p:cNvGrpSpPr/>
          <p:nvPr/>
        </p:nvGrpSpPr>
        <p:grpSpPr>
          <a:xfrm>
            <a:off x="1044375" y="7433181"/>
            <a:ext cx="10986119" cy="2064857"/>
            <a:chOff x="1044375" y="7433181"/>
            <a:chExt cx="10986119" cy="2064857"/>
          </a:xfrm>
        </p:grpSpPr>
        <p:sp>
          <p:nvSpPr>
            <p:cNvPr id="8" name="正方形/長方形 29">
              <a:extLst>
                <a:ext uri="{FF2B5EF4-FFF2-40B4-BE49-F238E27FC236}">
                  <a16:creationId xmlns:a16="http://schemas.microsoft.com/office/drawing/2014/main" id="{3A6A84D7-4DAC-E844-9AB6-4782C523925B}"/>
                </a:ext>
              </a:extLst>
            </p:cNvPr>
            <p:cNvSpPr/>
            <p:nvPr/>
          </p:nvSpPr>
          <p:spPr>
            <a:xfrm>
              <a:off x="1044375" y="7433181"/>
              <a:ext cx="5503681" cy="2064857"/>
            </a:xfrm>
            <a:prstGeom prst="rect">
              <a:avLst/>
            </a:prstGeom>
            <a:solidFill>
              <a:schemeClr val="lt1">
                <a:alpha val="16000"/>
              </a:schemeClr>
            </a:solidFill>
            <a:ln w="635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t">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altLang="ja-JP"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endParaRPr lang="en-US" altLang="ja-JP" sz="2400" dirty="0">
                <a:solidFill>
                  <a:srgbClr val="FFFFFF"/>
                </a:solidFill>
                <a:effectLst>
                  <a:outerShdw blurRad="25400" dist="23998" dir="2700000" rotWithShape="0">
                    <a:srgbClr val="000000">
                      <a:alpha val="31034"/>
                    </a:srgbClr>
                  </a:outerShdw>
                </a:effectLst>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altLang="ja-JP"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endParaRPr lang="en-US" altLang="ja-JP" sz="2400" dirty="0">
                <a:solidFill>
                  <a:srgbClr val="FFFFFF"/>
                </a:solidFill>
                <a:effectLst>
                  <a:outerShdw blurRad="25400" dist="23998" dir="2700000" rotWithShape="0">
                    <a:srgbClr val="000000">
                      <a:alpha val="31034"/>
                    </a:srgbClr>
                  </a:outerShdw>
                </a:effectLst>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altLang="ja-JP"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
          <p:nvSpPr>
            <p:cNvPr id="20" name="「自分ごと（自分の事）として学ぶ子供」">
              <a:extLst>
                <a:ext uri="{FF2B5EF4-FFF2-40B4-BE49-F238E27FC236}">
                  <a16:creationId xmlns:a16="http://schemas.microsoft.com/office/drawing/2014/main" id="{AA9DC935-DA73-0941-8886-25A4F68E7EAB}"/>
                </a:ext>
              </a:extLst>
            </p:cNvPr>
            <p:cNvSpPr txBox="1">
              <a:spLocks/>
            </p:cNvSpPr>
            <p:nvPr/>
          </p:nvSpPr>
          <p:spPr>
            <a:xfrm>
              <a:off x="8084615" y="7481485"/>
              <a:ext cx="3945879" cy="1248868"/>
            </a:xfrm>
            <a:prstGeom prst="rect">
              <a:avLst/>
            </a:prstGeom>
            <a:solidFill>
              <a:schemeClr val="tx1"/>
            </a:solidFill>
          </p:spPr>
          <p:txBody>
            <a:bodyPr/>
            <a:lstStyle>
              <a:lvl1pPr marL="0" marR="0" indent="0" algn="ctr" defTabSz="379729" rtl="0" latinLnBrk="0">
                <a:lnSpc>
                  <a:spcPct val="100000"/>
                </a:lnSpc>
                <a:spcBef>
                  <a:spcPts val="0"/>
                </a:spcBef>
                <a:spcAft>
                  <a:spcPts val="0"/>
                </a:spcAft>
                <a:buClrTx/>
                <a:buSzTx/>
                <a:buFontTx/>
                <a:buNone/>
                <a:tabLst/>
                <a:defRPr sz="5069" b="1" i="0" u="none" strike="noStrike" cap="none" spc="0" baseline="0">
                  <a:ln>
                    <a:noFill/>
                  </a:ln>
                  <a:solidFill>
                    <a:srgbClr val="FFFFFF"/>
                  </a:solidFill>
                  <a:uFillTx/>
                  <a:latin typeface="AR Pゴシック体M"/>
                  <a:ea typeface="AR Pゴシック体M"/>
                  <a:cs typeface="AR Pゴシック体M"/>
                  <a:sym typeface="AR Pゴシック体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9pPr>
            </a:lstStyle>
            <a:p>
              <a:pPr hangingPunct="1"/>
              <a:r>
                <a:rPr lang="ja-JP" altLang="en-US" sz="3200" spc="-300" dirty="0">
                  <a:solidFill>
                    <a:schemeClr val="bg2">
                      <a:lumMod val="50000"/>
                    </a:schemeClr>
                  </a:solidFill>
                </a:rPr>
                <a:t>授業づくりで　　　　</a:t>
              </a:r>
              <a:r>
                <a:rPr lang="ja-JP" altLang="en-US" sz="3200" spc="-300" dirty="0" smtClean="0">
                  <a:solidFill>
                    <a:schemeClr val="bg2">
                      <a:lumMod val="50000"/>
                    </a:schemeClr>
                  </a:solidFill>
                </a:rPr>
                <a:t>　心がけたい</a:t>
              </a:r>
              <a:r>
                <a:rPr lang="ja-JP" altLang="en-US" sz="3200" spc="-300" dirty="0">
                  <a:solidFill>
                    <a:schemeClr val="bg2">
                      <a:lumMod val="50000"/>
                    </a:schemeClr>
                  </a:solidFill>
                </a:rPr>
                <a:t>こと</a:t>
              </a:r>
              <a:endParaRPr lang="ja-JP" altLang="en-US" sz="3200" dirty="0">
                <a:solidFill>
                  <a:schemeClr val="bg2">
                    <a:lumMod val="50000"/>
                  </a:schemeClr>
                </a:solidFill>
              </a:endParaRPr>
            </a:p>
          </p:txBody>
        </p:sp>
        <p:cxnSp>
          <p:nvCxnSpPr>
            <p:cNvPr id="27" name="直線コネクタ 26">
              <a:extLst>
                <a:ext uri="{FF2B5EF4-FFF2-40B4-BE49-F238E27FC236}">
                  <a16:creationId xmlns:a16="http://schemas.microsoft.com/office/drawing/2014/main" id="{722BF6C5-B232-9149-AB6C-13D7650EEDF1}"/>
                </a:ext>
              </a:extLst>
            </p:cNvPr>
            <p:cNvCxnSpPr>
              <a:cxnSpLocks/>
              <a:stCxn id="8" idx="3"/>
              <a:endCxn id="20" idx="1"/>
            </p:cNvCxnSpPr>
            <p:nvPr/>
          </p:nvCxnSpPr>
          <p:spPr>
            <a:xfrm flipV="1">
              <a:off x="6548056" y="8105919"/>
              <a:ext cx="1536559" cy="359691"/>
            </a:xfrm>
            <a:prstGeom prst="line">
              <a:avLst/>
            </a:prstGeom>
            <a:noFill/>
            <a:ln w="60325"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grpSp>
      <p:grpSp>
        <p:nvGrpSpPr>
          <p:cNvPr id="9" name="グループ化 8">
            <a:extLst>
              <a:ext uri="{FF2B5EF4-FFF2-40B4-BE49-F238E27FC236}">
                <a16:creationId xmlns:a16="http://schemas.microsoft.com/office/drawing/2014/main" id="{F4DC0A1C-1B95-6E4A-9B95-D788C5943A3B}"/>
              </a:ext>
            </a:extLst>
          </p:cNvPr>
          <p:cNvGrpSpPr/>
          <p:nvPr/>
        </p:nvGrpSpPr>
        <p:grpSpPr>
          <a:xfrm>
            <a:off x="4604968" y="236145"/>
            <a:ext cx="6881371" cy="1890056"/>
            <a:chOff x="4604968" y="236145"/>
            <a:chExt cx="6881371" cy="1890056"/>
          </a:xfrm>
        </p:grpSpPr>
        <p:sp>
          <p:nvSpPr>
            <p:cNvPr id="13" name="「自分ごと（自分の事）として学ぶ子供」">
              <a:extLst>
                <a:ext uri="{FF2B5EF4-FFF2-40B4-BE49-F238E27FC236}">
                  <a16:creationId xmlns:a16="http://schemas.microsoft.com/office/drawing/2014/main" id="{9C9228BE-FCDD-E74A-A1CD-1309FBB544CA}"/>
                </a:ext>
              </a:extLst>
            </p:cNvPr>
            <p:cNvSpPr txBox="1">
              <a:spLocks/>
            </p:cNvSpPr>
            <p:nvPr/>
          </p:nvSpPr>
          <p:spPr>
            <a:xfrm>
              <a:off x="8702447" y="236145"/>
              <a:ext cx="2783892" cy="726336"/>
            </a:xfrm>
            <a:prstGeom prst="rect">
              <a:avLst/>
            </a:prstGeom>
            <a:solidFill>
              <a:schemeClr val="tx1"/>
            </a:solidFill>
          </p:spPr>
          <p:txBody>
            <a:bodyPr anchor="t"/>
            <a:lstStyle>
              <a:lvl1pPr marL="0" marR="0" indent="0" algn="ctr" defTabSz="379729" rtl="0" latinLnBrk="0">
                <a:lnSpc>
                  <a:spcPct val="100000"/>
                </a:lnSpc>
                <a:spcBef>
                  <a:spcPts val="0"/>
                </a:spcBef>
                <a:spcAft>
                  <a:spcPts val="0"/>
                </a:spcAft>
                <a:buClrTx/>
                <a:buSzTx/>
                <a:buFontTx/>
                <a:buNone/>
                <a:tabLst/>
                <a:defRPr sz="5069" b="1" i="0" u="none" strike="noStrike" cap="none" spc="0" baseline="0">
                  <a:ln>
                    <a:noFill/>
                  </a:ln>
                  <a:solidFill>
                    <a:srgbClr val="FFFFFF"/>
                  </a:solidFill>
                  <a:uFillTx/>
                  <a:latin typeface="AR Pゴシック体M"/>
                  <a:ea typeface="AR Pゴシック体M"/>
                  <a:cs typeface="AR Pゴシック体M"/>
                  <a:sym typeface="AR Pゴシック体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9pPr>
            </a:lstStyle>
            <a:p>
              <a:pPr hangingPunct="1"/>
              <a:r>
                <a:rPr lang="ja-JP" altLang="en-US" sz="3400">
                  <a:solidFill>
                    <a:schemeClr val="bg2">
                      <a:lumMod val="50000"/>
                    </a:schemeClr>
                  </a:solidFill>
                </a:rPr>
                <a:t>有徳の人</a:t>
              </a:r>
              <a:endParaRPr lang="en-US" altLang="ja-JP" sz="3400" dirty="0">
                <a:solidFill>
                  <a:schemeClr val="bg2">
                    <a:lumMod val="50000"/>
                  </a:schemeClr>
                </a:solidFill>
              </a:endParaRPr>
            </a:p>
          </p:txBody>
        </p:sp>
        <p:cxnSp>
          <p:nvCxnSpPr>
            <p:cNvPr id="15" name="直線コネクタ 14">
              <a:extLst>
                <a:ext uri="{FF2B5EF4-FFF2-40B4-BE49-F238E27FC236}">
                  <a16:creationId xmlns:a16="http://schemas.microsoft.com/office/drawing/2014/main" id="{50091EFD-33A7-2A48-9652-543E4A94A309}"/>
                </a:ext>
              </a:extLst>
            </p:cNvPr>
            <p:cNvCxnSpPr>
              <a:cxnSpLocks/>
              <a:endCxn id="13" idx="1"/>
            </p:cNvCxnSpPr>
            <p:nvPr/>
          </p:nvCxnSpPr>
          <p:spPr>
            <a:xfrm flipV="1">
              <a:off x="4604968" y="599313"/>
              <a:ext cx="4097479" cy="1526888"/>
            </a:xfrm>
            <a:prstGeom prst="line">
              <a:avLst/>
            </a:prstGeom>
            <a:noFill/>
            <a:ln w="63500"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grpSp>
      <p:sp>
        <p:nvSpPr>
          <p:cNvPr id="21" name="矢印: 上 15">
            <a:extLst>
              <a:ext uri="{FF2B5EF4-FFF2-40B4-BE49-F238E27FC236}">
                <a16:creationId xmlns:a16="http://schemas.microsoft.com/office/drawing/2014/main" id="{AF161F79-838D-0A48-B933-EBE7EB1FA058}"/>
              </a:ext>
            </a:extLst>
          </p:cNvPr>
          <p:cNvSpPr/>
          <p:nvPr/>
        </p:nvSpPr>
        <p:spPr>
          <a:xfrm flipH="1">
            <a:off x="9765686" y="3053053"/>
            <a:ext cx="657412" cy="978384"/>
          </a:xfrm>
          <a:prstGeom prst="upArrow">
            <a:avLst>
              <a:gd name="adj1" fmla="val 40909"/>
              <a:gd name="adj2" fmla="val 50000"/>
            </a:avLst>
          </a:prstGeom>
          <a:ln>
            <a:solidFill>
              <a:schemeClr val="tx1"/>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grpSp>
        <p:nvGrpSpPr>
          <p:cNvPr id="10" name="グループ化 9">
            <a:extLst>
              <a:ext uri="{FF2B5EF4-FFF2-40B4-BE49-F238E27FC236}">
                <a16:creationId xmlns:a16="http://schemas.microsoft.com/office/drawing/2014/main" id="{51527BDC-962C-D040-8A97-26EA2360ECDA}"/>
              </a:ext>
            </a:extLst>
          </p:cNvPr>
          <p:cNvGrpSpPr/>
          <p:nvPr/>
        </p:nvGrpSpPr>
        <p:grpSpPr>
          <a:xfrm>
            <a:off x="1229295" y="2189174"/>
            <a:ext cx="11045189" cy="2183567"/>
            <a:chOff x="1229295" y="2189174"/>
            <a:chExt cx="11045189" cy="2183567"/>
          </a:xfrm>
        </p:grpSpPr>
        <p:sp>
          <p:nvSpPr>
            <p:cNvPr id="17" name="「自分ごと（自分の事）として学ぶ子供」">
              <a:extLst>
                <a:ext uri="{FF2B5EF4-FFF2-40B4-BE49-F238E27FC236}">
                  <a16:creationId xmlns:a16="http://schemas.microsoft.com/office/drawing/2014/main" id="{29C1C66A-B883-CA4F-AE2E-73E9B60C1679}"/>
                </a:ext>
              </a:extLst>
            </p:cNvPr>
            <p:cNvSpPr txBox="1">
              <a:spLocks/>
            </p:cNvSpPr>
            <p:nvPr/>
          </p:nvSpPr>
          <p:spPr>
            <a:xfrm>
              <a:off x="7914301" y="2189174"/>
              <a:ext cx="4360183" cy="726336"/>
            </a:xfrm>
            <a:prstGeom prst="rect">
              <a:avLst/>
            </a:prstGeom>
            <a:solidFill>
              <a:schemeClr val="tx1"/>
            </a:solidFill>
          </p:spPr>
          <p:txBody>
            <a:bodyPr anchor="t"/>
            <a:lstStyle>
              <a:lvl1pPr marL="0" marR="0" indent="0" algn="ctr" defTabSz="379729" rtl="0" latinLnBrk="0">
                <a:lnSpc>
                  <a:spcPct val="100000"/>
                </a:lnSpc>
                <a:spcBef>
                  <a:spcPts val="0"/>
                </a:spcBef>
                <a:spcAft>
                  <a:spcPts val="0"/>
                </a:spcAft>
                <a:buClrTx/>
                <a:buSzTx/>
                <a:buFontTx/>
                <a:buNone/>
                <a:tabLst/>
                <a:defRPr sz="5069" b="1" i="0" u="none" strike="noStrike" cap="none" spc="0" baseline="0">
                  <a:ln>
                    <a:noFill/>
                  </a:ln>
                  <a:solidFill>
                    <a:srgbClr val="FFFFFF"/>
                  </a:solidFill>
                  <a:uFillTx/>
                  <a:latin typeface="AR Pゴシック体M"/>
                  <a:ea typeface="AR Pゴシック体M"/>
                  <a:cs typeface="AR Pゴシック体M"/>
                  <a:sym typeface="AR Pゴシック体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9pPr>
            </a:lstStyle>
            <a:p>
              <a:pPr hangingPunct="1"/>
              <a:r>
                <a:rPr lang="ja-JP" altLang="en-US" sz="3400">
                  <a:solidFill>
                    <a:schemeClr val="bg2">
                      <a:lumMod val="50000"/>
                    </a:schemeClr>
                  </a:solidFill>
                </a:rPr>
                <a:t>資質・能力の育成</a:t>
              </a:r>
              <a:endParaRPr lang="en-US" altLang="ja-JP" sz="3400" dirty="0">
                <a:solidFill>
                  <a:schemeClr val="bg2">
                    <a:lumMod val="50000"/>
                  </a:schemeClr>
                </a:solidFill>
              </a:endParaRPr>
            </a:p>
          </p:txBody>
        </p:sp>
        <p:sp>
          <p:nvSpPr>
            <p:cNvPr id="22" name="正方形/長方形 29">
              <a:extLst>
                <a:ext uri="{FF2B5EF4-FFF2-40B4-BE49-F238E27FC236}">
                  <a16:creationId xmlns:a16="http://schemas.microsoft.com/office/drawing/2014/main" id="{CB14C925-AFB1-DF49-B35B-10767A9A7A30}"/>
                </a:ext>
              </a:extLst>
            </p:cNvPr>
            <p:cNvSpPr/>
            <p:nvPr/>
          </p:nvSpPr>
          <p:spPr>
            <a:xfrm>
              <a:off x="1229295" y="2489368"/>
              <a:ext cx="4993705" cy="1883373"/>
            </a:xfrm>
            <a:prstGeom prst="rect">
              <a:avLst/>
            </a:prstGeom>
            <a:solidFill>
              <a:schemeClr val="lt1">
                <a:alpha val="16000"/>
              </a:schemeClr>
            </a:solidFill>
            <a:ln w="635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t">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altLang="ja-JP"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endParaRPr lang="en-US" altLang="ja-JP" sz="2400" dirty="0">
                <a:solidFill>
                  <a:srgbClr val="FFFFFF"/>
                </a:solidFill>
                <a:effectLst>
                  <a:outerShdw blurRad="25400" dist="23998" dir="2700000" rotWithShape="0">
                    <a:srgbClr val="000000">
                      <a:alpha val="31034"/>
                    </a:srgbClr>
                  </a:outerShdw>
                </a:effectLst>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altLang="ja-JP"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endParaRPr lang="en-US" altLang="ja-JP" sz="2400" dirty="0">
                <a:solidFill>
                  <a:srgbClr val="FFFFFF"/>
                </a:solidFill>
                <a:effectLst>
                  <a:outerShdw blurRad="25400" dist="23998" dir="2700000" rotWithShape="0">
                    <a:srgbClr val="000000">
                      <a:alpha val="31034"/>
                    </a:srgbClr>
                  </a:outerShdw>
                </a:effectLst>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altLang="ja-JP"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cxnSp>
          <p:nvCxnSpPr>
            <p:cNvPr id="23" name="直線コネクタ 22">
              <a:extLst>
                <a:ext uri="{FF2B5EF4-FFF2-40B4-BE49-F238E27FC236}">
                  <a16:creationId xmlns:a16="http://schemas.microsoft.com/office/drawing/2014/main" id="{E36D4F6D-D812-7542-B8BA-64E712D951B2}"/>
                </a:ext>
              </a:extLst>
            </p:cNvPr>
            <p:cNvCxnSpPr>
              <a:cxnSpLocks/>
              <a:endCxn id="17" idx="1"/>
            </p:cNvCxnSpPr>
            <p:nvPr/>
          </p:nvCxnSpPr>
          <p:spPr>
            <a:xfrm flipV="1">
              <a:off x="6222702" y="2552342"/>
              <a:ext cx="1691599" cy="884502"/>
            </a:xfrm>
            <a:prstGeom prst="line">
              <a:avLst/>
            </a:prstGeom>
            <a:noFill/>
            <a:ln w="63500"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grpSp>
      <p:sp>
        <p:nvSpPr>
          <p:cNvPr id="26" name="矢印: 上 15">
            <a:extLst>
              <a:ext uri="{FF2B5EF4-FFF2-40B4-BE49-F238E27FC236}">
                <a16:creationId xmlns:a16="http://schemas.microsoft.com/office/drawing/2014/main" id="{DAF43925-683A-4342-9720-94B3094E19B0}"/>
              </a:ext>
            </a:extLst>
          </p:cNvPr>
          <p:cNvSpPr/>
          <p:nvPr/>
        </p:nvSpPr>
        <p:spPr>
          <a:xfrm flipH="1">
            <a:off x="9765686" y="1142019"/>
            <a:ext cx="657412" cy="978384"/>
          </a:xfrm>
          <a:prstGeom prst="upArrow">
            <a:avLst>
              <a:gd name="adj1" fmla="val 40909"/>
              <a:gd name="adj2" fmla="val 50000"/>
            </a:avLst>
          </a:prstGeom>
          <a:ln>
            <a:solidFill>
              <a:schemeClr val="tx1"/>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Tree>
    <p:custDataLst>
      <p:tags r:id="rId1"/>
    </p:custDataLst>
    <p:extLst>
      <p:ext uri="{BB962C8B-B14F-4D97-AF65-F5344CB8AC3E}">
        <p14:creationId xmlns:p14="http://schemas.microsoft.com/office/powerpoint/2010/main" val="3582740221"/>
      </p:ext>
    </p:extLst>
  </p:cSld>
  <p:clrMapOvr>
    <a:masterClrMapping/>
  </p:clrMapOvr>
  <p:transition spd="med" advTm="3591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l="1482" b="2911"/>
          <a:stretch/>
        </p:blipFill>
        <p:spPr>
          <a:xfrm>
            <a:off x="2619405" y="229342"/>
            <a:ext cx="7248353" cy="9524258"/>
          </a:xfrm>
          <a:prstGeom prst="rect">
            <a:avLst/>
          </a:prstGeom>
          <a:ln>
            <a:solidFill>
              <a:schemeClr val="tx1"/>
            </a:solidFill>
          </a:ln>
        </p:spPr>
      </p:pic>
      <p:sp>
        <p:nvSpPr>
          <p:cNvPr id="28" name="正方形/長方形 29">
            <a:extLst>
              <a:ext uri="{FF2B5EF4-FFF2-40B4-BE49-F238E27FC236}">
                <a16:creationId xmlns:a16="http://schemas.microsoft.com/office/drawing/2014/main" id="{0190F786-7DEB-584E-B455-7F999B8E724E}"/>
              </a:ext>
            </a:extLst>
          </p:cNvPr>
          <p:cNvSpPr/>
          <p:nvPr/>
        </p:nvSpPr>
        <p:spPr>
          <a:xfrm>
            <a:off x="5649663" y="6196053"/>
            <a:ext cx="1080260" cy="608160"/>
          </a:xfrm>
          <a:prstGeom prst="rect">
            <a:avLst/>
          </a:prstGeom>
          <a:solidFill>
            <a:schemeClr val="lt1">
              <a:alpha val="16000"/>
            </a:schemeClr>
          </a:solidFill>
          <a:ln w="857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t">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altLang="ja-JP"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endParaRPr lang="en-US" altLang="ja-JP" sz="2400" dirty="0">
              <a:solidFill>
                <a:srgbClr val="FFFFFF"/>
              </a:solidFill>
              <a:effectLst>
                <a:outerShdw blurRad="25400" dist="23998" dir="2700000" rotWithShape="0">
                  <a:srgbClr val="000000">
                    <a:alpha val="31034"/>
                  </a:srgbClr>
                </a:outerShdw>
              </a:effectLst>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altLang="ja-JP"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endParaRPr lang="en-US" altLang="ja-JP" sz="2400" dirty="0">
              <a:solidFill>
                <a:srgbClr val="FFFFFF"/>
              </a:solidFill>
              <a:effectLst>
                <a:outerShdw blurRad="25400" dist="23998" dir="2700000" rotWithShape="0">
                  <a:srgbClr val="000000">
                    <a:alpha val="31034"/>
                  </a:srgbClr>
                </a:outerShdw>
              </a:effectLst>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altLang="ja-JP"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grpSp>
        <p:nvGrpSpPr>
          <p:cNvPr id="32" name="グループ化 31">
            <a:extLst>
              <a:ext uri="{FF2B5EF4-FFF2-40B4-BE49-F238E27FC236}">
                <a16:creationId xmlns:a16="http://schemas.microsoft.com/office/drawing/2014/main" id="{45298D3D-5325-8E4C-921C-77FCDFD6C81D}"/>
              </a:ext>
            </a:extLst>
          </p:cNvPr>
          <p:cNvGrpSpPr/>
          <p:nvPr/>
        </p:nvGrpSpPr>
        <p:grpSpPr>
          <a:xfrm>
            <a:off x="3704322" y="2583276"/>
            <a:ext cx="5009372" cy="3612777"/>
            <a:chOff x="3704322" y="2583276"/>
            <a:chExt cx="5009372" cy="3612777"/>
          </a:xfrm>
        </p:grpSpPr>
        <p:sp>
          <p:nvSpPr>
            <p:cNvPr id="31" name="正方形/長方形 29">
              <a:extLst>
                <a:ext uri="{FF2B5EF4-FFF2-40B4-BE49-F238E27FC236}">
                  <a16:creationId xmlns:a16="http://schemas.microsoft.com/office/drawing/2014/main" id="{8300933D-002B-0E43-9C28-D378773C34F5}"/>
                </a:ext>
              </a:extLst>
            </p:cNvPr>
            <p:cNvSpPr/>
            <p:nvPr/>
          </p:nvSpPr>
          <p:spPr>
            <a:xfrm>
              <a:off x="3704322" y="2583276"/>
              <a:ext cx="5009372" cy="1908042"/>
            </a:xfrm>
            <a:prstGeom prst="rect">
              <a:avLst/>
            </a:prstGeom>
            <a:solidFill>
              <a:schemeClr val="lt1">
                <a:alpha val="16000"/>
              </a:schemeClr>
            </a:solidFill>
            <a:ln w="857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t">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altLang="ja-JP"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endParaRPr lang="en-US" altLang="ja-JP" sz="2400" dirty="0">
                <a:solidFill>
                  <a:srgbClr val="FFFFFF"/>
                </a:solidFill>
                <a:effectLst>
                  <a:outerShdw blurRad="25400" dist="23998" dir="2700000" rotWithShape="0">
                    <a:srgbClr val="000000">
                      <a:alpha val="31034"/>
                    </a:srgbClr>
                  </a:outerShdw>
                </a:effectLst>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altLang="ja-JP"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endParaRPr lang="en-US" altLang="ja-JP" sz="2400" dirty="0">
                <a:solidFill>
                  <a:srgbClr val="FFFFFF"/>
                </a:solidFill>
                <a:effectLst>
                  <a:outerShdw blurRad="25400" dist="23998" dir="2700000" rotWithShape="0">
                    <a:srgbClr val="000000">
                      <a:alpha val="31034"/>
                    </a:srgbClr>
                  </a:outerShdw>
                </a:effectLst>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altLang="ja-JP"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cxnSp>
          <p:nvCxnSpPr>
            <p:cNvPr id="7" name="直線コネクタ 6">
              <a:extLst>
                <a:ext uri="{FF2B5EF4-FFF2-40B4-BE49-F238E27FC236}">
                  <a16:creationId xmlns:a16="http://schemas.microsoft.com/office/drawing/2014/main" id="{941A77E9-CA24-CA49-9319-29ADA1F088A7}"/>
                </a:ext>
              </a:extLst>
            </p:cNvPr>
            <p:cNvCxnSpPr>
              <a:stCxn id="31" idx="2"/>
              <a:endCxn id="28" idx="0"/>
            </p:cNvCxnSpPr>
            <p:nvPr/>
          </p:nvCxnSpPr>
          <p:spPr>
            <a:xfrm flipH="1">
              <a:off x="6189793" y="4491318"/>
              <a:ext cx="19215" cy="1704735"/>
            </a:xfrm>
            <a:prstGeom prst="line">
              <a:avLst/>
            </a:prstGeom>
            <a:ln w="92075"/>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604881942"/>
      </p:ext>
    </p:extLst>
  </p:cSld>
  <p:clrMapOvr>
    <a:masterClrMapping/>
  </p:clrMapOvr>
  <p:transition spd="med" advTm="189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59536" y="503660"/>
            <a:ext cx="11324907" cy="8646436"/>
          </a:xfrm>
          <a:prstGeom prst="rect">
            <a:avLst/>
          </a:prstGeom>
          <a:solidFill>
            <a:schemeClr val="tx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32000" tIns="36000" rIns="180000" bIns="0" numCol="1" spcCol="38100" rtlCol="0" anchor="t" anchorCtr="0">
            <a:noAutofit/>
          </a:bodyPr>
          <a:lstStyle/>
          <a:p>
            <a:pPr algn="l"/>
            <a:r>
              <a:rPr lang="ja-JP" altLang="en-US" dirty="0"/>
              <a:t>　　</a:t>
            </a:r>
            <a:r>
              <a:rPr lang="ja-JP" altLang="ja-JP" sz="2000" dirty="0">
                <a:solidFill>
                  <a:schemeClr val="bg2">
                    <a:lumMod val="50000"/>
                  </a:schemeClr>
                </a:solidFill>
              </a:rPr>
              <a:t>指導</a:t>
            </a:r>
            <a:r>
              <a:rPr lang="zh-TW" altLang="en-US" sz="2000" dirty="0">
                <a:solidFill>
                  <a:schemeClr val="bg2">
                    <a:lumMod val="50000"/>
                  </a:schemeClr>
                </a:solidFill>
              </a:rPr>
              <a:t>教師用指導資料</a:t>
            </a:r>
            <a:endParaRPr lang="en-US" altLang="zh-TW" sz="2000" dirty="0">
              <a:solidFill>
                <a:schemeClr val="bg2">
                  <a:lumMod val="50000"/>
                </a:schemeClr>
              </a:solidFill>
            </a:endParaRPr>
          </a:p>
          <a:p>
            <a:pPr algn="l"/>
            <a:r>
              <a:rPr lang="ja-JP" altLang="ja-JP" cap="all" dirty="0"/>
              <a:t>「</a:t>
            </a:r>
            <a:r>
              <a:rPr lang="ja-JP" altLang="en-US" cap="all" dirty="0"/>
              <a:t>「</a:t>
            </a:r>
            <a:r>
              <a:rPr lang="ja-JP" altLang="en-US" sz="3600"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ja-JP" sz="3600" b="1" cap="all" dirty="0">
                <a:solidFill>
                  <a:schemeClr val="bg2">
                    <a:lumMod val="50000"/>
                  </a:schemeClr>
                </a:solidFill>
                <a:latin typeface="ＭＳ Ｐゴシック" panose="020B0600070205080204" pitchFamily="50" charset="-128"/>
                <a:ea typeface="ＭＳ Ｐゴシック" panose="020B0600070205080204" pitchFamily="50" charset="-128"/>
              </a:rPr>
              <a:t>自分ごと（自分の事）として学ぶ子供」について</a:t>
            </a:r>
            <a:endParaRPr lang="en-US" altLang="ja-JP" sz="36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1.</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はじめに</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・教師用指導資料「自分ごと（自分の事）として学ぶ子供」</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12</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の疑問</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・資料発行について</a:t>
            </a:r>
          </a:p>
          <a:p>
            <a:pPr algn="l"/>
            <a:endPar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2.</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自分ごと（自分の事）として学ぶ子供とは</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a:t>
            </a:r>
            <a:r>
              <a:rPr lang="ja-JP" altLang="en-US" sz="2800" b="1" cap="all" dirty="0">
                <a:solidFill>
                  <a:srgbClr val="FF0000"/>
                </a:solidFill>
                <a:latin typeface="ＭＳ Ｐゴシック" panose="020B0600070205080204" pitchFamily="50" charset="-128"/>
                <a:ea typeface="ＭＳ Ｐゴシック" panose="020B0600070205080204" pitchFamily="50" charset="-128"/>
              </a:rPr>
              <a:t>標題「自分ごと（自分の事）として学ぶ子供」について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・「自分ごと」として学ぶ意義</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問いや考え</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を持つ」と「</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問いや考え</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の再構成」について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・「協働・対話」について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・自分ごと（自分の事）として学ぶ子供の姿</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・自分ごと（自分の事）として学ぶ子供の姿が見られる授業づくり</a:t>
            </a:r>
          </a:p>
          <a:p>
            <a:pPr algn="l"/>
            <a:endPar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3.</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おわりに</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・資料活用について</a:t>
            </a:r>
          </a:p>
          <a:p>
            <a:pPr algn="l"/>
            <a:endParaRPr lang="en-US" altLang="ja-JP" sz="2000" b="1" cap="all" dirty="0">
              <a:solidFill>
                <a:schemeClr val="bg2">
                  <a:lumMod val="50000"/>
                </a:schemeClr>
              </a:solidFill>
            </a:endParaRPr>
          </a:p>
          <a:p>
            <a:pPr algn="l"/>
            <a:endParaRPr lang="ja-JP" altLang="ja-JP" sz="2000" b="1" cap="all" dirty="0">
              <a:solidFill>
                <a:schemeClr val="bg2">
                  <a:lumMod val="50000"/>
                </a:schemeClr>
              </a:solidFill>
            </a:endParaRPr>
          </a:p>
          <a:p>
            <a:pPr algn="l"/>
            <a:endParaRPr lang="ja-JP" altLang="ja-JP" sz="1100" dirty="0">
              <a:solidFill>
                <a:schemeClr val="bg2">
                  <a:lumMod val="50000"/>
                </a:schemeClr>
              </a:solidFill>
            </a:endParaRPr>
          </a:p>
        </p:txBody>
      </p:sp>
      <p:pic>
        <p:nvPicPr>
          <p:cNvPr id="5" name="Picture 11" descr="静岡県教育委員会ロゴ"/>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5054" y="8433816"/>
            <a:ext cx="3093085" cy="617220"/>
          </a:xfrm>
          <a:prstGeom prst="rect">
            <a:avLst/>
          </a:prstGeom>
          <a:noFill/>
          <a:ln>
            <a:noFill/>
          </a:ln>
          <a:extLst/>
        </p:spPr>
      </p:pic>
    </p:spTree>
    <p:extLst>
      <p:ext uri="{BB962C8B-B14F-4D97-AF65-F5344CB8AC3E}">
        <p14:creationId xmlns:p14="http://schemas.microsoft.com/office/powerpoint/2010/main" val="3452543158"/>
      </p:ext>
    </p:extLst>
  </p:cSld>
  <p:clrMapOvr>
    <a:masterClrMapping/>
  </p:clrMapOvr>
  <p:transition spd="med" advTm="6536"/>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自分ごと（自分の事）として学ぶ子供」"/>
          <p:cNvSpPr txBox="1">
            <a:spLocks noGrp="1"/>
          </p:cNvSpPr>
          <p:nvPr>
            <p:ph type="title"/>
          </p:nvPr>
        </p:nvSpPr>
        <p:spPr>
          <a:xfrm>
            <a:off x="0" y="721639"/>
            <a:ext cx="13200567" cy="2476501"/>
          </a:xfrm>
          <a:prstGeom prst="rect">
            <a:avLst/>
          </a:prstGeom>
        </p:spPr>
        <p:txBody>
          <a:bodyPr>
            <a:normAutofit/>
          </a:bodyPr>
          <a:lstStyle>
            <a:lvl1pPr defTabSz="379729">
              <a:defRPr sz="5069" b="1">
                <a:latin typeface="AR Pゴシック体M"/>
                <a:ea typeface="AR Pゴシック体M"/>
                <a:cs typeface="AR Pゴシック体M"/>
                <a:sym typeface="AR Pゴシック体M"/>
              </a:defRPr>
            </a:lvl1pPr>
          </a:lstStyle>
          <a:p>
            <a:r>
              <a:rPr sz="5400" dirty="0"/>
              <a:t>「</a:t>
            </a:r>
            <a:r>
              <a:rPr sz="5400" dirty="0" err="1"/>
              <a:t>自分ごと（自分の事）として学ぶ子供</a:t>
            </a:r>
            <a:r>
              <a:rPr sz="5400" dirty="0"/>
              <a:t>」</a:t>
            </a:r>
          </a:p>
        </p:txBody>
      </p:sp>
      <p:sp>
        <p:nvSpPr>
          <p:cNvPr id="166" name="教師用指導資料"/>
          <p:cNvSpPr txBox="1"/>
          <p:nvPr/>
        </p:nvSpPr>
        <p:spPr>
          <a:xfrm>
            <a:off x="708867" y="1629245"/>
            <a:ext cx="2705869" cy="5488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900"/>
            </a:lvl1pPr>
          </a:lstStyle>
          <a:p>
            <a:r>
              <a:rPr dirty="0" err="1">
                <a:latin typeface="ＭＳ Ｐゴシック" panose="020B0600070205080204" pitchFamily="50" charset="-128"/>
                <a:ea typeface="ＭＳ Ｐゴシック" panose="020B0600070205080204" pitchFamily="50" charset="-128"/>
              </a:rPr>
              <a:t>教師用指導資料</a:t>
            </a:r>
            <a:endParaRPr dirty="0">
              <a:latin typeface="ＭＳ Ｐゴシック" panose="020B0600070205080204" pitchFamily="50" charset="-128"/>
              <a:ea typeface="ＭＳ Ｐゴシック" panose="020B0600070205080204" pitchFamily="50" charset="-128"/>
            </a:endParaRPr>
          </a:p>
        </p:txBody>
      </p:sp>
      <p:pic>
        <p:nvPicPr>
          <p:cNvPr id="167" name="図 4" descr="図 4"/>
          <p:cNvPicPr>
            <a:picLocks noChangeAspect="1"/>
          </p:cNvPicPr>
          <p:nvPr/>
        </p:nvPicPr>
        <p:blipFill>
          <a:blip r:embed="rId4">
            <a:extLst/>
          </a:blip>
          <a:stretch>
            <a:fillRect/>
          </a:stretch>
        </p:blipFill>
        <p:spPr>
          <a:xfrm>
            <a:off x="9662186" y="4900079"/>
            <a:ext cx="2347732" cy="3093209"/>
          </a:xfrm>
          <a:prstGeom prst="rect">
            <a:avLst/>
          </a:prstGeom>
          <a:ln w="12700">
            <a:solidFill>
              <a:srgbClr val="000000"/>
            </a:solidFill>
          </a:ln>
        </p:spPr>
      </p:pic>
      <p:pic>
        <p:nvPicPr>
          <p:cNvPr id="168" name="図 3" descr="図 3"/>
          <p:cNvPicPr>
            <a:picLocks noChangeAspect="1"/>
          </p:cNvPicPr>
          <p:nvPr/>
        </p:nvPicPr>
        <p:blipFill>
          <a:blip r:embed="rId5">
            <a:extLst/>
          </a:blip>
          <a:stretch>
            <a:fillRect/>
          </a:stretch>
        </p:blipFill>
        <p:spPr>
          <a:xfrm>
            <a:off x="6780704" y="4893829"/>
            <a:ext cx="2344403" cy="3099459"/>
          </a:xfrm>
          <a:prstGeom prst="rect">
            <a:avLst/>
          </a:prstGeom>
          <a:ln w="12700">
            <a:solidFill>
              <a:srgbClr val="000000"/>
            </a:solidFill>
          </a:ln>
        </p:spPr>
      </p:pic>
      <p:pic>
        <p:nvPicPr>
          <p:cNvPr id="169" name="jibungotohontai.jpg" descr="jibungotohontai.jpg"/>
          <p:cNvPicPr>
            <a:picLocks noChangeAspect="1"/>
          </p:cNvPicPr>
          <p:nvPr/>
        </p:nvPicPr>
        <p:blipFill>
          <a:blip r:embed="rId6">
            <a:extLst/>
          </a:blip>
          <a:stretch>
            <a:fillRect/>
          </a:stretch>
        </p:blipFill>
        <p:spPr>
          <a:xfrm>
            <a:off x="3894219" y="4893829"/>
            <a:ext cx="2228884" cy="3152791"/>
          </a:xfrm>
          <a:prstGeom prst="rect">
            <a:avLst/>
          </a:prstGeom>
          <a:ln w="12700">
            <a:miter lim="400000"/>
          </a:ln>
        </p:spPr>
      </p:pic>
      <p:pic>
        <p:nvPicPr>
          <p:cNvPr id="170" name="jibungotohontai.jpg" descr="jibungotohontai.jpg"/>
          <p:cNvPicPr>
            <a:picLocks noChangeAspect="1"/>
          </p:cNvPicPr>
          <p:nvPr/>
        </p:nvPicPr>
        <p:blipFill>
          <a:blip r:embed="rId7">
            <a:extLst/>
          </a:blip>
          <a:stretch>
            <a:fillRect/>
          </a:stretch>
        </p:blipFill>
        <p:spPr>
          <a:xfrm>
            <a:off x="994883" y="4878512"/>
            <a:ext cx="2228883" cy="3152791"/>
          </a:xfrm>
          <a:prstGeom prst="rect">
            <a:avLst/>
          </a:prstGeom>
          <a:ln w="12700">
            <a:miter lim="400000"/>
          </a:ln>
        </p:spPr>
      </p:pic>
    </p:spTree>
    <p:custDataLst>
      <p:tags r:id="rId1"/>
    </p:custDataLst>
  </p:cSld>
  <p:clrMapOvr>
    <a:masterClrMapping/>
  </p:clrMapOvr>
  <p:transition spd="med" advTm="261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linds(horizontal)">
                                      <p:cBhvr>
                                        <p:cTn id="7" dur="5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blinds(horizontal)">
                                      <p:cBhvr>
                                        <p:cTn id="12" dur="5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8"/>
                                        </p:tgtEl>
                                        <p:attrNameLst>
                                          <p:attrName>style.visibility</p:attrName>
                                        </p:attrNameLst>
                                      </p:cBhvr>
                                      <p:to>
                                        <p:strVal val="visible"/>
                                      </p:to>
                                    </p:set>
                                    <p:animEffect transition="in" filter="blinds(horizontal)">
                                      <p:cBhvr>
                                        <p:cTn id="17" dur="500"/>
                                        <p:tgtEl>
                                          <p:spTgt spid="16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7"/>
                                        </p:tgtEl>
                                        <p:attrNameLst>
                                          <p:attrName>style.visibility</p:attrName>
                                        </p:attrNameLst>
                                      </p:cBhvr>
                                      <p:to>
                                        <p:strVal val="visible"/>
                                      </p:to>
                                    </p:set>
                                    <p:animEffect transition="in" filter="blinds(horizontal)">
                                      <p:cBhvr>
                                        <p:cTn id="22"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ここに引用を入力してください。”"/>
          <p:cNvSpPr txBox="1">
            <a:spLocks noGrp="1"/>
          </p:cNvSpPr>
          <p:nvPr>
            <p:ph type="body" sz="quarter" idx="13"/>
          </p:nvPr>
        </p:nvSpPr>
        <p:spPr>
          <a:xfrm>
            <a:off x="1270000" y="4128922"/>
            <a:ext cx="10464800" cy="1949252"/>
          </a:xfrm>
          <a:prstGeom prst="rect">
            <a:avLst/>
          </a:prstGeom>
        </p:spPr>
        <p:txBody>
          <a:bodyPr/>
          <a:lstStyle/>
          <a:p>
            <a:r>
              <a:rPr lang="ja-JP" altLang="en-US" sz="6000" dirty="0">
                <a:latin typeface="ＭＳ Ｐゴシック" panose="020B0600070205080204" pitchFamily="50" charset="-128"/>
                <a:ea typeface="ＭＳ Ｐゴシック" panose="020B0600070205080204" pitchFamily="50" charset="-128"/>
              </a:rPr>
              <a:t>“自分ごと”</a:t>
            </a:r>
          </a:p>
          <a:p>
            <a:endParaRPr dirty="0"/>
          </a:p>
        </p:txBody>
      </p:sp>
    </p:spTree>
    <p:extLst>
      <p:ext uri="{BB962C8B-B14F-4D97-AF65-F5344CB8AC3E}">
        <p14:creationId xmlns:p14="http://schemas.microsoft.com/office/powerpoint/2010/main" val="335988984"/>
      </p:ext>
    </p:extLst>
  </p:cSld>
  <p:clrMapOvr>
    <a:masterClrMapping/>
  </p:clrMapOvr>
  <p:transition spd="med" advTm="1526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ここに引用を入力してください。”"/>
          <p:cNvSpPr txBox="1">
            <a:spLocks noGrp="1"/>
          </p:cNvSpPr>
          <p:nvPr>
            <p:ph type="body" sz="quarter" idx="13"/>
          </p:nvPr>
        </p:nvSpPr>
        <p:spPr>
          <a:xfrm>
            <a:off x="1331412" y="2813261"/>
            <a:ext cx="10464800" cy="1071702"/>
          </a:xfrm>
          <a:prstGeom prst="rect">
            <a:avLst/>
          </a:prstGeom>
        </p:spPr>
        <p:txBody>
          <a:bodyPr anchor="t"/>
          <a:lstStyle/>
          <a:p>
            <a:r>
              <a:rPr lang="ja-JP" altLang="en-US" sz="6000" dirty="0">
                <a:latin typeface="ＭＳ Ｐゴシック" panose="020B0600070205080204" pitchFamily="50" charset="-128"/>
                <a:ea typeface="ＭＳ Ｐゴシック" panose="020B0600070205080204" pitchFamily="50" charset="-128"/>
              </a:rPr>
              <a:t>“自分ごと”＝</a:t>
            </a:r>
            <a:r>
              <a:rPr lang="en-US" altLang="ja-JP" sz="6000" dirty="0">
                <a:latin typeface="ＭＳ Ｐゴシック" panose="020B0600070205080204" pitchFamily="50" charset="-128"/>
                <a:ea typeface="ＭＳ Ｐゴシック" panose="020B0600070205080204" pitchFamily="50" charset="-128"/>
              </a:rPr>
              <a:t>(</a:t>
            </a:r>
            <a:r>
              <a:rPr lang="ja-JP" altLang="en-US" sz="6000" dirty="0">
                <a:latin typeface="ＭＳ Ｐゴシック" panose="020B0600070205080204" pitchFamily="50" charset="-128"/>
                <a:ea typeface="ＭＳ Ｐゴシック" panose="020B0600070205080204" pitchFamily="50" charset="-128"/>
              </a:rPr>
              <a:t>自分の事</a:t>
            </a:r>
            <a:r>
              <a:rPr lang="en-US" altLang="ja-JP" sz="6000" dirty="0">
                <a:latin typeface="ＭＳ Ｐゴシック" panose="020B0600070205080204" pitchFamily="50" charset="-128"/>
                <a:ea typeface="ＭＳ Ｐゴシック" panose="020B0600070205080204" pitchFamily="50" charset="-128"/>
              </a:rPr>
              <a:t>)</a:t>
            </a:r>
            <a:endParaRPr lang="en-US" sz="6000" dirty="0">
              <a:latin typeface="ＭＳ Ｐゴシック" panose="020B0600070205080204" pitchFamily="50" charset="-128"/>
              <a:ea typeface="ＭＳ Ｐゴシック" panose="020B0600070205080204" pitchFamily="50" charset="-128"/>
            </a:endParaRPr>
          </a:p>
          <a:p>
            <a:endParaRPr lang="en-US" sz="6000" dirty="0">
              <a:latin typeface="ＭＳ Ｐゴシック" panose="020B0600070205080204" pitchFamily="50" charset="-128"/>
              <a:ea typeface="ＭＳ Ｐゴシック" panose="020B0600070205080204" pitchFamily="50" charset="-128"/>
            </a:endParaRPr>
          </a:p>
          <a:p>
            <a:endParaRPr lang="ja-JP" altLang="en-US" sz="6000" dirty="0">
              <a:latin typeface="ＭＳ Ｐゴシック" panose="020B0600070205080204" pitchFamily="50" charset="-128"/>
              <a:ea typeface="ＭＳ Ｐゴシック" panose="020B0600070205080204" pitchFamily="50" charset="-128"/>
            </a:endParaRPr>
          </a:p>
          <a:p>
            <a:endParaRPr lang="ja-JP" altLang="en-US" sz="6000" dirty="0">
              <a:latin typeface="ＭＳ Ｐゴシック" panose="020B0600070205080204" pitchFamily="50" charset="-128"/>
              <a:ea typeface="ＭＳ Ｐゴシック" panose="020B0600070205080204" pitchFamily="50" charset="-128"/>
            </a:endParaRPr>
          </a:p>
          <a:p>
            <a:endParaRPr dirty="0"/>
          </a:p>
        </p:txBody>
      </p:sp>
      <p:grpSp>
        <p:nvGrpSpPr>
          <p:cNvPr id="3" name="グループ化 2">
            <a:extLst>
              <a:ext uri="{FF2B5EF4-FFF2-40B4-BE49-F238E27FC236}">
                <a16:creationId xmlns:a16="http://schemas.microsoft.com/office/drawing/2014/main" id="{98458D89-7EFA-6144-8A58-31887EF87176}"/>
              </a:ext>
            </a:extLst>
          </p:cNvPr>
          <p:cNvGrpSpPr/>
          <p:nvPr/>
        </p:nvGrpSpPr>
        <p:grpSpPr>
          <a:xfrm>
            <a:off x="1310941" y="4004062"/>
            <a:ext cx="10464800" cy="6756548"/>
            <a:chOff x="1270000" y="4096512"/>
            <a:chExt cx="10464800" cy="7702639"/>
          </a:xfrm>
        </p:grpSpPr>
        <p:cxnSp>
          <p:nvCxnSpPr>
            <p:cNvPr id="5" name="直線矢印コネクタ 4"/>
            <p:cNvCxnSpPr/>
            <p:nvPr/>
          </p:nvCxnSpPr>
          <p:spPr>
            <a:xfrm>
              <a:off x="6543341" y="4096512"/>
              <a:ext cx="0" cy="1071702"/>
            </a:xfrm>
            <a:prstGeom prst="straightConnector1">
              <a:avLst/>
            </a:prstGeom>
            <a:noFill/>
            <a:ln w="88900" cap="flat">
              <a:solidFill>
                <a:srgbClr val="FFFFFF"/>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
          <p:nvSpPr>
            <p:cNvPr id="2" name="“ここに引用を入力してください。”">
              <a:extLst>
                <a:ext uri="{FF2B5EF4-FFF2-40B4-BE49-F238E27FC236}">
                  <a16:creationId xmlns:a16="http://schemas.microsoft.com/office/drawing/2014/main" id="{0B184FD0-6460-924C-A68E-16B46FCDC075}"/>
                </a:ext>
              </a:extLst>
            </p:cNvPr>
            <p:cNvSpPr txBox="1">
              <a:spLocks/>
            </p:cNvSpPr>
            <p:nvPr/>
          </p:nvSpPr>
          <p:spPr>
            <a:xfrm>
              <a:off x="1270000" y="5366475"/>
              <a:ext cx="10464800" cy="6432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spAutoFit/>
            </a:bodyPr>
            <a:lstStyle>
              <a:lvl1pPr marL="0" marR="0" indent="0" algn="ctr" defTabSz="584200" rtl="0" latinLnBrk="0">
                <a:lnSpc>
                  <a:spcPct val="100000"/>
                </a:lnSpc>
                <a:spcBef>
                  <a:spcPts val="2400"/>
                </a:spcBef>
                <a:spcAft>
                  <a:spcPts val="0"/>
                </a:spcAft>
                <a:buClrTx/>
                <a:buSzTx/>
                <a:buFontTx/>
                <a:buNone/>
                <a:tabLst/>
                <a:defRPr sz="4000" b="0" i="0" u="none" strike="noStrike" cap="none" spc="0" baseline="0">
                  <a:ln>
                    <a:noFill/>
                  </a:ln>
                  <a:solidFill>
                    <a:srgbClr val="FFFFFF"/>
                  </a:solidFill>
                  <a:uFillTx/>
                  <a:latin typeface="+mn-lt"/>
                  <a:ea typeface="+mn-ea"/>
                  <a:cs typeface="+mn-cs"/>
                  <a:sym typeface="ヒラギノ角ゴ ProN W3"/>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9pPr>
            </a:lstStyle>
            <a:p>
              <a:pPr hangingPunct="1"/>
              <a:r>
                <a:rPr lang="ja-JP" altLang="en-US" sz="6000" dirty="0">
                  <a:latin typeface="ＭＳ Ｐゴシック" panose="020B0600070205080204" pitchFamily="50" charset="-128"/>
                  <a:ea typeface="ＭＳ Ｐゴシック" panose="020B0600070205080204" pitchFamily="50" charset="-128"/>
                </a:rPr>
                <a:t>“他人事 </a:t>
              </a:r>
              <a:r>
                <a:rPr lang="en-US" altLang="ja-JP" sz="6000" dirty="0">
                  <a:latin typeface="ＭＳ Ｐゴシック" panose="020B0600070205080204" pitchFamily="50" charset="-128"/>
                  <a:ea typeface="ＭＳ Ｐゴシック" panose="020B0600070205080204" pitchFamily="50" charset="-128"/>
                </a:rPr>
                <a:t>(</a:t>
              </a:r>
              <a:r>
                <a:rPr lang="ja-JP" altLang="en-US" sz="6000" dirty="0">
                  <a:latin typeface="ＭＳ Ｐゴシック" panose="020B0600070205080204" pitchFamily="50" charset="-128"/>
                  <a:ea typeface="ＭＳ Ｐゴシック" panose="020B0600070205080204" pitchFamily="50" charset="-128"/>
                </a:rPr>
                <a:t>ひとごと</a:t>
              </a:r>
              <a:r>
                <a:rPr lang="en-US" altLang="ja-JP" sz="6000" dirty="0">
                  <a:latin typeface="ＭＳ Ｐゴシック" panose="020B0600070205080204" pitchFamily="50" charset="-128"/>
                  <a:ea typeface="ＭＳ Ｐゴシック" panose="020B0600070205080204" pitchFamily="50" charset="-128"/>
                </a:rPr>
                <a:t>)</a:t>
              </a:r>
              <a:r>
                <a:rPr lang="ja-JP" altLang="en-US" sz="6000" dirty="0">
                  <a:latin typeface="ＭＳ Ｐゴシック" panose="020B0600070205080204" pitchFamily="50" charset="-128"/>
                  <a:ea typeface="ＭＳ Ｐゴシック" panose="020B0600070205080204" pitchFamily="50" charset="-128"/>
                </a:rPr>
                <a:t> ”</a:t>
              </a:r>
            </a:p>
            <a:p>
              <a:pPr hangingPunct="1"/>
              <a:endParaRPr lang="ja-JP" altLang="en-US" sz="6000" dirty="0">
                <a:latin typeface="ＭＳ Ｐゴシック" panose="020B0600070205080204" pitchFamily="50" charset="-128"/>
                <a:ea typeface="ＭＳ Ｐゴシック" panose="020B0600070205080204" pitchFamily="50" charset="-128"/>
              </a:endParaRPr>
            </a:p>
            <a:p>
              <a:pPr hangingPunct="1"/>
              <a:endParaRPr lang="ja-JP" altLang="en-US" sz="6000" dirty="0">
                <a:latin typeface="ＭＳ Ｐゴシック" panose="020B0600070205080204" pitchFamily="50" charset="-128"/>
                <a:ea typeface="ＭＳ Ｐゴシック" panose="020B0600070205080204" pitchFamily="50" charset="-128"/>
              </a:endParaRPr>
            </a:p>
            <a:p>
              <a:pPr hangingPunct="1"/>
              <a:endParaRPr lang="ja-JP" altLang="en-US" sz="6000" dirty="0">
                <a:latin typeface="ＭＳ Ｐゴシック" panose="020B0600070205080204" pitchFamily="50" charset="-128"/>
                <a:ea typeface="ＭＳ Ｐゴシック" panose="020B0600070205080204" pitchFamily="50" charset="-128"/>
              </a:endParaRPr>
            </a:p>
            <a:p>
              <a:pPr hangingPunct="1"/>
              <a:endParaRPr lang="ja-JP" altLang="en-US" dirty="0"/>
            </a:p>
          </p:txBody>
        </p:sp>
      </p:grpSp>
      <p:sp>
        <p:nvSpPr>
          <p:cNvPr id="4" name="“ここに引用を入力してください。”">
            <a:extLst>
              <a:ext uri="{FF2B5EF4-FFF2-40B4-BE49-F238E27FC236}">
                <a16:creationId xmlns:a16="http://schemas.microsoft.com/office/drawing/2014/main" id="{12D75C73-4B6E-BC40-87B0-FB3DA0FC1030}"/>
              </a:ext>
            </a:extLst>
          </p:cNvPr>
          <p:cNvSpPr txBox="1">
            <a:spLocks/>
          </p:cNvSpPr>
          <p:nvPr/>
        </p:nvSpPr>
        <p:spPr>
          <a:xfrm>
            <a:off x="1270000" y="1119866"/>
            <a:ext cx="10464800" cy="5642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spAutoFit/>
          </a:bodyPr>
          <a:lstStyle>
            <a:lvl1pPr marL="0" marR="0" indent="0" algn="ctr" defTabSz="584200" rtl="0" latinLnBrk="0">
              <a:lnSpc>
                <a:spcPct val="100000"/>
              </a:lnSpc>
              <a:spcBef>
                <a:spcPts val="2400"/>
              </a:spcBef>
              <a:spcAft>
                <a:spcPts val="0"/>
              </a:spcAft>
              <a:buClrTx/>
              <a:buSzTx/>
              <a:buFontTx/>
              <a:buNone/>
              <a:tabLst/>
              <a:defRPr sz="4000" b="0" i="0" u="none" strike="noStrike" cap="none" spc="0" baseline="0">
                <a:ln>
                  <a:noFill/>
                </a:ln>
                <a:solidFill>
                  <a:srgbClr val="FFFFFF"/>
                </a:solidFill>
                <a:uFillTx/>
                <a:latin typeface="+mn-lt"/>
                <a:ea typeface="+mn-ea"/>
                <a:cs typeface="+mn-cs"/>
                <a:sym typeface="ヒラギノ角ゴ ProN W3"/>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9pPr>
          </a:lstStyle>
          <a:p>
            <a:pPr hangingPunct="1"/>
            <a:endParaRPr lang="ja-JP" altLang="en-US" sz="6000" dirty="0">
              <a:latin typeface="ＭＳ Ｐゴシック" panose="020B0600070205080204" pitchFamily="50" charset="-128"/>
              <a:ea typeface="ＭＳ Ｐゴシック" panose="020B0600070205080204" pitchFamily="50" charset="-128"/>
            </a:endParaRPr>
          </a:p>
          <a:p>
            <a:pPr hangingPunct="1"/>
            <a:endParaRPr lang="ja-JP" altLang="en-US" sz="6000" dirty="0">
              <a:latin typeface="ＭＳ Ｐゴシック" panose="020B0600070205080204" pitchFamily="50" charset="-128"/>
              <a:ea typeface="ＭＳ Ｐゴシック" panose="020B0600070205080204" pitchFamily="50" charset="-128"/>
            </a:endParaRPr>
          </a:p>
          <a:p>
            <a:pPr hangingPunct="1"/>
            <a:endParaRPr lang="ja-JP" altLang="en-US" sz="6000" dirty="0">
              <a:latin typeface="ＭＳ Ｐゴシック" panose="020B0600070205080204" pitchFamily="50" charset="-128"/>
              <a:ea typeface="ＭＳ Ｐゴシック" panose="020B0600070205080204" pitchFamily="50" charset="-128"/>
            </a:endParaRPr>
          </a:p>
          <a:p>
            <a:pPr hangingPunct="1"/>
            <a:endParaRPr lang="ja-JP" altLang="en-US" sz="6000" dirty="0">
              <a:latin typeface="ＭＳ Ｐゴシック" panose="020B0600070205080204" pitchFamily="50" charset="-128"/>
              <a:ea typeface="ＭＳ Ｐゴシック" panose="020B0600070205080204" pitchFamily="50" charset="-128"/>
            </a:endParaRPr>
          </a:p>
          <a:p>
            <a:pPr hangingPunct="1"/>
            <a:endParaRPr lang="ja-JP" altLang="en-US" dirty="0"/>
          </a:p>
        </p:txBody>
      </p:sp>
      <p:sp>
        <p:nvSpPr>
          <p:cNvPr id="7" name="“ここに引用を入力してください。”">
            <a:extLst>
              <a:ext uri="{FF2B5EF4-FFF2-40B4-BE49-F238E27FC236}">
                <a16:creationId xmlns:a16="http://schemas.microsoft.com/office/drawing/2014/main" id="{C83545D9-D099-1649-801A-4FA128A3947E}"/>
              </a:ext>
            </a:extLst>
          </p:cNvPr>
          <p:cNvSpPr txBox="1">
            <a:spLocks/>
          </p:cNvSpPr>
          <p:nvPr/>
        </p:nvSpPr>
        <p:spPr>
          <a:xfrm>
            <a:off x="1290471" y="450452"/>
            <a:ext cx="10464800" cy="44114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spAutoFit/>
          </a:bodyPr>
          <a:lstStyle>
            <a:lvl1pPr marL="0" marR="0" indent="0" algn="ctr" defTabSz="584200" rtl="0" latinLnBrk="0">
              <a:lnSpc>
                <a:spcPct val="100000"/>
              </a:lnSpc>
              <a:spcBef>
                <a:spcPts val="2400"/>
              </a:spcBef>
              <a:spcAft>
                <a:spcPts val="0"/>
              </a:spcAft>
              <a:buClrTx/>
              <a:buSzTx/>
              <a:buFontTx/>
              <a:buNone/>
              <a:tabLst/>
              <a:defRPr sz="4000" b="0" i="0" u="none" strike="noStrike" cap="none" spc="0" baseline="0">
                <a:ln>
                  <a:noFill/>
                </a:ln>
                <a:solidFill>
                  <a:srgbClr val="FFFFFF"/>
                </a:solidFill>
                <a:uFillTx/>
                <a:latin typeface="+mn-lt"/>
                <a:ea typeface="+mn-ea"/>
                <a:cs typeface="+mn-cs"/>
                <a:sym typeface="ヒラギノ角ゴ ProN W3"/>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9pPr>
          </a:lstStyle>
          <a:p>
            <a:pPr hangingPunct="1"/>
            <a:endParaRPr lang="ja-JP" altLang="en-US" sz="6000" dirty="0">
              <a:latin typeface="ＭＳ Ｐゴシック" panose="020B0600070205080204" pitchFamily="50" charset="-128"/>
              <a:ea typeface="ＭＳ Ｐゴシック" panose="020B0600070205080204" pitchFamily="50" charset="-128"/>
            </a:endParaRPr>
          </a:p>
          <a:p>
            <a:pPr hangingPunct="1"/>
            <a:endParaRPr lang="ja-JP" altLang="en-US" sz="6000" dirty="0">
              <a:latin typeface="ＭＳ Ｐゴシック" panose="020B0600070205080204" pitchFamily="50" charset="-128"/>
              <a:ea typeface="ＭＳ Ｐゴシック" panose="020B0600070205080204" pitchFamily="50" charset="-128"/>
            </a:endParaRPr>
          </a:p>
          <a:p>
            <a:pPr hangingPunct="1"/>
            <a:endParaRPr lang="ja-JP" altLang="en-US" sz="6000" dirty="0">
              <a:latin typeface="ＭＳ Ｐゴシック" panose="020B0600070205080204" pitchFamily="50" charset="-128"/>
              <a:ea typeface="ＭＳ Ｐゴシック" panose="020B0600070205080204" pitchFamily="50" charset="-128"/>
            </a:endParaRPr>
          </a:p>
          <a:p>
            <a:pPr hangingPunct="1"/>
            <a:endParaRPr lang="ja-JP" altLang="en-US" dirty="0"/>
          </a:p>
        </p:txBody>
      </p:sp>
    </p:spTree>
    <p:custDataLst>
      <p:tags r:id="rId1"/>
    </p:custDataLst>
    <p:extLst>
      <p:ext uri="{BB962C8B-B14F-4D97-AF65-F5344CB8AC3E}">
        <p14:creationId xmlns:p14="http://schemas.microsoft.com/office/powerpoint/2010/main" val="67994858"/>
      </p:ext>
    </p:extLst>
  </p:cSld>
  <p:clrMapOvr>
    <a:masterClrMapping/>
  </p:clrMapOvr>
  <p:transition spd="med" advTm="1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Johnny Appleseed"/>
          <p:cNvSpPr txBox="1">
            <a:spLocks noGrp="1"/>
          </p:cNvSpPr>
          <p:nvPr>
            <p:ph type="body" sz="quarter" idx="13"/>
          </p:nvPr>
        </p:nvSpPr>
        <p:spPr>
          <a:xfrm>
            <a:off x="1332992" y="8407987"/>
            <a:ext cx="10464800" cy="533400"/>
          </a:xfrm>
          <a:prstGeom prst="rect">
            <a:avLst/>
          </a:prstGeom>
        </p:spPr>
        <p:txBody>
          <a:bodyPr/>
          <a:lstStyle/>
          <a:p>
            <a:r>
              <a:rPr dirty="0"/>
              <a:t>–</a:t>
            </a:r>
            <a:r>
              <a:rPr lang="ja-JP" altLang="en-US" dirty="0"/>
              <a:t>小学校学習指導要領（平成</a:t>
            </a:r>
            <a:r>
              <a:rPr lang="en-US" altLang="ja-JP" dirty="0"/>
              <a:t>29</a:t>
            </a:r>
            <a:r>
              <a:rPr lang="ja-JP" altLang="en-US" dirty="0"/>
              <a:t>年告示）解説　総則編</a:t>
            </a:r>
            <a:endParaRPr dirty="0"/>
          </a:p>
        </p:txBody>
      </p:sp>
      <p:sp>
        <p:nvSpPr>
          <p:cNvPr id="203" name="“ここに引用を入力してください。”"/>
          <p:cNvSpPr txBox="1">
            <a:spLocks noGrp="1"/>
          </p:cNvSpPr>
          <p:nvPr>
            <p:ph type="body" sz="quarter" idx="14"/>
          </p:nvPr>
        </p:nvSpPr>
        <p:spPr>
          <a:xfrm>
            <a:off x="411480" y="687931"/>
            <a:ext cx="12307824" cy="7489230"/>
          </a:xfrm>
          <a:prstGeom prst="rect">
            <a:avLst/>
          </a:prstGeom>
        </p:spPr>
        <p:txBody>
          <a:bodyPr/>
          <a:lstStyle/>
          <a:p>
            <a:r>
              <a:rPr sz="6000" dirty="0"/>
              <a:t>“</a:t>
            </a:r>
            <a:r>
              <a:rPr lang="ja-JP" altLang="en-US" sz="6000" dirty="0"/>
              <a:t>自分</a:t>
            </a:r>
            <a:r>
              <a:rPr sz="6000" dirty="0"/>
              <a:t>”</a:t>
            </a:r>
            <a:endParaRPr lang="en-US" sz="6000" dirty="0"/>
          </a:p>
          <a:p>
            <a:r>
              <a:rPr lang="ja-JP" altLang="en-US" dirty="0"/>
              <a:t>・</a:t>
            </a:r>
            <a:r>
              <a:rPr lang="ja-JP" altLang="en-US" b="1" dirty="0">
                <a:solidFill>
                  <a:schemeClr val="tx1"/>
                </a:solidFill>
                <a:latin typeface="ＭＳ ゴシック" panose="020B0609070205080204" pitchFamily="49" charset="-128"/>
                <a:ea typeface="ＭＳ ゴシック" panose="020B0609070205080204" pitchFamily="49" charset="-128"/>
              </a:rPr>
              <a:t>自分</a:t>
            </a:r>
            <a:r>
              <a:rPr lang="ja-JP" altLang="en-US" dirty="0"/>
              <a:t>のよさや可能性を認識できる自己肯定観を　　</a:t>
            </a:r>
            <a:r>
              <a:rPr lang="ja-JP" altLang="en-US" dirty="0" smtClean="0"/>
              <a:t>　　育む</a:t>
            </a:r>
            <a:r>
              <a:rPr lang="ja-JP" altLang="en-US" dirty="0"/>
              <a:t>など</a:t>
            </a:r>
            <a:r>
              <a:rPr lang="en-US" altLang="ja-JP" dirty="0"/>
              <a:t>…</a:t>
            </a:r>
          </a:p>
          <a:p>
            <a:r>
              <a:rPr lang="ja-JP" altLang="en-US" dirty="0"/>
              <a:t>・</a:t>
            </a:r>
            <a:r>
              <a:rPr lang="ja-JP" altLang="en-US" b="1" dirty="0">
                <a:solidFill>
                  <a:schemeClr val="tx1"/>
                </a:solidFill>
                <a:latin typeface="ＭＳ ゴシック" panose="020B0609070205080204" pitchFamily="49" charset="-128"/>
                <a:ea typeface="ＭＳ ゴシック" panose="020B0609070205080204" pitchFamily="49" charset="-128"/>
              </a:rPr>
              <a:t>自分</a:t>
            </a:r>
            <a:r>
              <a:rPr lang="ja-JP" altLang="en-US" dirty="0"/>
              <a:t>のものの見方や考え方をもつようにすることが大切であり</a:t>
            </a:r>
            <a:r>
              <a:rPr lang="en-US" altLang="ja-JP" dirty="0"/>
              <a:t>…</a:t>
            </a:r>
          </a:p>
          <a:p>
            <a:r>
              <a:rPr lang="ja-JP" altLang="en-US" dirty="0"/>
              <a:t>・</a:t>
            </a:r>
            <a:r>
              <a:rPr lang="ja-JP" altLang="en-US" b="1" dirty="0">
                <a:solidFill>
                  <a:schemeClr val="tx1"/>
                </a:solidFill>
                <a:latin typeface="ＭＳ ゴシック" panose="020B0609070205080204" pitchFamily="49" charset="-128"/>
                <a:ea typeface="ＭＳ ゴシック" panose="020B0609070205080204" pitchFamily="49" charset="-128"/>
              </a:rPr>
              <a:t>自分自身の問題</a:t>
            </a:r>
            <a:r>
              <a:rPr lang="ja-JP" altLang="en-US" dirty="0"/>
              <a:t>と捉え向き合う</a:t>
            </a:r>
            <a:r>
              <a:rPr lang="en-US" altLang="ja-JP" dirty="0"/>
              <a:t>…</a:t>
            </a:r>
          </a:p>
          <a:p>
            <a:r>
              <a:rPr lang="ja-JP" altLang="en-US" dirty="0"/>
              <a:t>・未知の状況の中でも，その状況と</a:t>
            </a:r>
            <a:r>
              <a:rPr lang="ja-JP" altLang="en-US" b="1" dirty="0">
                <a:solidFill>
                  <a:schemeClr val="tx1"/>
                </a:solidFill>
                <a:latin typeface="ＭＳ ゴシック" panose="020B0609070205080204" pitchFamily="49" charset="-128"/>
                <a:ea typeface="ＭＳ ゴシック" panose="020B0609070205080204" pitchFamily="49" charset="-128"/>
              </a:rPr>
              <a:t>自分との関わり</a:t>
            </a:r>
            <a:r>
              <a:rPr lang="ja-JP" altLang="en-US" dirty="0"/>
              <a:t>を見つめて具体的に何をすべきかを整理したり</a:t>
            </a:r>
            <a:r>
              <a:rPr lang="en-US" altLang="ja-JP" dirty="0"/>
              <a:t>…</a:t>
            </a:r>
          </a:p>
          <a:p>
            <a:endParaRPr lang="en-US" altLang="ja-JP" dirty="0"/>
          </a:p>
        </p:txBody>
      </p:sp>
    </p:spTree>
    <p:extLst>
      <p:ext uri="{BB962C8B-B14F-4D97-AF65-F5344CB8AC3E}">
        <p14:creationId xmlns:p14="http://schemas.microsoft.com/office/powerpoint/2010/main" val="4242446940"/>
      </p:ext>
    </p:extLst>
  </p:cSld>
  <p:clrMapOvr>
    <a:masterClrMapping/>
  </p:clrMapOvr>
  <p:transition spd="med" advTm="37739"/>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Johnny Appleseed"/>
          <p:cNvSpPr txBox="1">
            <a:spLocks noGrp="1"/>
          </p:cNvSpPr>
          <p:nvPr>
            <p:ph type="body" sz="quarter" idx="13"/>
          </p:nvPr>
        </p:nvSpPr>
        <p:spPr>
          <a:xfrm>
            <a:off x="224118" y="8000165"/>
            <a:ext cx="12520706" cy="970885"/>
          </a:xfrm>
          <a:prstGeom prst="rect">
            <a:avLst/>
          </a:prstGeom>
        </p:spPr>
        <p:txBody>
          <a:bodyPr/>
          <a:lstStyle/>
          <a:p>
            <a:r>
              <a:rPr dirty="0"/>
              <a:t>–</a:t>
            </a:r>
            <a:r>
              <a:rPr lang="ja-JP" altLang="en-US" dirty="0"/>
              <a:t>文部科学省作成　保護者向けリーフレット「生きる力、学びの、その先へ」</a:t>
            </a:r>
            <a:endParaRPr dirty="0"/>
          </a:p>
        </p:txBody>
      </p:sp>
      <p:sp>
        <p:nvSpPr>
          <p:cNvPr id="203" name="“ここに引用を入力してください。”"/>
          <p:cNvSpPr txBox="1">
            <a:spLocks noGrp="1"/>
          </p:cNvSpPr>
          <p:nvPr>
            <p:ph type="body" sz="quarter" idx="14"/>
          </p:nvPr>
        </p:nvSpPr>
        <p:spPr>
          <a:xfrm>
            <a:off x="822960" y="782550"/>
            <a:ext cx="11484864" cy="1949252"/>
          </a:xfrm>
          <a:prstGeom prst="rect">
            <a:avLst/>
          </a:prstGeom>
        </p:spPr>
        <p:txBody>
          <a:bodyPr/>
          <a:lstStyle/>
          <a:p>
            <a:r>
              <a:rPr sz="6000" dirty="0">
                <a:latin typeface="ＭＳ Ｐゴシック" panose="020B0600070205080204" pitchFamily="50" charset="-128"/>
                <a:ea typeface="ＭＳ Ｐゴシック" panose="020B0600070205080204" pitchFamily="50" charset="-128"/>
              </a:rPr>
              <a:t>“</a:t>
            </a:r>
            <a:r>
              <a:rPr lang="ja-JP" altLang="en-US" sz="6000" dirty="0">
                <a:latin typeface="ＭＳ Ｐゴシック" panose="020B0600070205080204" pitchFamily="50" charset="-128"/>
                <a:ea typeface="ＭＳ Ｐゴシック" panose="020B0600070205080204" pitchFamily="50" charset="-128"/>
              </a:rPr>
              <a:t>自分ごと</a:t>
            </a:r>
            <a:r>
              <a:rPr sz="6000" dirty="0">
                <a:latin typeface="ＭＳ Ｐゴシック" panose="020B0600070205080204" pitchFamily="50" charset="-128"/>
                <a:ea typeface="ＭＳ Ｐゴシック" panose="020B0600070205080204" pitchFamily="50" charset="-128"/>
              </a:rPr>
              <a:t>”</a:t>
            </a:r>
            <a:endParaRPr lang="en-US" sz="6000" dirty="0">
              <a:latin typeface="ＭＳ Ｐゴシック" panose="020B0600070205080204" pitchFamily="50" charset="-128"/>
              <a:ea typeface="ＭＳ Ｐゴシック" panose="020B0600070205080204" pitchFamily="50" charset="-128"/>
            </a:endParaRPr>
          </a:p>
          <a:p>
            <a:endParaRPr lang="en-US" altLang="ja-JP" dirty="0"/>
          </a:p>
        </p:txBody>
      </p:sp>
      <p:pic>
        <p:nvPicPr>
          <p:cNvPr id="2" name="図 1"/>
          <p:cNvPicPr>
            <a:picLocks noChangeAspect="1"/>
          </p:cNvPicPr>
          <p:nvPr/>
        </p:nvPicPr>
        <p:blipFill>
          <a:blip r:embed="rId3"/>
          <a:stretch>
            <a:fillRect/>
          </a:stretch>
        </p:blipFill>
        <p:spPr>
          <a:xfrm>
            <a:off x="1957780" y="2228317"/>
            <a:ext cx="3722467" cy="5290448"/>
          </a:xfrm>
          <a:prstGeom prst="rect">
            <a:avLst/>
          </a:prstGeom>
        </p:spPr>
      </p:pic>
      <p:pic>
        <p:nvPicPr>
          <p:cNvPr id="3" name="図 2"/>
          <p:cNvPicPr>
            <a:picLocks noChangeAspect="1"/>
          </p:cNvPicPr>
          <p:nvPr/>
        </p:nvPicPr>
        <p:blipFill>
          <a:blip r:embed="rId4"/>
          <a:stretch>
            <a:fillRect/>
          </a:stretch>
        </p:blipFill>
        <p:spPr>
          <a:xfrm>
            <a:off x="5826551" y="2228317"/>
            <a:ext cx="5758897" cy="5290448"/>
          </a:xfrm>
          <a:prstGeom prst="rect">
            <a:avLst/>
          </a:prstGeom>
        </p:spPr>
      </p:pic>
    </p:spTree>
    <p:extLst>
      <p:ext uri="{BB962C8B-B14F-4D97-AF65-F5344CB8AC3E}">
        <p14:creationId xmlns:p14="http://schemas.microsoft.com/office/powerpoint/2010/main" val="3732007209"/>
      </p:ext>
    </p:extLst>
  </p:cSld>
  <p:clrMapOvr>
    <a:masterClrMapping/>
  </p:clrMapOvr>
  <p:transition spd="med" advTm="22195"/>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59536" y="503660"/>
            <a:ext cx="11324907" cy="8646436"/>
          </a:xfrm>
          <a:prstGeom prst="rect">
            <a:avLst/>
          </a:prstGeom>
          <a:solidFill>
            <a:schemeClr val="tx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32000" tIns="36000" rIns="180000" bIns="0" numCol="1" spcCol="38100" rtlCol="0" anchor="t" anchorCtr="0">
            <a:noAutofit/>
          </a:bodyPr>
          <a:lstStyle/>
          <a:p>
            <a:pPr algn="l"/>
            <a:r>
              <a:rPr lang="ja-JP" altLang="en-US" dirty="0"/>
              <a:t>　　</a:t>
            </a:r>
            <a:r>
              <a:rPr lang="ja-JP" altLang="ja-JP" sz="2000" dirty="0">
                <a:solidFill>
                  <a:schemeClr val="bg2">
                    <a:lumMod val="50000"/>
                  </a:schemeClr>
                </a:solidFill>
              </a:rPr>
              <a:t>指導</a:t>
            </a:r>
            <a:r>
              <a:rPr lang="zh-TW" altLang="en-US" sz="2000" dirty="0">
                <a:solidFill>
                  <a:schemeClr val="bg2">
                    <a:lumMod val="50000"/>
                  </a:schemeClr>
                </a:solidFill>
              </a:rPr>
              <a:t>教師用指導資料</a:t>
            </a:r>
            <a:endParaRPr lang="en-US" altLang="zh-TW" sz="2000" dirty="0">
              <a:solidFill>
                <a:schemeClr val="bg2">
                  <a:lumMod val="50000"/>
                </a:schemeClr>
              </a:solidFill>
            </a:endParaRPr>
          </a:p>
          <a:p>
            <a:pPr algn="l"/>
            <a:r>
              <a:rPr lang="ja-JP" altLang="ja-JP" cap="all" dirty="0"/>
              <a:t>「</a:t>
            </a:r>
            <a:r>
              <a:rPr lang="ja-JP" altLang="en-US" cap="all" dirty="0"/>
              <a:t>「</a:t>
            </a:r>
            <a:r>
              <a:rPr lang="ja-JP" altLang="en-US" sz="3600"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ja-JP" sz="3600" b="1" cap="all" dirty="0">
                <a:solidFill>
                  <a:schemeClr val="bg2">
                    <a:lumMod val="50000"/>
                  </a:schemeClr>
                </a:solidFill>
                <a:latin typeface="ＭＳ Ｐゴシック" panose="020B0600070205080204" pitchFamily="50" charset="-128"/>
                <a:ea typeface="ＭＳ Ｐゴシック" panose="020B0600070205080204" pitchFamily="50" charset="-128"/>
              </a:rPr>
              <a:t>自分ごと（自分の事）として学ぶ子供」について</a:t>
            </a:r>
            <a:endParaRPr lang="en-US" altLang="ja-JP" sz="36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1.</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はじめに</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・教師用指導資料「自分ごと（自分の事）として学ぶ子供」</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12</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の疑問</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・資料発行について</a:t>
            </a:r>
          </a:p>
          <a:p>
            <a:pPr algn="l"/>
            <a:endPar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2.</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自分ごと（自分の事）として学ぶ子供とは</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・標題「自分ごと（自分の事）として学ぶ子供」について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a:t>
            </a:r>
            <a:r>
              <a:rPr lang="ja-JP" altLang="en-US" sz="2800" b="1" cap="all" dirty="0">
                <a:solidFill>
                  <a:srgbClr val="FF0000"/>
                </a:solidFill>
                <a:latin typeface="ＭＳ Ｐゴシック" panose="020B0600070205080204" pitchFamily="50" charset="-128"/>
                <a:ea typeface="ＭＳ Ｐゴシック" panose="020B0600070205080204" pitchFamily="50" charset="-128"/>
              </a:rPr>
              <a:t>・「自分ごと」として学ぶ意義</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問いや考え</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を持つ」と「</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問いや考え</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の再構成」について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・「協働・対話」について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・自分ごと（自分の事）として学ぶ子供の姿</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・自分ごと（自分の事）として学ぶ子供の姿が見られる授業づくり</a:t>
            </a:r>
          </a:p>
          <a:p>
            <a:pPr algn="l"/>
            <a:endPar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3.</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おわりに</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・資料活用について</a:t>
            </a:r>
          </a:p>
          <a:p>
            <a:pPr algn="l"/>
            <a:endParaRPr lang="en-US" altLang="ja-JP" sz="2000" b="1" cap="all" dirty="0">
              <a:solidFill>
                <a:schemeClr val="bg2">
                  <a:lumMod val="50000"/>
                </a:schemeClr>
              </a:solidFill>
            </a:endParaRPr>
          </a:p>
          <a:p>
            <a:pPr algn="l"/>
            <a:endParaRPr lang="ja-JP" altLang="ja-JP" sz="2000" b="1" cap="all" dirty="0">
              <a:solidFill>
                <a:schemeClr val="bg2">
                  <a:lumMod val="50000"/>
                </a:schemeClr>
              </a:solidFill>
            </a:endParaRPr>
          </a:p>
          <a:p>
            <a:pPr algn="l"/>
            <a:endParaRPr lang="ja-JP" altLang="ja-JP" sz="1100" dirty="0">
              <a:solidFill>
                <a:schemeClr val="bg2">
                  <a:lumMod val="50000"/>
                </a:schemeClr>
              </a:solidFill>
            </a:endParaRPr>
          </a:p>
        </p:txBody>
      </p:sp>
      <p:pic>
        <p:nvPicPr>
          <p:cNvPr id="5" name="Picture 11" descr="静岡県教育委員会ロゴ"/>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5054" y="8433816"/>
            <a:ext cx="3093085" cy="617220"/>
          </a:xfrm>
          <a:prstGeom prst="rect">
            <a:avLst/>
          </a:prstGeom>
          <a:noFill/>
          <a:ln>
            <a:noFill/>
          </a:ln>
          <a:extLst/>
        </p:spPr>
      </p:pic>
    </p:spTree>
    <p:extLst>
      <p:ext uri="{BB962C8B-B14F-4D97-AF65-F5344CB8AC3E}">
        <p14:creationId xmlns:p14="http://schemas.microsoft.com/office/powerpoint/2010/main" val="1526643410"/>
      </p:ext>
    </p:extLst>
  </p:cSld>
  <p:clrMapOvr>
    <a:masterClrMapping/>
  </p:clrMapOvr>
  <p:transition spd="med" advTm="5011"/>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Johnny Appleseed"/>
          <p:cNvSpPr txBox="1">
            <a:spLocks noGrp="1"/>
          </p:cNvSpPr>
          <p:nvPr>
            <p:ph type="body" sz="quarter" idx="13"/>
          </p:nvPr>
        </p:nvSpPr>
        <p:spPr>
          <a:xfrm>
            <a:off x="1662176" y="7981453"/>
            <a:ext cx="10464800" cy="533400"/>
          </a:xfrm>
          <a:prstGeom prst="rect">
            <a:avLst/>
          </a:prstGeom>
        </p:spPr>
        <p:txBody>
          <a:bodyPr/>
          <a:lstStyle/>
          <a:p>
            <a:r>
              <a:rPr dirty="0"/>
              <a:t>–</a:t>
            </a:r>
            <a:r>
              <a:rPr lang="ja-JP" altLang="en-US" dirty="0"/>
              <a:t>小学校学習指導要領（平成</a:t>
            </a:r>
            <a:r>
              <a:rPr lang="en-US" altLang="ja-JP" dirty="0"/>
              <a:t>29</a:t>
            </a:r>
            <a:r>
              <a:rPr lang="ja-JP" altLang="en-US" dirty="0"/>
              <a:t>年告示）解説　総則編</a:t>
            </a:r>
            <a:endParaRPr dirty="0"/>
          </a:p>
        </p:txBody>
      </p:sp>
      <p:sp>
        <p:nvSpPr>
          <p:cNvPr id="203" name="“ここに引用を入力してください。”"/>
          <p:cNvSpPr txBox="1">
            <a:spLocks noGrp="1"/>
          </p:cNvSpPr>
          <p:nvPr>
            <p:ph type="body" sz="quarter" idx="14"/>
          </p:nvPr>
        </p:nvSpPr>
        <p:spPr>
          <a:xfrm>
            <a:off x="822960" y="1087820"/>
            <a:ext cx="11484864" cy="7366119"/>
          </a:xfrm>
          <a:prstGeom prst="rect">
            <a:avLst/>
          </a:prstGeom>
        </p:spPr>
        <p:txBody>
          <a:bodyPr/>
          <a:lstStyle/>
          <a:p>
            <a:pPr algn="l"/>
            <a:r>
              <a:rPr sz="4800" dirty="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a:t>
            </a:r>
            <a:r>
              <a:rPr lang="ja-JP" altLang="en-US" dirty="0">
                <a:solidFill>
                  <a:schemeClr val="tx1"/>
                </a:solidFill>
                <a:latin typeface="ＭＳ 明朝" panose="02020609040205080304" pitchFamily="17" charset="-128"/>
                <a:ea typeface="ＭＳ 明朝" panose="02020609040205080304" pitchFamily="17" charset="-128"/>
              </a:rPr>
              <a:t>予測困難な社会の変化に主体的に関わり，　　　感性を豊かに働かせながら，どのような未来を創っていくのか，どのように社会や人生を     よりよいものにしていくのかという目的を自ら 考え， 自らの可能性</a:t>
            </a:r>
            <a:r>
              <a:rPr lang="ja-JP" altLang="en-US" dirty="0">
                <a:latin typeface="ＭＳ 明朝" panose="02020609040205080304" pitchFamily="17" charset="-128"/>
                <a:ea typeface="ＭＳ 明朝" panose="02020609040205080304" pitchFamily="17" charset="-128"/>
              </a:rPr>
              <a:t>を発揮し，よりよい社会と幸福な人生の創り手となる力を身に付けられる ようにすることが重要であること，こうした力は全く新しい力ということではなく学校教育が長年その育成を目指してきた「生きる力」であることを改めて 捉え直し</a:t>
            </a:r>
            <a:r>
              <a:rPr lang="en-US" altLang="ja-JP" dirty="0">
                <a:latin typeface="ＭＳ 明朝" panose="02020609040205080304" pitchFamily="17" charset="-128"/>
                <a:ea typeface="ＭＳ 明朝" panose="02020609040205080304" pitchFamily="17" charset="-128"/>
              </a:rPr>
              <a:t>…</a:t>
            </a:r>
            <a:r>
              <a:rPr sz="4400" dirty="0">
                <a:latin typeface="ＭＳ 明朝" panose="02020609040205080304" pitchFamily="17" charset="-128"/>
                <a:ea typeface="ＭＳ 明朝" panose="02020609040205080304" pitchFamily="17" charset="-128"/>
              </a:rPr>
              <a:t>”</a:t>
            </a:r>
            <a:endParaRPr sz="6000" dirty="0">
              <a:latin typeface="ＭＳ 明朝" panose="02020609040205080304" pitchFamily="17" charset="-128"/>
              <a:ea typeface="ＭＳ 明朝" panose="02020609040205080304" pitchFamily="17" charset="-128"/>
            </a:endParaRPr>
          </a:p>
          <a:p>
            <a:endParaRPr lang="en-US" altLang="ja-JP" dirty="0"/>
          </a:p>
        </p:txBody>
      </p:sp>
    </p:spTree>
    <p:extLst>
      <p:ext uri="{BB962C8B-B14F-4D97-AF65-F5344CB8AC3E}">
        <p14:creationId xmlns:p14="http://schemas.microsoft.com/office/powerpoint/2010/main" val="3072727237"/>
      </p:ext>
    </p:extLst>
  </p:cSld>
  <p:clrMapOvr>
    <a:masterClrMapping/>
  </p:clrMapOvr>
  <p:transition spd="med" advTm="11139"/>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Johnny Appleseed"/>
          <p:cNvSpPr txBox="1">
            <a:spLocks noGrp="1"/>
          </p:cNvSpPr>
          <p:nvPr>
            <p:ph type="body" sz="quarter" idx="13"/>
          </p:nvPr>
        </p:nvSpPr>
        <p:spPr>
          <a:xfrm>
            <a:off x="1662176" y="7981453"/>
            <a:ext cx="10464800" cy="533400"/>
          </a:xfrm>
          <a:prstGeom prst="rect">
            <a:avLst/>
          </a:prstGeom>
        </p:spPr>
        <p:txBody>
          <a:bodyPr/>
          <a:lstStyle/>
          <a:p>
            <a:r>
              <a:rPr dirty="0"/>
              <a:t>–</a:t>
            </a:r>
            <a:r>
              <a:rPr lang="ja-JP" altLang="en-US" dirty="0"/>
              <a:t>小学校学習指導要領（平成</a:t>
            </a:r>
            <a:r>
              <a:rPr lang="en-US" altLang="ja-JP" dirty="0"/>
              <a:t>29</a:t>
            </a:r>
            <a:r>
              <a:rPr lang="ja-JP" altLang="en-US" dirty="0"/>
              <a:t>年告示）解説　総則編</a:t>
            </a:r>
            <a:endParaRPr dirty="0"/>
          </a:p>
        </p:txBody>
      </p:sp>
      <p:sp>
        <p:nvSpPr>
          <p:cNvPr id="203" name="“ここに引用を入力してください。”"/>
          <p:cNvSpPr txBox="1">
            <a:spLocks noGrp="1"/>
          </p:cNvSpPr>
          <p:nvPr>
            <p:ph type="body" sz="quarter" idx="14"/>
          </p:nvPr>
        </p:nvSpPr>
        <p:spPr>
          <a:xfrm>
            <a:off x="822960" y="1087820"/>
            <a:ext cx="11484864" cy="7366119"/>
          </a:xfrm>
          <a:prstGeom prst="rect">
            <a:avLst/>
          </a:prstGeom>
        </p:spPr>
        <p:txBody>
          <a:bodyPr/>
          <a:lstStyle/>
          <a:p>
            <a:pPr algn="l"/>
            <a:r>
              <a:rPr sz="4800" dirty="0">
                <a:latin typeface="ＭＳ 明朝" panose="02020609040205080304" pitchFamily="17" charset="-128"/>
                <a:ea typeface="ＭＳ 明朝" panose="02020609040205080304" pitchFamily="17" charset="-128"/>
              </a:rPr>
              <a:t>“</a:t>
            </a:r>
            <a:r>
              <a:rPr lang="en-US" altLang="ja-JP" u="sng" dirty="0">
                <a:latin typeface="ＭＳ 明朝" panose="02020609040205080304" pitchFamily="17" charset="-128"/>
                <a:ea typeface="ＭＳ 明朝" panose="02020609040205080304" pitchFamily="17" charset="-128"/>
              </a:rPr>
              <a:t>…</a:t>
            </a:r>
            <a:r>
              <a:rPr lang="ja-JP" altLang="en-US" b="1" u="sng" dirty="0">
                <a:solidFill>
                  <a:schemeClr val="tx1"/>
                </a:solidFill>
                <a:latin typeface="ＭＳ 明朝" panose="02020609040205080304" pitchFamily="17" charset="-128"/>
                <a:ea typeface="ＭＳ 明朝" panose="02020609040205080304" pitchFamily="17" charset="-128"/>
              </a:rPr>
              <a:t>予測困難な社会</a:t>
            </a:r>
            <a:r>
              <a:rPr lang="ja-JP" altLang="en-US" u="sng" dirty="0">
                <a:solidFill>
                  <a:schemeClr val="tx1"/>
                </a:solidFill>
                <a:latin typeface="ＭＳ 明朝" panose="02020609040205080304" pitchFamily="17" charset="-128"/>
                <a:ea typeface="ＭＳ 明朝" panose="02020609040205080304" pitchFamily="17" charset="-128"/>
              </a:rPr>
              <a:t>の変化に主体的に関わり，　　　感性を豊かに働かせながら，どのような未来を創っていくのか，どのように</a:t>
            </a:r>
            <a:r>
              <a:rPr lang="ja-JP" altLang="en-US" b="1" u="sng" dirty="0">
                <a:solidFill>
                  <a:schemeClr val="tx1"/>
                </a:solidFill>
                <a:latin typeface="ＭＳ 明朝" panose="02020609040205080304" pitchFamily="17" charset="-128"/>
                <a:ea typeface="ＭＳ 明朝" panose="02020609040205080304" pitchFamily="17" charset="-128"/>
              </a:rPr>
              <a:t>社会や人生をよりよいものにしていくのかという目的を自ら考え</a:t>
            </a:r>
            <a:r>
              <a:rPr lang="ja-JP" altLang="en-US" u="sng" dirty="0">
                <a:solidFill>
                  <a:schemeClr val="tx1"/>
                </a:solidFill>
                <a:latin typeface="ＭＳ 明朝" panose="02020609040205080304" pitchFamily="17" charset="-128"/>
                <a:ea typeface="ＭＳ 明朝" panose="02020609040205080304" pitchFamily="17" charset="-128"/>
              </a:rPr>
              <a:t>， 自らの可能性を発揮し，よりよい社会と幸福な人生の創り手となる力を身</a:t>
            </a:r>
            <a:r>
              <a:rPr lang="ja-JP" altLang="en-US" u="sng">
                <a:solidFill>
                  <a:schemeClr val="tx1"/>
                </a:solidFill>
                <a:latin typeface="ＭＳ 明朝" panose="02020609040205080304" pitchFamily="17" charset="-128"/>
                <a:ea typeface="ＭＳ 明朝" panose="02020609040205080304" pitchFamily="17" charset="-128"/>
              </a:rPr>
              <a:t>に付けられるよう</a:t>
            </a:r>
            <a:r>
              <a:rPr lang="ja-JP" altLang="en-US" u="sng" dirty="0">
                <a:solidFill>
                  <a:schemeClr val="tx1"/>
                </a:solidFill>
                <a:latin typeface="ＭＳ 明朝" panose="02020609040205080304" pitchFamily="17" charset="-128"/>
                <a:ea typeface="ＭＳ 明朝" panose="02020609040205080304" pitchFamily="17" charset="-128"/>
              </a:rPr>
              <a:t>にすることが重要である</a:t>
            </a:r>
            <a:r>
              <a:rPr lang="ja-JP" altLang="en-US" u="sng" dirty="0">
                <a:latin typeface="ＭＳ 明朝" panose="02020609040205080304" pitchFamily="17" charset="-128"/>
                <a:ea typeface="ＭＳ 明朝" panose="02020609040205080304" pitchFamily="17" charset="-128"/>
              </a:rPr>
              <a:t>こと</a:t>
            </a:r>
            <a:r>
              <a:rPr lang="ja-JP" altLang="en-US" dirty="0">
                <a:latin typeface="ＭＳ 明朝" panose="02020609040205080304" pitchFamily="17" charset="-128"/>
                <a:ea typeface="ＭＳ 明朝" panose="02020609040205080304" pitchFamily="17" charset="-128"/>
              </a:rPr>
              <a:t>，こうした力は全く新しい力ということではなく学校教育が長年その育成を目指してきた「生きる力」であることを改めて 捉え直し</a:t>
            </a:r>
            <a:r>
              <a:rPr lang="en-US" altLang="ja-JP" dirty="0">
                <a:latin typeface="ＭＳ 明朝" panose="02020609040205080304" pitchFamily="17" charset="-128"/>
                <a:ea typeface="ＭＳ 明朝" panose="02020609040205080304" pitchFamily="17" charset="-128"/>
              </a:rPr>
              <a:t>…</a:t>
            </a:r>
            <a:r>
              <a:rPr sz="4400" dirty="0">
                <a:latin typeface="ＭＳ 明朝" panose="02020609040205080304" pitchFamily="17" charset="-128"/>
                <a:ea typeface="ＭＳ 明朝" panose="02020609040205080304" pitchFamily="17" charset="-128"/>
              </a:rPr>
              <a:t>”</a:t>
            </a:r>
            <a:endParaRPr sz="6000" dirty="0">
              <a:latin typeface="ＭＳ 明朝" panose="02020609040205080304" pitchFamily="17" charset="-128"/>
              <a:ea typeface="ＭＳ 明朝" panose="02020609040205080304" pitchFamily="17" charset="-128"/>
            </a:endParaRPr>
          </a:p>
          <a:p>
            <a:endParaRPr lang="en-US" altLang="ja-JP" dirty="0"/>
          </a:p>
        </p:txBody>
      </p:sp>
    </p:spTree>
    <p:extLst>
      <p:ext uri="{BB962C8B-B14F-4D97-AF65-F5344CB8AC3E}">
        <p14:creationId xmlns:p14="http://schemas.microsoft.com/office/powerpoint/2010/main" val="734031772"/>
      </p:ext>
    </p:extLst>
  </p:cSld>
  <p:clrMapOvr>
    <a:masterClrMapping/>
  </p:clrMapOvr>
  <p:transition spd="med" advTm="25297"/>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l="1482" b="2911"/>
          <a:stretch/>
        </p:blipFill>
        <p:spPr>
          <a:xfrm>
            <a:off x="2389312" y="229342"/>
            <a:ext cx="7248353" cy="9524258"/>
          </a:xfrm>
          <a:prstGeom prst="rect">
            <a:avLst/>
          </a:prstGeom>
          <a:ln>
            <a:solidFill>
              <a:schemeClr val="tx1"/>
            </a:solidFill>
          </a:ln>
        </p:spPr>
      </p:pic>
      <p:sp>
        <p:nvSpPr>
          <p:cNvPr id="3" name="正方形/長方形 29">
            <a:extLst>
              <a:ext uri="{FF2B5EF4-FFF2-40B4-BE49-F238E27FC236}">
                <a16:creationId xmlns:a16="http://schemas.microsoft.com/office/drawing/2014/main" id="{46EF2EFB-BFD4-6045-BDF9-597E86100CCA}"/>
              </a:ext>
            </a:extLst>
          </p:cNvPr>
          <p:cNvSpPr/>
          <p:nvPr/>
        </p:nvSpPr>
        <p:spPr>
          <a:xfrm>
            <a:off x="2367839" y="767868"/>
            <a:ext cx="7248353" cy="1213331"/>
          </a:xfrm>
          <a:prstGeom prst="rect">
            <a:avLst/>
          </a:prstGeom>
          <a:solidFill>
            <a:schemeClr val="lt1">
              <a:alpha val="16000"/>
            </a:schemeClr>
          </a:solidFill>
          <a:ln w="57150">
            <a:solidFill>
              <a:schemeClr val="bg1"/>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t">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Tree>
    <p:custDataLst>
      <p:tags r:id="rId1"/>
    </p:custDataLst>
    <p:extLst>
      <p:ext uri="{BB962C8B-B14F-4D97-AF65-F5344CB8AC3E}">
        <p14:creationId xmlns:p14="http://schemas.microsoft.com/office/powerpoint/2010/main" val="4008768167"/>
      </p:ext>
    </p:extLst>
  </p:cSld>
  <p:clrMapOvr>
    <a:masterClrMapping/>
  </p:clrMapOvr>
  <p:transition spd="med" advTm="43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1482" b="81807"/>
          <a:stretch/>
        </p:blipFill>
        <p:spPr>
          <a:xfrm>
            <a:off x="211224" y="3099542"/>
            <a:ext cx="12582352" cy="3098058"/>
          </a:xfrm>
          <a:prstGeom prst="rect">
            <a:avLst/>
          </a:prstGeom>
          <a:ln>
            <a:solidFill>
              <a:schemeClr val="tx1"/>
            </a:solidFill>
          </a:ln>
        </p:spPr>
      </p:pic>
    </p:spTree>
    <p:extLst>
      <p:ext uri="{BB962C8B-B14F-4D97-AF65-F5344CB8AC3E}">
        <p14:creationId xmlns:p14="http://schemas.microsoft.com/office/powerpoint/2010/main" val="2399079764"/>
      </p:ext>
    </p:extLst>
  </p:cSld>
  <p:clrMapOvr>
    <a:masterClrMapping/>
  </p:clrMapOvr>
  <p:transition spd="slow" advTm="12856">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l="1482" b="2911"/>
          <a:stretch/>
        </p:blipFill>
        <p:spPr>
          <a:xfrm>
            <a:off x="2389312" y="229342"/>
            <a:ext cx="7248353" cy="9524258"/>
          </a:xfrm>
          <a:prstGeom prst="rect">
            <a:avLst/>
          </a:prstGeom>
          <a:ln>
            <a:solidFill>
              <a:schemeClr val="tx1"/>
            </a:solidFill>
          </a:ln>
        </p:spPr>
      </p:pic>
      <p:sp>
        <p:nvSpPr>
          <p:cNvPr id="3" name="正方形/長方形 29">
            <a:extLst>
              <a:ext uri="{FF2B5EF4-FFF2-40B4-BE49-F238E27FC236}">
                <a16:creationId xmlns:a16="http://schemas.microsoft.com/office/drawing/2014/main" id="{46EF2EFB-BFD4-6045-BDF9-597E86100CCA}"/>
              </a:ext>
            </a:extLst>
          </p:cNvPr>
          <p:cNvSpPr/>
          <p:nvPr/>
        </p:nvSpPr>
        <p:spPr>
          <a:xfrm>
            <a:off x="2367839" y="767868"/>
            <a:ext cx="7248353" cy="1213331"/>
          </a:xfrm>
          <a:prstGeom prst="rect">
            <a:avLst/>
          </a:prstGeom>
          <a:solidFill>
            <a:schemeClr val="lt1">
              <a:alpha val="16000"/>
            </a:schemeClr>
          </a:solidFill>
          <a:ln w="57150">
            <a:solidFill>
              <a:schemeClr val="bg1"/>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t">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pic>
        <p:nvPicPr>
          <p:cNvPr id="4" name="図 3">
            <a:extLst>
              <a:ext uri="{FF2B5EF4-FFF2-40B4-BE49-F238E27FC236}">
                <a16:creationId xmlns:a16="http://schemas.microsoft.com/office/drawing/2014/main" id="{8E80DE4D-6670-2A49-8245-2236D7CB1DA9}"/>
              </a:ext>
            </a:extLst>
          </p:cNvPr>
          <p:cNvPicPr>
            <a:picLocks noChangeAspect="1"/>
          </p:cNvPicPr>
          <p:nvPr/>
        </p:nvPicPr>
        <p:blipFill rotWithShape="1">
          <a:blip r:embed="rId4">
            <a:extLst>
              <a:ext uri="{28A0092B-C50C-407E-A947-70E740481C1C}">
                <a14:useLocalDpi xmlns:a14="http://schemas.microsoft.com/office/drawing/2010/main" val="0"/>
              </a:ext>
            </a:extLst>
          </a:blip>
          <a:srcRect l="1482" b="2911"/>
          <a:stretch/>
        </p:blipFill>
        <p:spPr>
          <a:xfrm>
            <a:off x="2367839" y="229342"/>
            <a:ext cx="7248353" cy="9524258"/>
          </a:xfrm>
          <a:prstGeom prst="rect">
            <a:avLst/>
          </a:prstGeom>
          <a:ln>
            <a:solidFill>
              <a:schemeClr val="tx1"/>
            </a:solidFill>
          </a:ln>
        </p:spPr>
      </p:pic>
      <p:grpSp>
        <p:nvGrpSpPr>
          <p:cNvPr id="7" name="グループ化 6">
            <a:extLst>
              <a:ext uri="{FF2B5EF4-FFF2-40B4-BE49-F238E27FC236}">
                <a16:creationId xmlns:a16="http://schemas.microsoft.com/office/drawing/2014/main" id="{5B890367-E539-3E4E-B023-86C1EDF74F56}"/>
              </a:ext>
            </a:extLst>
          </p:cNvPr>
          <p:cNvGrpSpPr/>
          <p:nvPr/>
        </p:nvGrpSpPr>
        <p:grpSpPr>
          <a:xfrm>
            <a:off x="2389313" y="1987067"/>
            <a:ext cx="7226878" cy="1772133"/>
            <a:chOff x="2389313" y="1987067"/>
            <a:chExt cx="7226878" cy="1772133"/>
          </a:xfrm>
        </p:grpSpPr>
        <p:sp>
          <p:nvSpPr>
            <p:cNvPr id="5" name="正方形/長方形 29">
              <a:extLst>
                <a:ext uri="{FF2B5EF4-FFF2-40B4-BE49-F238E27FC236}">
                  <a16:creationId xmlns:a16="http://schemas.microsoft.com/office/drawing/2014/main" id="{D9678336-838C-A340-99FB-874A7541FF53}"/>
                </a:ext>
              </a:extLst>
            </p:cNvPr>
            <p:cNvSpPr/>
            <p:nvPr/>
          </p:nvSpPr>
          <p:spPr>
            <a:xfrm>
              <a:off x="2389313" y="1987067"/>
              <a:ext cx="1649288" cy="1594333"/>
            </a:xfrm>
            <a:prstGeom prst="rect">
              <a:avLst/>
            </a:prstGeom>
            <a:solidFill>
              <a:schemeClr val="lt1">
                <a:alpha val="16000"/>
              </a:schemeClr>
            </a:solidFill>
            <a:ln w="57150">
              <a:solidFill>
                <a:schemeClr val="bg1"/>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t">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
          <p:nvSpPr>
            <p:cNvPr id="6" name="正方形/長方形 29">
              <a:extLst>
                <a:ext uri="{FF2B5EF4-FFF2-40B4-BE49-F238E27FC236}">
                  <a16:creationId xmlns:a16="http://schemas.microsoft.com/office/drawing/2014/main" id="{5EBBD95F-DFF4-7747-A32E-9177AF735B4E}"/>
                </a:ext>
              </a:extLst>
            </p:cNvPr>
            <p:cNvSpPr/>
            <p:nvPr/>
          </p:nvSpPr>
          <p:spPr>
            <a:xfrm>
              <a:off x="7774112" y="1987067"/>
              <a:ext cx="1842079" cy="1772133"/>
            </a:xfrm>
            <a:prstGeom prst="rect">
              <a:avLst/>
            </a:prstGeom>
            <a:solidFill>
              <a:schemeClr val="lt1">
                <a:alpha val="16000"/>
              </a:schemeClr>
            </a:solidFill>
            <a:ln w="57150">
              <a:solidFill>
                <a:schemeClr val="bg1"/>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t">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grpSp>
    </p:spTree>
    <p:custDataLst>
      <p:tags r:id="rId1"/>
    </p:custDataLst>
    <p:extLst>
      <p:ext uri="{BB962C8B-B14F-4D97-AF65-F5344CB8AC3E}">
        <p14:creationId xmlns:p14="http://schemas.microsoft.com/office/powerpoint/2010/main" val="3473337311"/>
      </p:ext>
    </p:extLst>
  </p:cSld>
  <p:clrMapOvr>
    <a:masterClrMapping/>
  </p:clrMapOvr>
  <p:transition spd="med" advTm="48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55600" y="105286"/>
            <a:ext cx="11940162" cy="1590676"/>
          </a:xfrm>
        </p:spPr>
        <p:txBody>
          <a:bodyPr>
            <a:noAutofit/>
          </a:bodyPr>
          <a:lstStyle/>
          <a:p>
            <a:r>
              <a:rPr kumimoji="1" lang="ja-JP" altLang="en-US" sz="4000" b="1" dirty="0">
                <a:latin typeface="ＭＳ Ｐゴシック" panose="020B0600070205080204" pitchFamily="50" charset="-128"/>
                <a:ea typeface="ＭＳ Ｐゴシック" panose="020B0600070205080204" pitchFamily="50" charset="-128"/>
              </a:rPr>
              <a:t>「自分ごと（自分の事）として学ぶ子供」</a:t>
            </a:r>
            <a:r>
              <a:rPr kumimoji="1" lang="en-US" altLang="ja-JP" sz="4000" b="1" dirty="0">
                <a:latin typeface="ＭＳ Ｐゴシック" panose="020B0600070205080204" pitchFamily="50" charset="-128"/>
                <a:ea typeface="ＭＳ Ｐゴシック" panose="020B0600070205080204" pitchFamily="50" charset="-128"/>
              </a:rPr>
              <a:t>12</a:t>
            </a:r>
            <a:r>
              <a:rPr kumimoji="1" lang="ja-JP" altLang="en-US" sz="4000" b="1" dirty="0">
                <a:latin typeface="ＭＳ Ｐゴシック" panose="020B0600070205080204" pitchFamily="50" charset="-128"/>
                <a:ea typeface="ＭＳ Ｐゴシック" panose="020B0600070205080204" pitchFamily="50" charset="-128"/>
              </a:rPr>
              <a:t>の疑問</a:t>
            </a:r>
            <a:br>
              <a:rPr kumimoji="1" lang="ja-JP" altLang="en-US" sz="4000" b="1" dirty="0">
                <a:latin typeface="ＭＳ Ｐゴシック" panose="020B0600070205080204" pitchFamily="50" charset="-128"/>
                <a:ea typeface="ＭＳ Ｐゴシック" panose="020B0600070205080204" pitchFamily="50" charset="-128"/>
              </a:rPr>
            </a:br>
            <a:endParaRPr kumimoji="1" lang="ja-JP" altLang="en-US" sz="4000" b="1" dirty="0">
              <a:latin typeface="ＭＳ Ｐゴシック" panose="020B0600070205080204" pitchFamily="50" charset="-128"/>
              <a:ea typeface="ＭＳ Ｐゴシック" panose="020B0600070205080204" pitchFamily="50" charset="-128"/>
            </a:endParaRPr>
          </a:p>
        </p:txBody>
      </p:sp>
      <p:sp>
        <p:nvSpPr>
          <p:cNvPr id="6" name="テキスト プレースホルダー 5"/>
          <p:cNvSpPr>
            <a:spLocks noGrp="1"/>
          </p:cNvSpPr>
          <p:nvPr>
            <p:ph type="body" idx="1"/>
          </p:nvPr>
        </p:nvSpPr>
        <p:spPr>
          <a:xfrm>
            <a:off x="2161" y="3347275"/>
            <a:ext cx="12838349" cy="11032491"/>
          </a:xfrm>
        </p:spPr>
        <p:txBody>
          <a:bodyPr/>
          <a:lstStyle/>
          <a:p>
            <a:pPr>
              <a:lnSpc>
                <a:spcPts val="1200"/>
              </a:lnSpc>
            </a:pPr>
            <a:r>
              <a:rPr kumimoji="1" lang="ja-JP" altLang="en-US" dirty="0">
                <a:latin typeface="ＭＳ ゴシック" panose="020B0609070205080204" pitchFamily="49" charset="-128"/>
                <a:ea typeface="ＭＳ ゴシック" panose="020B0609070205080204" pitchFamily="49" charset="-128"/>
              </a:rPr>
              <a:t>そもそも過去の資料と何が違うのか？</a:t>
            </a:r>
            <a:endParaRPr kumimoji="1" lang="en-US" altLang="ja-JP" dirty="0">
              <a:latin typeface="ＭＳ ゴシック" panose="020B0609070205080204" pitchFamily="49" charset="-128"/>
              <a:ea typeface="ＭＳ ゴシック" panose="020B0609070205080204" pitchFamily="49" charset="-128"/>
            </a:endParaRPr>
          </a:p>
          <a:p>
            <a:pPr>
              <a:lnSpc>
                <a:spcPts val="1200"/>
              </a:lnSpc>
            </a:pPr>
            <a:r>
              <a:rPr kumimoji="1" lang="ja-JP" altLang="en-US" dirty="0">
                <a:latin typeface="ＭＳ ゴシック" panose="020B0609070205080204" pitchFamily="49" charset="-128"/>
                <a:ea typeface="ＭＳ ゴシック" panose="020B0609070205080204" pitchFamily="49" charset="-128"/>
              </a:rPr>
              <a:t>自分ごととして学ぶとは？</a:t>
            </a:r>
            <a:endParaRPr kumimoji="1" lang="en-US" altLang="ja-JP" dirty="0">
              <a:latin typeface="ＭＳ ゴシック" panose="020B0609070205080204" pitchFamily="49" charset="-128"/>
              <a:ea typeface="ＭＳ ゴシック" panose="020B0609070205080204" pitchFamily="49" charset="-128"/>
            </a:endParaRPr>
          </a:p>
          <a:p>
            <a:pPr>
              <a:lnSpc>
                <a:spcPts val="1200"/>
              </a:lnSpc>
            </a:pPr>
            <a:r>
              <a:rPr kumimoji="1" lang="ja-JP" altLang="en-US" dirty="0">
                <a:latin typeface="ＭＳ ゴシック" panose="020B0609070205080204" pitchFamily="49" charset="-128"/>
                <a:ea typeface="ＭＳ ゴシック" panose="020B0609070205080204" pitchFamily="49" charset="-128"/>
              </a:rPr>
              <a:t>（自分の事）と（　）がついているわけは？</a:t>
            </a:r>
            <a:endParaRPr kumimoji="1" lang="en-US" altLang="ja-JP" dirty="0">
              <a:latin typeface="ＭＳ ゴシック" panose="020B0609070205080204" pitchFamily="49" charset="-128"/>
              <a:ea typeface="ＭＳ ゴシック" panose="020B0609070205080204" pitchFamily="49" charset="-128"/>
            </a:endParaRPr>
          </a:p>
          <a:p>
            <a:pPr>
              <a:lnSpc>
                <a:spcPts val="1200"/>
              </a:lnSpc>
            </a:pPr>
            <a:r>
              <a:rPr kumimoji="1" lang="ja-JP" altLang="en-US" dirty="0">
                <a:latin typeface="ＭＳ ゴシック" panose="020B0609070205080204" pitchFamily="49" charset="-128"/>
                <a:ea typeface="ＭＳ ゴシック" panose="020B0609070205080204" pitchFamily="49" charset="-128"/>
              </a:rPr>
              <a:t>なぜこのタイミングでの発行か？</a:t>
            </a:r>
            <a:endParaRPr kumimoji="1" lang="en-US" altLang="ja-JP" dirty="0">
              <a:latin typeface="ＭＳ ゴシック" panose="020B0609070205080204" pitchFamily="49" charset="-128"/>
              <a:ea typeface="ＭＳ ゴシック" panose="020B0609070205080204" pitchFamily="49" charset="-128"/>
            </a:endParaRPr>
          </a:p>
          <a:p>
            <a:pPr>
              <a:lnSpc>
                <a:spcPts val="1200"/>
              </a:lnSpc>
            </a:pPr>
            <a:r>
              <a:rPr kumimoji="1" lang="ja-JP" altLang="en-US" dirty="0">
                <a:latin typeface="ＭＳ ゴシック" panose="020B0609070205080204" pitchFamily="49" charset="-128"/>
                <a:ea typeface="ＭＳ ゴシック" panose="020B0609070205080204" pitchFamily="49" charset="-128"/>
              </a:rPr>
              <a:t>分量が少なく過去の資料とは趣が違うような・・・</a:t>
            </a:r>
            <a:endParaRPr kumimoji="1" lang="en-US" altLang="ja-JP" dirty="0">
              <a:latin typeface="ＭＳ ゴシック" panose="020B0609070205080204" pitchFamily="49" charset="-128"/>
              <a:ea typeface="ＭＳ ゴシック" panose="020B0609070205080204" pitchFamily="49" charset="-128"/>
            </a:endParaRPr>
          </a:p>
          <a:p>
            <a:pPr>
              <a:lnSpc>
                <a:spcPts val="1200"/>
              </a:lnSpc>
            </a:pPr>
            <a:r>
              <a:rPr kumimoji="1" lang="ja-JP" altLang="en-US" dirty="0">
                <a:latin typeface="ＭＳ ゴシック" panose="020B0609070205080204" pitchFamily="49" charset="-128"/>
                <a:ea typeface="ＭＳ ゴシック" panose="020B0609070205080204" pitchFamily="49" charset="-128"/>
              </a:rPr>
              <a:t>色々な教育情報が溢れる中で、何が違うのか？</a:t>
            </a:r>
            <a:endParaRPr kumimoji="1" lang="en-US" altLang="ja-JP" dirty="0">
              <a:latin typeface="ＭＳ ゴシック" panose="020B0609070205080204" pitchFamily="49" charset="-128"/>
              <a:ea typeface="ＭＳ ゴシック" panose="020B0609070205080204" pitchFamily="49" charset="-128"/>
            </a:endParaRPr>
          </a:p>
          <a:p>
            <a:pPr>
              <a:lnSpc>
                <a:spcPts val="1200"/>
              </a:lnSpc>
            </a:pPr>
            <a:r>
              <a:rPr kumimoji="1" lang="ja-JP" altLang="en-US" dirty="0">
                <a:latin typeface="ＭＳ ゴシック" panose="020B0609070205080204" pitchFamily="49" charset="-128"/>
                <a:ea typeface="ＭＳ ゴシック" panose="020B0609070205080204" pitchFamily="49" charset="-128"/>
              </a:rPr>
              <a:t>どんな場面で使えばいいのか？</a:t>
            </a:r>
            <a:endParaRPr kumimoji="1" lang="en-US" altLang="ja-JP" dirty="0">
              <a:latin typeface="ＭＳ ゴシック" panose="020B0609070205080204" pitchFamily="49" charset="-128"/>
              <a:ea typeface="ＭＳ ゴシック" panose="020B0609070205080204" pitchFamily="49" charset="-128"/>
            </a:endParaRPr>
          </a:p>
          <a:p>
            <a:pPr>
              <a:lnSpc>
                <a:spcPts val="1200"/>
              </a:lnSpc>
            </a:pPr>
            <a:r>
              <a:rPr kumimoji="1" lang="ja-JP" altLang="en-US" dirty="0">
                <a:latin typeface="ＭＳ ゴシック" panose="020B0609070205080204" pitchFamily="49" charset="-128"/>
                <a:ea typeface="ＭＳ ゴシック" panose="020B0609070205080204" pitchFamily="49" charset="-128"/>
              </a:rPr>
              <a:t>学校で、どう伝達すればいいのか？</a:t>
            </a:r>
            <a:endParaRPr kumimoji="1" lang="en-US" altLang="ja-JP" dirty="0">
              <a:latin typeface="ＭＳ ゴシック" panose="020B0609070205080204" pitchFamily="49" charset="-128"/>
              <a:ea typeface="ＭＳ ゴシック" panose="020B0609070205080204" pitchFamily="49" charset="-128"/>
            </a:endParaRPr>
          </a:p>
          <a:p>
            <a:pPr>
              <a:lnSpc>
                <a:spcPts val="1200"/>
              </a:lnSpc>
            </a:pPr>
            <a:r>
              <a:rPr kumimoji="1" lang="ja-JP" altLang="en-US" dirty="0">
                <a:latin typeface="ＭＳ ゴシック" panose="020B0609070205080204" pitchFamily="49" charset="-128"/>
                <a:ea typeface="ＭＳ ゴシック" panose="020B0609070205080204" pitchFamily="49" charset="-128"/>
              </a:rPr>
              <a:t>Ａ４版とＡ３版の違いは？　関係性は？</a:t>
            </a:r>
            <a:endParaRPr kumimoji="1" lang="en-US" altLang="ja-JP" dirty="0">
              <a:latin typeface="ＭＳ ゴシック" panose="020B0609070205080204" pitchFamily="49" charset="-128"/>
              <a:ea typeface="ＭＳ ゴシック" panose="020B0609070205080204" pitchFamily="49" charset="-128"/>
            </a:endParaRPr>
          </a:p>
          <a:p>
            <a:pPr>
              <a:lnSpc>
                <a:spcPts val="1200"/>
              </a:lnSpc>
            </a:pPr>
            <a:r>
              <a:rPr kumimoji="1" lang="ja-JP" altLang="en-US" dirty="0">
                <a:latin typeface="ＭＳ ゴシック" panose="020B0609070205080204" pitchFamily="49" charset="-128"/>
                <a:ea typeface="ＭＳ ゴシック" panose="020B0609070205080204" pitchFamily="49" charset="-128"/>
              </a:rPr>
              <a:t>この資料を通して、どんな子供を育てたいのか？</a:t>
            </a:r>
            <a:endParaRPr kumimoji="1" lang="en-US" altLang="ja-JP" dirty="0">
              <a:latin typeface="ＭＳ ゴシック" panose="020B0609070205080204" pitchFamily="49" charset="-128"/>
              <a:ea typeface="ＭＳ ゴシック" panose="020B0609070205080204" pitchFamily="49" charset="-128"/>
            </a:endParaRPr>
          </a:p>
          <a:p>
            <a:pPr>
              <a:lnSpc>
                <a:spcPts val="1200"/>
              </a:lnSpc>
            </a:pPr>
            <a:r>
              <a:rPr kumimoji="1" lang="ja-JP" altLang="en-US" dirty="0">
                <a:latin typeface="ＭＳ ゴシック" panose="020B0609070205080204" pitchFamily="49" charset="-128"/>
                <a:ea typeface="ＭＳ ゴシック" panose="020B0609070205080204" pitchFamily="49" charset="-128"/>
              </a:rPr>
              <a:t>過去の資料との関連性は？</a:t>
            </a:r>
            <a:endParaRPr kumimoji="1" lang="en-US" altLang="ja-JP" dirty="0">
              <a:latin typeface="ＭＳ ゴシック" panose="020B0609070205080204" pitchFamily="49" charset="-128"/>
              <a:ea typeface="ＭＳ ゴシック" panose="020B0609070205080204" pitchFamily="49" charset="-128"/>
            </a:endParaRPr>
          </a:p>
          <a:p>
            <a:pPr>
              <a:lnSpc>
                <a:spcPts val="1200"/>
              </a:lnSpc>
            </a:pPr>
            <a:r>
              <a:rPr kumimoji="1" lang="ja-JP" altLang="en-US" dirty="0">
                <a:latin typeface="ＭＳ ゴシック" panose="020B0609070205080204" pitchFamily="49" charset="-128"/>
                <a:ea typeface="ＭＳ ゴシック" panose="020B0609070205080204" pitchFamily="49" charset="-128"/>
              </a:rPr>
              <a:t>どんな授業をすればいいのか？</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AR Pゴシック体M" panose="020B0600000000000000" pitchFamily="50" charset="-128"/>
              <a:ea typeface="AR Pゴシック体M" panose="020B0600000000000000" pitchFamily="50" charset="-128"/>
            </a:endParaRPr>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Tree>
    <p:custDataLst>
      <p:tags r:id="rId1"/>
    </p:custDataLst>
    <p:extLst>
      <p:ext uri="{BB962C8B-B14F-4D97-AF65-F5344CB8AC3E}">
        <p14:creationId xmlns:p14="http://schemas.microsoft.com/office/powerpoint/2010/main" val="3974924981"/>
      </p:ext>
    </p:extLst>
  </p:cSld>
  <p:clrMapOvr>
    <a:masterClrMapping/>
  </p:clrMapOvr>
  <p:transition spd="med" advTm="5360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fade">
                                      <p:cBhvr>
                                        <p:cTn id="52" dur="5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10" end="10"/>
                                            </p:txEl>
                                          </p:spTgt>
                                        </p:tgtEl>
                                        <p:attrNameLst>
                                          <p:attrName>style.visibility</p:attrName>
                                        </p:attrNameLst>
                                      </p:cBhvr>
                                      <p:to>
                                        <p:strVal val="visible"/>
                                      </p:to>
                                    </p:set>
                                    <p:animEffect transition="in" filter="fade">
                                      <p:cBhvr>
                                        <p:cTn id="62" dur="500"/>
                                        <p:tgtEl>
                                          <p:spTgt spid="6">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11" end="11"/>
                                            </p:txEl>
                                          </p:spTgt>
                                        </p:tgtEl>
                                        <p:attrNameLst>
                                          <p:attrName>style.visibility</p:attrName>
                                        </p:attrNameLst>
                                      </p:cBhvr>
                                      <p:to>
                                        <p:strVal val="visible"/>
                                      </p:to>
                                    </p:set>
                                    <p:animEffect transition="in" filter="fade">
                                      <p:cBhvr>
                                        <p:cTn id="6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E80DE4D-6670-2A49-8245-2236D7CB1DA9}"/>
              </a:ext>
            </a:extLst>
          </p:cNvPr>
          <p:cNvPicPr>
            <a:picLocks noChangeAspect="1"/>
          </p:cNvPicPr>
          <p:nvPr/>
        </p:nvPicPr>
        <p:blipFill rotWithShape="1">
          <a:blip r:embed="rId3">
            <a:extLst>
              <a:ext uri="{28A0092B-C50C-407E-A947-70E740481C1C}">
                <a14:useLocalDpi xmlns:a14="http://schemas.microsoft.com/office/drawing/2010/main" val="0"/>
              </a:ext>
            </a:extLst>
          </a:blip>
          <a:srcRect l="1482" t="18870" b="57286"/>
          <a:stretch/>
        </p:blipFill>
        <p:spPr>
          <a:xfrm>
            <a:off x="0" y="1930399"/>
            <a:ext cx="12969649" cy="4185289"/>
          </a:xfrm>
          <a:prstGeom prst="rect">
            <a:avLst/>
          </a:prstGeom>
          <a:ln>
            <a:solidFill>
              <a:schemeClr val="tx1"/>
            </a:solidFill>
          </a:ln>
        </p:spPr>
      </p:pic>
    </p:spTree>
    <p:extLst>
      <p:ext uri="{BB962C8B-B14F-4D97-AF65-F5344CB8AC3E}">
        <p14:creationId xmlns:p14="http://schemas.microsoft.com/office/powerpoint/2010/main" val="2488803278"/>
      </p:ext>
    </p:extLst>
  </p:cSld>
  <p:clrMapOvr>
    <a:masterClrMapping/>
  </p:clrMapOvr>
  <p:transition spd="slow" advTm="19167">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DEDEFE9-C0C5-7745-8912-FC2CC19E14A0}"/>
              </a:ext>
            </a:extLst>
          </p:cNvPr>
          <p:cNvPicPr>
            <a:picLocks noChangeAspect="1"/>
          </p:cNvPicPr>
          <p:nvPr/>
        </p:nvPicPr>
        <p:blipFill rotWithShape="1">
          <a:blip r:embed="rId4">
            <a:extLst>
              <a:ext uri="{28A0092B-C50C-407E-A947-70E740481C1C}">
                <a14:useLocalDpi xmlns:a14="http://schemas.microsoft.com/office/drawing/2010/main" val="0"/>
              </a:ext>
            </a:extLst>
          </a:blip>
          <a:srcRect l="1482" b="43197"/>
          <a:stretch/>
        </p:blipFill>
        <p:spPr>
          <a:xfrm>
            <a:off x="317281" y="0"/>
            <a:ext cx="12687519" cy="9753600"/>
          </a:xfrm>
          <a:prstGeom prst="rect">
            <a:avLst/>
          </a:prstGeom>
          <a:ln>
            <a:solidFill>
              <a:schemeClr val="tx1"/>
            </a:solidFill>
          </a:ln>
        </p:spPr>
      </p:pic>
      <p:grpSp>
        <p:nvGrpSpPr>
          <p:cNvPr id="13" name="グループ化 12">
            <a:extLst>
              <a:ext uri="{FF2B5EF4-FFF2-40B4-BE49-F238E27FC236}">
                <a16:creationId xmlns:a16="http://schemas.microsoft.com/office/drawing/2014/main" id="{F12A1FCD-40BE-D045-B6CD-418FA0E27775}"/>
              </a:ext>
            </a:extLst>
          </p:cNvPr>
          <p:cNvGrpSpPr/>
          <p:nvPr/>
        </p:nvGrpSpPr>
        <p:grpSpPr>
          <a:xfrm>
            <a:off x="317281" y="874214"/>
            <a:ext cx="12370238" cy="5265381"/>
            <a:chOff x="317281" y="874214"/>
            <a:chExt cx="12370238" cy="5265381"/>
          </a:xfrm>
        </p:grpSpPr>
        <p:sp>
          <p:nvSpPr>
            <p:cNvPr id="5" name="正方形/長方形 29">
              <a:extLst>
                <a:ext uri="{FF2B5EF4-FFF2-40B4-BE49-F238E27FC236}">
                  <a16:creationId xmlns:a16="http://schemas.microsoft.com/office/drawing/2014/main" id="{E1BEB532-9C6D-3848-B932-8E96ADB58ED8}"/>
                </a:ext>
              </a:extLst>
            </p:cNvPr>
            <p:cNvSpPr/>
            <p:nvPr/>
          </p:nvSpPr>
          <p:spPr>
            <a:xfrm>
              <a:off x="317281" y="3133319"/>
              <a:ext cx="2829331" cy="2656651"/>
            </a:xfrm>
            <a:prstGeom prst="rect">
              <a:avLst/>
            </a:prstGeom>
            <a:solidFill>
              <a:schemeClr val="lt1">
                <a:alpha val="16000"/>
              </a:schemeClr>
            </a:solidFill>
            <a:ln w="76200">
              <a:solidFill>
                <a:schemeClr val="bg1"/>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t">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
          <p:nvSpPr>
            <p:cNvPr id="6" name="正方形/長方形 29">
              <a:extLst>
                <a:ext uri="{FF2B5EF4-FFF2-40B4-BE49-F238E27FC236}">
                  <a16:creationId xmlns:a16="http://schemas.microsoft.com/office/drawing/2014/main" id="{9CBA251B-5665-014A-A62C-AAB73F5A9FD3}"/>
                </a:ext>
              </a:extLst>
            </p:cNvPr>
            <p:cNvSpPr/>
            <p:nvPr/>
          </p:nvSpPr>
          <p:spPr>
            <a:xfrm>
              <a:off x="395239" y="874214"/>
              <a:ext cx="12292280" cy="2259105"/>
            </a:xfrm>
            <a:prstGeom prst="rect">
              <a:avLst/>
            </a:prstGeom>
            <a:solidFill>
              <a:schemeClr val="lt1">
                <a:alpha val="16000"/>
              </a:schemeClr>
            </a:solidFill>
            <a:ln w="76200">
              <a:solidFill>
                <a:schemeClr val="bg1"/>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t">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
          <p:nvSpPr>
            <p:cNvPr id="8" name="正方形/長方形 29">
              <a:extLst>
                <a:ext uri="{FF2B5EF4-FFF2-40B4-BE49-F238E27FC236}">
                  <a16:creationId xmlns:a16="http://schemas.microsoft.com/office/drawing/2014/main" id="{D8F77CEE-7114-054D-87E1-CC8737E61C28}"/>
                </a:ext>
              </a:extLst>
            </p:cNvPr>
            <p:cNvSpPr/>
            <p:nvPr/>
          </p:nvSpPr>
          <p:spPr>
            <a:xfrm>
              <a:off x="9858188" y="3133319"/>
              <a:ext cx="2829331" cy="3006276"/>
            </a:xfrm>
            <a:prstGeom prst="rect">
              <a:avLst/>
            </a:prstGeom>
            <a:solidFill>
              <a:schemeClr val="lt1">
                <a:alpha val="16000"/>
              </a:schemeClr>
            </a:solidFill>
            <a:ln w="76200">
              <a:solidFill>
                <a:schemeClr val="bg1"/>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t">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grpSp>
      <p:grpSp>
        <p:nvGrpSpPr>
          <p:cNvPr id="12" name="グループ化 11">
            <a:extLst>
              <a:ext uri="{FF2B5EF4-FFF2-40B4-BE49-F238E27FC236}">
                <a16:creationId xmlns:a16="http://schemas.microsoft.com/office/drawing/2014/main" id="{E51B8593-E3EE-C64C-BF41-C5C7EA7F9C06}"/>
              </a:ext>
            </a:extLst>
          </p:cNvPr>
          <p:cNvGrpSpPr/>
          <p:nvPr/>
        </p:nvGrpSpPr>
        <p:grpSpPr>
          <a:xfrm>
            <a:off x="317279" y="19467"/>
            <a:ext cx="12370239" cy="9734132"/>
            <a:chOff x="317279" y="19467"/>
            <a:chExt cx="12370239" cy="9734132"/>
          </a:xfrm>
        </p:grpSpPr>
        <p:sp>
          <p:nvSpPr>
            <p:cNvPr id="2" name="正方形/長方形 1">
              <a:extLst>
                <a:ext uri="{FF2B5EF4-FFF2-40B4-BE49-F238E27FC236}">
                  <a16:creationId xmlns:a16="http://schemas.microsoft.com/office/drawing/2014/main" id="{EE935056-9E34-834E-BB23-AC4BEB740089}"/>
                </a:ext>
              </a:extLst>
            </p:cNvPr>
            <p:cNvSpPr/>
            <p:nvPr/>
          </p:nvSpPr>
          <p:spPr>
            <a:xfrm>
              <a:off x="3250936" y="3240895"/>
              <a:ext cx="6502928" cy="3006276"/>
            </a:xfrm>
            <a:prstGeom prst="rect">
              <a:avLst/>
            </a:prstGeom>
            <a:solidFill>
              <a:schemeClr val="tx2">
                <a:lumMod val="90000"/>
                <a:alpha val="51000"/>
              </a:schemeClr>
            </a:soli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
          <p:nvSpPr>
            <p:cNvPr id="10" name="正方形/長方形 9">
              <a:extLst>
                <a:ext uri="{FF2B5EF4-FFF2-40B4-BE49-F238E27FC236}">
                  <a16:creationId xmlns:a16="http://schemas.microsoft.com/office/drawing/2014/main" id="{58F05D59-3F6B-4C43-9563-782DCB8E20B3}"/>
                </a:ext>
              </a:extLst>
            </p:cNvPr>
            <p:cNvSpPr/>
            <p:nvPr/>
          </p:nvSpPr>
          <p:spPr>
            <a:xfrm>
              <a:off x="317280" y="6139594"/>
              <a:ext cx="12292279" cy="3614005"/>
            </a:xfrm>
            <a:prstGeom prst="rect">
              <a:avLst/>
            </a:prstGeom>
            <a:solidFill>
              <a:schemeClr val="tx2">
                <a:lumMod val="90000"/>
                <a:alpha val="51000"/>
              </a:schemeClr>
            </a:soli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
          <p:nvSpPr>
            <p:cNvPr id="11" name="正方形/長方形 10">
              <a:extLst>
                <a:ext uri="{FF2B5EF4-FFF2-40B4-BE49-F238E27FC236}">
                  <a16:creationId xmlns:a16="http://schemas.microsoft.com/office/drawing/2014/main" id="{0FFEA7F3-29E7-7347-B0A1-B5613CC80EEA}"/>
                </a:ext>
              </a:extLst>
            </p:cNvPr>
            <p:cNvSpPr/>
            <p:nvPr/>
          </p:nvSpPr>
          <p:spPr>
            <a:xfrm>
              <a:off x="317279" y="19467"/>
              <a:ext cx="12370239" cy="747171"/>
            </a:xfrm>
            <a:prstGeom prst="rect">
              <a:avLst/>
            </a:prstGeom>
            <a:solidFill>
              <a:schemeClr val="tx2">
                <a:lumMod val="90000"/>
                <a:alpha val="51000"/>
              </a:schemeClr>
            </a:soli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grpSp>
      <p:sp>
        <p:nvSpPr>
          <p:cNvPr id="14" name="「自分ごと（自分の事）として学ぶ子供」">
            <a:extLst>
              <a:ext uri="{FF2B5EF4-FFF2-40B4-BE49-F238E27FC236}">
                <a16:creationId xmlns:a16="http://schemas.microsoft.com/office/drawing/2014/main" id="{D9818E90-9DAF-C040-AF30-5E3A840D91D0}"/>
              </a:ext>
            </a:extLst>
          </p:cNvPr>
          <p:cNvSpPr txBox="1">
            <a:spLocks/>
          </p:cNvSpPr>
          <p:nvPr/>
        </p:nvSpPr>
        <p:spPr>
          <a:xfrm>
            <a:off x="1115110" y="7024919"/>
            <a:ext cx="10774576" cy="1131732"/>
          </a:xfrm>
          <a:prstGeom prst="rect">
            <a:avLst/>
          </a:prstGeom>
          <a:solidFill>
            <a:schemeClr val="tx1"/>
          </a:solidFill>
        </p:spPr>
        <p:txBody>
          <a:bodyPr/>
          <a:lstStyle>
            <a:lvl1pPr marL="0" marR="0" indent="0" algn="ctr" defTabSz="379729" rtl="0" latinLnBrk="0">
              <a:lnSpc>
                <a:spcPct val="100000"/>
              </a:lnSpc>
              <a:spcBef>
                <a:spcPts val="0"/>
              </a:spcBef>
              <a:spcAft>
                <a:spcPts val="0"/>
              </a:spcAft>
              <a:buClrTx/>
              <a:buSzTx/>
              <a:buFontTx/>
              <a:buNone/>
              <a:tabLst/>
              <a:defRPr sz="5069" b="1" i="0" u="none" strike="noStrike" cap="none" spc="0" baseline="0">
                <a:ln>
                  <a:noFill/>
                </a:ln>
                <a:solidFill>
                  <a:srgbClr val="FFFFFF"/>
                </a:solidFill>
                <a:uFillTx/>
                <a:latin typeface="AR Pゴシック体M"/>
                <a:ea typeface="AR Pゴシック体M"/>
                <a:cs typeface="AR Pゴシック体M"/>
                <a:sym typeface="AR Pゴシック体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9pPr>
          </a:lstStyle>
          <a:p>
            <a:pPr hangingPunct="1"/>
            <a:r>
              <a:rPr lang="ja-JP" altLang="en-US" sz="7200" spc="-300">
                <a:solidFill>
                  <a:schemeClr val="bg2">
                    <a:lumMod val="50000"/>
                  </a:schemeClr>
                </a:solidFill>
              </a:rPr>
              <a:t>自分ごととしての学び</a:t>
            </a:r>
            <a:endParaRPr lang="ja-JP" altLang="en-US" sz="8000" dirty="0">
              <a:solidFill>
                <a:schemeClr val="bg2">
                  <a:lumMod val="50000"/>
                </a:schemeClr>
              </a:solidFill>
            </a:endParaRPr>
          </a:p>
        </p:txBody>
      </p:sp>
    </p:spTree>
    <p:custDataLst>
      <p:tags r:id="rId1"/>
    </p:custDataLst>
    <p:extLst>
      <p:ext uri="{BB962C8B-B14F-4D97-AF65-F5344CB8AC3E}">
        <p14:creationId xmlns:p14="http://schemas.microsoft.com/office/powerpoint/2010/main" val="1882365025"/>
      </p:ext>
    </p:extLst>
  </p:cSld>
  <p:clrMapOvr>
    <a:masterClrMapping/>
  </p:clrMapOvr>
  <p:transition spd="slow" advTm="2398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59536" y="503660"/>
            <a:ext cx="11324907" cy="8646436"/>
          </a:xfrm>
          <a:prstGeom prst="rect">
            <a:avLst/>
          </a:prstGeom>
          <a:solidFill>
            <a:schemeClr val="tx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32000" tIns="36000" rIns="180000" bIns="0" numCol="1" spcCol="38100" rtlCol="0" anchor="t" anchorCtr="0">
            <a:noAutofit/>
          </a:bodyPr>
          <a:lstStyle/>
          <a:p>
            <a:pPr algn="l"/>
            <a:r>
              <a:rPr lang="ja-JP" altLang="en-US" dirty="0"/>
              <a:t>　　</a:t>
            </a:r>
            <a:r>
              <a:rPr lang="ja-JP" altLang="ja-JP" sz="2000" dirty="0">
                <a:solidFill>
                  <a:schemeClr val="bg2">
                    <a:lumMod val="50000"/>
                  </a:schemeClr>
                </a:solidFill>
              </a:rPr>
              <a:t>指導</a:t>
            </a:r>
            <a:r>
              <a:rPr lang="zh-TW" altLang="en-US" sz="2000" dirty="0">
                <a:solidFill>
                  <a:schemeClr val="bg2">
                    <a:lumMod val="50000"/>
                  </a:schemeClr>
                </a:solidFill>
              </a:rPr>
              <a:t>教師用指導資料</a:t>
            </a:r>
            <a:endParaRPr lang="en-US" altLang="zh-TW" sz="2000" dirty="0">
              <a:solidFill>
                <a:schemeClr val="bg2">
                  <a:lumMod val="50000"/>
                </a:schemeClr>
              </a:solidFill>
            </a:endParaRPr>
          </a:p>
          <a:p>
            <a:pPr algn="l"/>
            <a:r>
              <a:rPr lang="ja-JP" altLang="ja-JP" cap="all" dirty="0"/>
              <a:t>「</a:t>
            </a:r>
            <a:r>
              <a:rPr lang="ja-JP" altLang="en-US" cap="all" dirty="0"/>
              <a:t>「</a:t>
            </a:r>
            <a:r>
              <a:rPr lang="ja-JP" altLang="en-US" sz="3600"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ja-JP" sz="3600" b="1" cap="all" dirty="0">
                <a:solidFill>
                  <a:schemeClr val="bg2">
                    <a:lumMod val="50000"/>
                  </a:schemeClr>
                </a:solidFill>
                <a:latin typeface="ＭＳ Ｐゴシック" panose="020B0600070205080204" pitchFamily="50" charset="-128"/>
                <a:ea typeface="ＭＳ Ｐゴシック" panose="020B0600070205080204" pitchFamily="50" charset="-128"/>
              </a:rPr>
              <a:t>自分ごと（自分の事）として学ぶ子供」について</a:t>
            </a:r>
            <a:endParaRPr lang="en-US" altLang="ja-JP" sz="36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1.</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はじめに</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・教師用指導資料「自分ごと（自分の事）として学ぶ子供」</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12</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の疑問</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・資料発行について</a:t>
            </a:r>
          </a:p>
          <a:p>
            <a:pPr algn="l"/>
            <a:endPar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2.</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自分ごと（自分の事）として学ぶ子供とは</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・標題「自分ごと（自分の事）として学ぶ子供」について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・「自分ごと」として学ぶ意義</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a:t>
            </a:r>
            <a:r>
              <a:rPr lang="ja-JP" altLang="en-US" sz="2800" b="1" cap="all" dirty="0">
                <a:solidFill>
                  <a:srgbClr val="FF0000"/>
                </a:solidFill>
                <a:latin typeface="ＭＳ Ｐゴシック" panose="020B0600070205080204" pitchFamily="50" charset="-128"/>
                <a:ea typeface="ＭＳ Ｐゴシック" panose="020B0600070205080204" pitchFamily="50" charset="-128"/>
              </a:rPr>
              <a:t>・「</a:t>
            </a:r>
            <a:r>
              <a:rPr lang="en-US" altLang="ja-JP" sz="2800" b="1" cap="all" dirty="0">
                <a:solidFill>
                  <a:srgbClr val="FF0000"/>
                </a:solidFill>
                <a:latin typeface="ＭＳ Ｐゴシック" panose="020B0600070205080204" pitchFamily="50" charset="-128"/>
                <a:ea typeface="ＭＳ Ｐゴシック" panose="020B0600070205080204" pitchFamily="50" charset="-128"/>
              </a:rPr>
              <a:t>『</a:t>
            </a:r>
            <a:r>
              <a:rPr lang="ja-JP" altLang="en-US" sz="2800" b="1" cap="all" dirty="0">
                <a:solidFill>
                  <a:srgbClr val="FF0000"/>
                </a:solidFill>
                <a:latin typeface="ＭＳ Ｐゴシック" panose="020B0600070205080204" pitchFamily="50" charset="-128"/>
                <a:ea typeface="ＭＳ Ｐゴシック" panose="020B0600070205080204" pitchFamily="50" charset="-128"/>
              </a:rPr>
              <a:t>問いや考え</a:t>
            </a:r>
            <a:r>
              <a:rPr lang="en-US" altLang="ja-JP" sz="2800" b="1" cap="all" dirty="0">
                <a:solidFill>
                  <a:srgbClr val="FF0000"/>
                </a:solidFill>
                <a:latin typeface="ＭＳ Ｐゴシック" panose="020B0600070205080204" pitchFamily="50" charset="-128"/>
                <a:ea typeface="ＭＳ Ｐゴシック" panose="020B0600070205080204" pitchFamily="50" charset="-128"/>
              </a:rPr>
              <a:t>』</a:t>
            </a:r>
            <a:r>
              <a:rPr lang="ja-JP" altLang="en-US" sz="2800" b="1" cap="all" dirty="0">
                <a:solidFill>
                  <a:srgbClr val="FF0000"/>
                </a:solidFill>
                <a:latin typeface="ＭＳ Ｐゴシック" panose="020B0600070205080204" pitchFamily="50" charset="-128"/>
                <a:ea typeface="ＭＳ Ｐゴシック" panose="020B0600070205080204" pitchFamily="50" charset="-128"/>
              </a:rPr>
              <a:t>を持つ」と「</a:t>
            </a:r>
            <a:r>
              <a:rPr lang="en-US" altLang="ja-JP" sz="2800" b="1" cap="all" dirty="0">
                <a:solidFill>
                  <a:srgbClr val="FF0000"/>
                </a:solidFill>
                <a:latin typeface="ＭＳ Ｐゴシック" panose="020B0600070205080204" pitchFamily="50" charset="-128"/>
                <a:ea typeface="ＭＳ Ｐゴシック" panose="020B0600070205080204" pitchFamily="50" charset="-128"/>
              </a:rPr>
              <a:t>『</a:t>
            </a:r>
            <a:r>
              <a:rPr lang="ja-JP" altLang="en-US" sz="2800" b="1" cap="all" dirty="0">
                <a:solidFill>
                  <a:srgbClr val="FF0000"/>
                </a:solidFill>
                <a:latin typeface="ＭＳ Ｐゴシック" panose="020B0600070205080204" pitchFamily="50" charset="-128"/>
                <a:ea typeface="ＭＳ Ｐゴシック" panose="020B0600070205080204" pitchFamily="50" charset="-128"/>
              </a:rPr>
              <a:t>問いや考え</a:t>
            </a:r>
            <a:r>
              <a:rPr lang="en-US" altLang="ja-JP" sz="2800" b="1" cap="all" dirty="0">
                <a:solidFill>
                  <a:srgbClr val="FF0000"/>
                </a:solidFill>
                <a:latin typeface="ＭＳ Ｐゴシック" panose="020B0600070205080204" pitchFamily="50" charset="-128"/>
                <a:ea typeface="ＭＳ Ｐゴシック" panose="020B0600070205080204" pitchFamily="50" charset="-128"/>
              </a:rPr>
              <a:t>』</a:t>
            </a:r>
            <a:r>
              <a:rPr lang="ja-JP" altLang="en-US" sz="2800" b="1" cap="all" dirty="0">
                <a:solidFill>
                  <a:srgbClr val="FF0000"/>
                </a:solidFill>
                <a:latin typeface="ＭＳ Ｐゴシック" panose="020B0600070205080204" pitchFamily="50" charset="-128"/>
                <a:ea typeface="ＭＳ Ｐゴシック" panose="020B0600070205080204" pitchFamily="50" charset="-128"/>
              </a:rPr>
              <a:t>の再構成」について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・「協働・対話」について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・自分ごと（自分の事）として学ぶ子供の姿</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・自分ごと（自分の事）として学ぶ子供の姿が見られる授業づくり</a:t>
            </a:r>
          </a:p>
          <a:p>
            <a:pPr algn="l"/>
            <a:endPar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3.</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おわりに</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・資料活用について</a:t>
            </a:r>
          </a:p>
          <a:p>
            <a:pPr algn="l"/>
            <a:endParaRPr lang="en-US" altLang="ja-JP" sz="2000" b="1" cap="all" dirty="0">
              <a:solidFill>
                <a:schemeClr val="bg2">
                  <a:lumMod val="50000"/>
                </a:schemeClr>
              </a:solidFill>
            </a:endParaRPr>
          </a:p>
          <a:p>
            <a:pPr algn="l"/>
            <a:endParaRPr lang="ja-JP" altLang="ja-JP" sz="2000" b="1" cap="all" dirty="0">
              <a:solidFill>
                <a:schemeClr val="bg2">
                  <a:lumMod val="50000"/>
                </a:schemeClr>
              </a:solidFill>
            </a:endParaRPr>
          </a:p>
          <a:p>
            <a:pPr algn="l"/>
            <a:endParaRPr lang="ja-JP" altLang="ja-JP" sz="1100" dirty="0">
              <a:solidFill>
                <a:schemeClr val="bg2">
                  <a:lumMod val="50000"/>
                </a:schemeClr>
              </a:solidFill>
            </a:endParaRPr>
          </a:p>
        </p:txBody>
      </p:sp>
      <p:pic>
        <p:nvPicPr>
          <p:cNvPr id="5" name="Picture 11" descr="静岡県教育委員会ロゴ"/>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5054" y="8433816"/>
            <a:ext cx="3093085" cy="617220"/>
          </a:xfrm>
          <a:prstGeom prst="rect">
            <a:avLst/>
          </a:prstGeom>
          <a:noFill/>
          <a:ln>
            <a:noFill/>
          </a:ln>
          <a:extLst/>
        </p:spPr>
      </p:pic>
    </p:spTree>
    <p:extLst>
      <p:ext uri="{BB962C8B-B14F-4D97-AF65-F5344CB8AC3E}">
        <p14:creationId xmlns:p14="http://schemas.microsoft.com/office/powerpoint/2010/main" val="1880227923"/>
      </p:ext>
    </p:extLst>
  </p:cSld>
  <p:clrMapOvr>
    <a:masterClrMapping/>
  </p:clrMapOvr>
  <p:transition spd="med" advTm="10884"/>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E980B2F-16DB-B34B-BB17-471F43CCCC2D}"/>
              </a:ext>
            </a:extLst>
          </p:cNvPr>
          <p:cNvPicPr>
            <a:picLocks noChangeAspect="1"/>
          </p:cNvPicPr>
          <p:nvPr/>
        </p:nvPicPr>
        <p:blipFill rotWithShape="1">
          <a:blip r:embed="rId4">
            <a:extLst>
              <a:ext uri="{28A0092B-C50C-407E-A947-70E740481C1C}">
                <a14:useLocalDpi xmlns:a14="http://schemas.microsoft.com/office/drawing/2010/main" val="0"/>
              </a:ext>
            </a:extLst>
          </a:blip>
          <a:srcRect l="1482" b="2911"/>
          <a:stretch/>
        </p:blipFill>
        <p:spPr>
          <a:xfrm>
            <a:off x="3086967" y="680421"/>
            <a:ext cx="6387233" cy="8392757"/>
          </a:xfrm>
          <a:prstGeom prst="rect">
            <a:avLst/>
          </a:prstGeom>
          <a:ln>
            <a:solidFill>
              <a:schemeClr val="tx1"/>
            </a:solidFill>
          </a:ln>
        </p:spPr>
      </p:pic>
      <p:sp>
        <p:nvSpPr>
          <p:cNvPr id="5" name="角丸四角形 4">
            <a:extLst>
              <a:ext uri="{FF2B5EF4-FFF2-40B4-BE49-F238E27FC236}">
                <a16:creationId xmlns:a16="http://schemas.microsoft.com/office/drawing/2014/main" id="{4B1025A1-0E4F-114A-A683-739BFB41C0D9}"/>
              </a:ext>
            </a:extLst>
          </p:cNvPr>
          <p:cNvSpPr/>
          <p:nvPr/>
        </p:nvSpPr>
        <p:spPr>
          <a:xfrm>
            <a:off x="1574800" y="4546600"/>
            <a:ext cx="8966199" cy="3810000"/>
          </a:xfrm>
          <a:prstGeom prst="roundRect">
            <a:avLst/>
          </a:prstGeom>
          <a:noFill/>
          <a:ln w="5715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Tree>
    <p:custDataLst>
      <p:tags r:id="rId1"/>
    </p:custDataLst>
    <p:extLst>
      <p:ext uri="{BB962C8B-B14F-4D97-AF65-F5344CB8AC3E}">
        <p14:creationId xmlns:p14="http://schemas.microsoft.com/office/powerpoint/2010/main" val="1030620239"/>
      </p:ext>
    </p:extLst>
  </p:cSld>
  <p:clrMapOvr>
    <a:masterClrMapping/>
  </p:clrMapOvr>
  <p:transition spd="med" advTm="1086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53AD3511-32E0-224C-A67D-9197AE164520}"/>
              </a:ext>
            </a:extLst>
          </p:cNvPr>
          <p:cNvGrpSpPr/>
          <p:nvPr/>
        </p:nvGrpSpPr>
        <p:grpSpPr>
          <a:xfrm>
            <a:off x="12136" y="2557583"/>
            <a:ext cx="13019803" cy="4907931"/>
            <a:chOff x="12136" y="2557583"/>
            <a:chExt cx="13019803" cy="4907931"/>
          </a:xfrm>
        </p:grpSpPr>
        <p:grpSp>
          <p:nvGrpSpPr>
            <p:cNvPr id="19" name="Group 68">
              <a:extLst>
                <a:ext uri="{FF2B5EF4-FFF2-40B4-BE49-F238E27FC236}">
                  <a16:creationId xmlns:a16="http://schemas.microsoft.com/office/drawing/2014/main" id="{4BFA6321-8A5C-9547-942A-9F5A16422B0D}"/>
                </a:ext>
              </a:extLst>
            </p:cNvPr>
            <p:cNvGrpSpPr>
              <a:grpSpLocks/>
            </p:cNvGrpSpPr>
            <p:nvPr/>
          </p:nvGrpSpPr>
          <p:grpSpPr bwMode="auto">
            <a:xfrm>
              <a:off x="5901963" y="2620886"/>
              <a:ext cx="7129976" cy="4756498"/>
              <a:chOff x="-2169" y="1858"/>
              <a:chExt cx="3598" cy="1916"/>
            </a:xfrm>
          </p:grpSpPr>
          <p:sp>
            <p:nvSpPr>
              <p:cNvPr id="20" name="AutoShape 69">
                <a:extLst>
                  <a:ext uri="{FF2B5EF4-FFF2-40B4-BE49-F238E27FC236}">
                    <a16:creationId xmlns:a16="http://schemas.microsoft.com/office/drawing/2014/main" id="{03F5C277-60FB-4441-9759-BF58B2A954B1}"/>
                  </a:ext>
                </a:extLst>
              </p:cNvPr>
              <p:cNvSpPr>
                <a:spLocks noChangeArrowheads="1"/>
              </p:cNvSpPr>
              <p:nvPr/>
            </p:nvSpPr>
            <p:spPr bwMode="auto">
              <a:xfrm rot="10800000">
                <a:off x="-2169" y="1858"/>
                <a:ext cx="3584" cy="1024"/>
              </a:xfrm>
              <a:prstGeom prst="curvedUpArrow">
                <a:avLst>
                  <a:gd name="adj1" fmla="val 103412"/>
                  <a:gd name="adj2" fmla="val 103412"/>
                  <a:gd name="adj3" fmla="val 0"/>
                </a:avLst>
              </a:prstGeom>
              <a:gradFill rotWithShape="1">
                <a:gsLst>
                  <a:gs pos="0">
                    <a:srgbClr val="3333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 name="AutoShape 70">
                <a:extLst>
                  <a:ext uri="{FF2B5EF4-FFF2-40B4-BE49-F238E27FC236}">
                    <a16:creationId xmlns:a16="http://schemas.microsoft.com/office/drawing/2014/main" id="{CA64AA7F-08B2-4D4B-820F-B96BC4FA7A10}"/>
                  </a:ext>
                </a:extLst>
              </p:cNvPr>
              <p:cNvSpPr>
                <a:spLocks noChangeArrowheads="1"/>
              </p:cNvSpPr>
              <p:nvPr/>
            </p:nvSpPr>
            <p:spPr bwMode="auto">
              <a:xfrm>
                <a:off x="-2155" y="2750"/>
                <a:ext cx="3584" cy="1024"/>
              </a:xfrm>
              <a:prstGeom prst="curvedUpArrow">
                <a:avLst>
                  <a:gd name="adj1" fmla="val 104093"/>
                  <a:gd name="adj2" fmla="val 104093"/>
                  <a:gd name="adj3" fmla="val 0"/>
                </a:avLst>
              </a:prstGeom>
              <a:gradFill rotWithShape="1">
                <a:gsLst>
                  <a:gs pos="0">
                    <a:srgbClr val="3333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grpSp>
          <p:nvGrpSpPr>
            <p:cNvPr id="15" name="Group 68">
              <a:extLst>
                <a:ext uri="{FF2B5EF4-FFF2-40B4-BE49-F238E27FC236}">
                  <a16:creationId xmlns:a16="http://schemas.microsoft.com/office/drawing/2014/main" id="{A85977D5-2D27-C644-94ED-6B8A80553943}"/>
                </a:ext>
              </a:extLst>
            </p:cNvPr>
            <p:cNvGrpSpPr>
              <a:grpSpLocks/>
            </p:cNvGrpSpPr>
            <p:nvPr/>
          </p:nvGrpSpPr>
          <p:grpSpPr bwMode="auto">
            <a:xfrm>
              <a:off x="12136" y="2557583"/>
              <a:ext cx="7102233" cy="4907931"/>
              <a:chOff x="-2155" y="1797"/>
              <a:chExt cx="3584" cy="1977"/>
            </a:xfrm>
          </p:grpSpPr>
          <p:sp>
            <p:nvSpPr>
              <p:cNvPr id="16" name="AutoShape 69">
                <a:extLst>
                  <a:ext uri="{FF2B5EF4-FFF2-40B4-BE49-F238E27FC236}">
                    <a16:creationId xmlns:a16="http://schemas.microsoft.com/office/drawing/2014/main" id="{90A31D51-A2F4-B146-889B-2C20EA681A26}"/>
                  </a:ext>
                </a:extLst>
              </p:cNvPr>
              <p:cNvSpPr>
                <a:spLocks noChangeArrowheads="1"/>
              </p:cNvSpPr>
              <p:nvPr/>
            </p:nvSpPr>
            <p:spPr bwMode="auto">
              <a:xfrm rot="10800000">
                <a:off x="-2155" y="1797"/>
                <a:ext cx="3584" cy="1024"/>
              </a:xfrm>
              <a:prstGeom prst="curvedUpArrow">
                <a:avLst>
                  <a:gd name="adj1" fmla="val 103412"/>
                  <a:gd name="adj2" fmla="val 103412"/>
                  <a:gd name="adj3" fmla="val 0"/>
                </a:avLst>
              </a:prstGeom>
              <a:gradFill rotWithShape="1">
                <a:gsLst>
                  <a:gs pos="0">
                    <a:srgbClr val="3333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 name="AutoShape 70">
                <a:extLst>
                  <a:ext uri="{FF2B5EF4-FFF2-40B4-BE49-F238E27FC236}">
                    <a16:creationId xmlns:a16="http://schemas.microsoft.com/office/drawing/2014/main" id="{E10124EF-5BF3-6D41-BB04-B828C62B205A}"/>
                  </a:ext>
                </a:extLst>
              </p:cNvPr>
              <p:cNvSpPr>
                <a:spLocks noChangeArrowheads="1"/>
              </p:cNvSpPr>
              <p:nvPr/>
            </p:nvSpPr>
            <p:spPr bwMode="auto">
              <a:xfrm>
                <a:off x="-2155" y="2750"/>
                <a:ext cx="3584" cy="1024"/>
              </a:xfrm>
              <a:prstGeom prst="curvedUpArrow">
                <a:avLst>
                  <a:gd name="adj1" fmla="val 104093"/>
                  <a:gd name="adj2" fmla="val 104093"/>
                  <a:gd name="adj3" fmla="val 0"/>
                </a:avLst>
              </a:prstGeom>
              <a:gradFill rotWithShape="1">
                <a:gsLst>
                  <a:gs pos="0">
                    <a:srgbClr val="3333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sp>
          <p:nvSpPr>
            <p:cNvPr id="22" name="AutoShape 79">
              <a:extLst>
                <a:ext uri="{FF2B5EF4-FFF2-40B4-BE49-F238E27FC236}">
                  <a16:creationId xmlns:a16="http://schemas.microsoft.com/office/drawing/2014/main" id="{B80DB6A5-8065-EB46-BB64-E4AC6DB63C3C}"/>
                </a:ext>
              </a:extLst>
            </p:cNvPr>
            <p:cNvSpPr>
              <a:spLocks noChangeArrowheads="1"/>
            </p:cNvSpPr>
            <p:nvPr/>
          </p:nvSpPr>
          <p:spPr bwMode="auto">
            <a:xfrm>
              <a:off x="9834784" y="4422902"/>
              <a:ext cx="3037291" cy="1056693"/>
            </a:xfrm>
            <a:prstGeom prst="roundRect">
              <a:avLst>
                <a:gd name="adj" fmla="val 16667"/>
              </a:avLst>
            </a:prstGeom>
            <a:gradFill rotWithShape="1">
              <a:gsLst>
                <a:gs pos="0">
                  <a:srgbClr val="CCFFCC"/>
                </a:gs>
                <a:gs pos="100000">
                  <a:srgbClr val="FFFFFF"/>
                </a:gs>
              </a:gsLst>
              <a:lin ang="5400000" scaled="1"/>
            </a:gradFill>
            <a:ln w="9525">
              <a:solidFill>
                <a:srgbClr val="000080"/>
              </a:solidFill>
              <a:round/>
              <a:headEnd/>
              <a:tailEnd/>
            </a:ln>
          </p:spPr>
          <p:txBody>
            <a:bodyPr wrap="none" tIns="288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2700"/>
                </a:lnSpc>
                <a:spcBef>
                  <a:spcPct val="0"/>
                </a:spcBef>
                <a:buFontTx/>
                <a:buNone/>
              </a:pPr>
              <a:r>
                <a:rPr lang="ja-JP" altLang="en-US" sz="4400" dirty="0">
                  <a:solidFill>
                    <a:schemeClr val="bg2">
                      <a:lumMod val="50000"/>
                    </a:schemeClr>
                  </a:solidFill>
                  <a:latin typeface="UD デジタル 教科書体 NK-R" pitchFamily="18" charset="-128"/>
                  <a:ea typeface="UD デジタル 教科書体 NK-R" pitchFamily="18" charset="-128"/>
                </a:rPr>
                <a:t>協働・対話</a:t>
              </a:r>
            </a:p>
          </p:txBody>
        </p:sp>
        <p:sp>
          <p:nvSpPr>
            <p:cNvPr id="23" name="AutoShape 79">
              <a:extLst>
                <a:ext uri="{FF2B5EF4-FFF2-40B4-BE49-F238E27FC236}">
                  <a16:creationId xmlns:a16="http://schemas.microsoft.com/office/drawing/2014/main" id="{6C4C7EA1-0D5D-7D4B-BB2C-7CA22BFEE772}"/>
                </a:ext>
              </a:extLst>
            </p:cNvPr>
            <p:cNvSpPr>
              <a:spLocks noChangeArrowheads="1"/>
            </p:cNvSpPr>
            <p:nvPr/>
          </p:nvSpPr>
          <p:spPr bwMode="auto">
            <a:xfrm>
              <a:off x="202899" y="4483203"/>
              <a:ext cx="3037291" cy="1056693"/>
            </a:xfrm>
            <a:prstGeom prst="roundRect">
              <a:avLst>
                <a:gd name="adj" fmla="val 16667"/>
              </a:avLst>
            </a:prstGeom>
            <a:gradFill rotWithShape="1">
              <a:gsLst>
                <a:gs pos="0">
                  <a:srgbClr val="CCFFCC"/>
                </a:gs>
                <a:gs pos="100000">
                  <a:srgbClr val="FFFFFF"/>
                </a:gs>
              </a:gsLst>
              <a:lin ang="5400000" scaled="1"/>
            </a:gradFill>
            <a:ln w="9525">
              <a:solidFill>
                <a:srgbClr val="000080"/>
              </a:solidFill>
              <a:round/>
              <a:headEnd/>
              <a:tailEnd/>
            </a:ln>
          </p:spPr>
          <p:txBody>
            <a:bodyPr wrap="none" tIns="288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2700"/>
                </a:lnSpc>
                <a:spcBef>
                  <a:spcPct val="0"/>
                </a:spcBef>
                <a:buFontTx/>
                <a:buNone/>
              </a:pPr>
              <a:r>
                <a:rPr lang="ja-JP" altLang="en-US" sz="4400" dirty="0">
                  <a:solidFill>
                    <a:schemeClr val="bg2">
                      <a:lumMod val="50000"/>
                    </a:schemeClr>
                  </a:solidFill>
                  <a:latin typeface="UD デジタル 教科書体 NK-R" pitchFamily="18" charset="-128"/>
                  <a:ea typeface="UD デジタル 教科書体 NK-R" pitchFamily="18" charset="-128"/>
                </a:rPr>
                <a:t>協働・対話</a:t>
              </a:r>
            </a:p>
          </p:txBody>
        </p:sp>
      </p:grpSp>
      <p:sp>
        <p:nvSpPr>
          <p:cNvPr id="2" name="AutoShape 74"/>
          <p:cNvSpPr>
            <a:spLocks noChangeArrowheads="1"/>
          </p:cNvSpPr>
          <p:nvPr/>
        </p:nvSpPr>
        <p:spPr bwMode="auto">
          <a:xfrm>
            <a:off x="3168093" y="3043326"/>
            <a:ext cx="6606857" cy="792000"/>
          </a:xfrm>
          <a:prstGeom prst="roundRect">
            <a:avLst>
              <a:gd name="adj" fmla="val 16676"/>
            </a:avLst>
          </a:prstGeom>
          <a:solidFill>
            <a:srgbClr val="FFCC99"/>
          </a:solidFill>
          <a:ln w="9525">
            <a:solidFill>
              <a:srgbClr val="000000"/>
            </a:solidFill>
            <a:round/>
            <a:headEnd/>
            <a:tailEnd/>
          </a:ln>
        </p:spPr>
        <p:txBody>
          <a:bodyPr wrap="none" tIns="252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2300"/>
              </a:lnSpc>
              <a:spcBef>
                <a:spcPct val="0"/>
              </a:spcBef>
              <a:buFontTx/>
              <a:buNone/>
            </a:pPr>
            <a:r>
              <a:rPr lang="ja-JP" altLang="en-US" sz="4000" dirty="0">
                <a:solidFill>
                  <a:schemeClr val="bg2">
                    <a:lumMod val="50000"/>
                  </a:schemeClr>
                </a:solidFill>
                <a:latin typeface="HGS明朝E" panose="02020900000000000000" pitchFamily="18" charset="-128"/>
                <a:ea typeface="HGS明朝E" panose="02020900000000000000" pitchFamily="18" charset="-128"/>
              </a:rPr>
              <a:t>「問いや考え」の再構成</a:t>
            </a:r>
          </a:p>
        </p:txBody>
      </p:sp>
      <p:sp>
        <p:nvSpPr>
          <p:cNvPr id="3" name="AutoShape 74"/>
          <p:cNvSpPr>
            <a:spLocks noChangeArrowheads="1"/>
          </p:cNvSpPr>
          <p:nvPr/>
        </p:nvSpPr>
        <p:spPr bwMode="auto">
          <a:xfrm>
            <a:off x="3268663" y="6543581"/>
            <a:ext cx="6606857" cy="792000"/>
          </a:xfrm>
          <a:prstGeom prst="roundRect">
            <a:avLst>
              <a:gd name="adj" fmla="val 16676"/>
            </a:avLst>
          </a:prstGeom>
          <a:solidFill>
            <a:srgbClr val="FFCC99"/>
          </a:solidFill>
          <a:ln w="9525">
            <a:solidFill>
              <a:srgbClr val="000000"/>
            </a:solidFill>
            <a:round/>
            <a:headEnd/>
            <a:tailEnd/>
          </a:ln>
        </p:spPr>
        <p:txBody>
          <a:bodyPr wrap="none" tIns="252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2300"/>
              </a:lnSpc>
              <a:spcBef>
                <a:spcPct val="0"/>
              </a:spcBef>
              <a:buFontTx/>
              <a:buNone/>
            </a:pPr>
            <a:r>
              <a:rPr lang="ja-JP" altLang="en-US" sz="4000" dirty="0">
                <a:solidFill>
                  <a:schemeClr val="bg2">
                    <a:lumMod val="50000"/>
                  </a:schemeClr>
                </a:solidFill>
                <a:latin typeface="HGS明朝E" panose="02020900000000000000" pitchFamily="18" charset="-128"/>
                <a:ea typeface="HGS明朝E" panose="02020900000000000000" pitchFamily="18" charset="-128"/>
              </a:rPr>
              <a:t>「問いや考え」を持つ</a:t>
            </a:r>
          </a:p>
        </p:txBody>
      </p:sp>
      <p:sp>
        <p:nvSpPr>
          <p:cNvPr id="4" name="図形 41"/>
          <p:cNvSpPr>
            <a:spLocks noChangeArrowheads="1"/>
          </p:cNvSpPr>
          <p:nvPr/>
        </p:nvSpPr>
        <p:spPr bwMode="auto">
          <a:xfrm>
            <a:off x="4958745" y="3820287"/>
            <a:ext cx="3226689" cy="2689296"/>
          </a:xfrm>
          <a:prstGeom prst="hexagon">
            <a:avLst>
              <a:gd name="adj" fmla="val 26220"/>
              <a:gd name="vf" fmla="val 115470"/>
            </a:avLst>
          </a:prstGeom>
          <a:solidFill>
            <a:srgbClr val="FFCCCC"/>
          </a:solidFill>
          <a:ln w="63500" cmpd="dbl">
            <a:solidFill>
              <a:srgbClr val="000080"/>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solidFill>
                <a:srgbClr val="FFFFFF"/>
              </a:solidFill>
            </a:endParaRPr>
          </a:p>
          <a:p>
            <a:pPr algn="ctr" eaLnBrk="1" hangingPunct="1">
              <a:spcBef>
                <a:spcPct val="0"/>
              </a:spcBef>
              <a:buFontTx/>
              <a:buNone/>
            </a:pPr>
            <a:endParaRPr lang="ja-JP" altLang="en-US" sz="2000">
              <a:solidFill>
                <a:srgbClr val="FFFFFF"/>
              </a:solidFill>
            </a:endParaRPr>
          </a:p>
          <a:p>
            <a:pPr algn="ctr" eaLnBrk="1" hangingPunct="1">
              <a:spcBef>
                <a:spcPct val="0"/>
              </a:spcBef>
              <a:buFontTx/>
              <a:buNone/>
            </a:pPr>
            <a:endParaRPr lang="ja-JP" altLang="en-US" sz="2000">
              <a:solidFill>
                <a:srgbClr val="FFFFFF"/>
              </a:solidFill>
            </a:endParaRPr>
          </a:p>
        </p:txBody>
      </p:sp>
      <p:sp>
        <p:nvSpPr>
          <p:cNvPr id="5" name="テキスト 42"/>
          <p:cNvSpPr txBox="1">
            <a:spLocks noChangeArrowheads="1"/>
          </p:cNvSpPr>
          <p:nvPr/>
        </p:nvSpPr>
        <p:spPr bwMode="auto">
          <a:xfrm>
            <a:off x="5152769" y="4092423"/>
            <a:ext cx="28386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dirty="0">
                <a:solidFill>
                  <a:schemeClr val="bg2">
                    <a:lumMod val="50000"/>
                  </a:schemeClr>
                </a:solidFill>
                <a:latin typeface="HGS明朝E" panose="02020900000000000000" pitchFamily="18" charset="-128"/>
                <a:ea typeface="HGS明朝E" panose="02020900000000000000" pitchFamily="18" charset="-128"/>
              </a:rPr>
              <a:t>自分</a:t>
            </a:r>
          </a:p>
        </p:txBody>
      </p:sp>
      <p:grpSp>
        <p:nvGrpSpPr>
          <p:cNvPr id="6" name="グループ化 5"/>
          <p:cNvGrpSpPr/>
          <p:nvPr/>
        </p:nvGrpSpPr>
        <p:grpSpPr>
          <a:xfrm>
            <a:off x="5929706" y="5162071"/>
            <a:ext cx="1373695" cy="881698"/>
            <a:chOff x="3033713" y="5638800"/>
            <a:chExt cx="796925" cy="363538"/>
          </a:xfrm>
        </p:grpSpPr>
        <p:sp>
          <p:nvSpPr>
            <p:cNvPr id="7" name="AutoShape 44"/>
            <p:cNvSpPr>
              <a:spLocks noChangeArrowheads="1"/>
            </p:cNvSpPr>
            <p:nvPr/>
          </p:nvSpPr>
          <p:spPr bwMode="auto">
            <a:xfrm>
              <a:off x="3233738" y="5748338"/>
              <a:ext cx="347662" cy="192087"/>
            </a:xfrm>
            <a:prstGeom prst="triangle">
              <a:avLst>
                <a:gd name="adj" fmla="val 50000"/>
              </a:avLst>
            </a:prstGeom>
            <a:solidFill>
              <a:srgbClr val="FFFFFF"/>
            </a:solidFill>
            <a:ln w="9525">
              <a:solidFill>
                <a:srgbClr val="00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8" name="AutoShape 7"/>
            <p:cNvSpPr>
              <a:spLocks noChangeArrowheads="1"/>
            </p:cNvSpPr>
            <p:nvPr/>
          </p:nvSpPr>
          <p:spPr bwMode="auto">
            <a:xfrm>
              <a:off x="3255963" y="5638800"/>
              <a:ext cx="325437" cy="142875"/>
            </a:xfrm>
            <a:prstGeom prst="roundRect">
              <a:avLst>
                <a:gd name="adj" fmla="val 16662"/>
              </a:avLst>
            </a:prstGeom>
            <a:gradFill rotWithShape="1">
              <a:gsLst>
                <a:gs pos="0">
                  <a:srgbClr val="FFCC00"/>
                </a:gs>
                <a:gs pos="100000">
                  <a:srgbClr val="FFFFFF"/>
                </a:gs>
              </a:gsLst>
              <a:lin ang="5400000" scaled="1"/>
            </a:gradFill>
            <a:ln w="38100" cmpd="dbl">
              <a:solidFill>
                <a:srgbClr val="808080"/>
              </a:solidFill>
              <a:round/>
              <a:headEnd/>
              <a:tailEnd/>
            </a:ln>
          </p:spPr>
          <p:txBody>
            <a:bodyPr lIns="74295" tIns="8890" rIns="74295" bIns="889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1500"/>
                </a:lnSpc>
                <a:spcBef>
                  <a:spcPct val="0"/>
                </a:spcBef>
                <a:buFontTx/>
                <a:buNone/>
              </a:pPr>
              <a:endParaRPr lang="ja-JP" altLang="en-US" sz="1400">
                <a:latin typeface="HGP明朝E" panose="02020900000000000000" pitchFamily="18" charset="-128"/>
                <a:ea typeface="HGP明朝E" panose="02020900000000000000" pitchFamily="18" charset="-128"/>
              </a:endParaRPr>
            </a:p>
          </p:txBody>
        </p:sp>
        <p:sp>
          <p:nvSpPr>
            <p:cNvPr id="9" name="AutoShape 9"/>
            <p:cNvSpPr>
              <a:spLocks noChangeArrowheads="1"/>
            </p:cNvSpPr>
            <p:nvPr/>
          </p:nvSpPr>
          <p:spPr bwMode="auto">
            <a:xfrm>
              <a:off x="3522663" y="5846763"/>
              <a:ext cx="307975" cy="139700"/>
            </a:xfrm>
            <a:prstGeom prst="roundRect">
              <a:avLst>
                <a:gd name="adj" fmla="val 16667"/>
              </a:avLst>
            </a:prstGeom>
            <a:gradFill rotWithShape="1">
              <a:gsLst>
                <a:gs pos="0">
                  <a:srgbClr val="00FF00"/>
                </a:gs>
                <a:gs pos="100000">
                  <a:srgbClr val="FFFFFF"/>
                </a:gs>
              </a:gsLst>
              <a:lin ang="5400000" scaled="1"/>
            </a:gradFill>
            <a:ln w="44450" cmpd="dbl">
              <a:solidFill>
                <a:srgbClr val="808080"/>
              </a:solidFill>
              <a:round/>
              <a:headEnd/>
              <a:tailEnd/>
            </a:ln>
          </p:spPr>
          <p:txBody>
            <a:bodyPr lIns="0" tIns="8890" rIns="0" bIns="889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1500"/>
                </a:lnSpc>
                <a:spcBef>
                  <a:spcPct val="0"/>
                </a:spcBef>
                <a:buFontTx/>
                <a:buNone/>
              </a:pPr>
              <a:endParaRPr lang="ja-JP" altLang="en-US" sz="1200">
                <a:latin typeface="HGP明朝E" panose="02020900000000000000" pitchFamily="18" charset="-128"/>
                <a:ea typeface="HGP明朝E" panose="02020900000000000000" pitchFamily="18" charset="-128"/>
              </a:endParaRPr>
            </a:p>
          </p:txBody>
        </p:sp>
        <p:sp>
          <p:nvSpPr>
            <p:cNvPr id="10" name="AutoShape 8"/>
            <p:cNvSpPr>
              <a:spLocks noChangeArrowheads="1"/>
            </p:cNvSpPr>
            <p:nvPr/>
          </p:nvSpPr>
          <p:spPr bwMode="auto">
            <a:xfrm>
              <a:off x="3033713" y="5861050"/>
              <a:ext cx="314325" cy="141288"/>
            </a:xfrm>
            <a:prstGeom prst="roundRect">
              <a:avLst>
                <a:gd name="adj" fmla="val 16676"/>
              </a:avLst>
            </a:prstGeom>
            <a:gradFill rotWithShape="1">
              <a:gsLst>
                <a:gs pos="0">
                  <a:srgbClr val="66CCFF"/>
                </a:gs>
                <a:gs pos="100000">
                  <a:srgbClr val="FFFFFF"/>
                </a:gs>
              </a:gsLst>
              <a:lin ang="5400000" scaled="1"/>
            </a:gradFill>
            <a:ln w="47625" cmpd="dbl">
              <a:solidFill>
                <a:srgbClr val="808080"/>
              </a:solidFill>
              <a:round/>
              <a:headEnd/>
              <a:tailEnd/>
            </a:ln>
          </p:spPr>
          <p:txBody>
            <a:bodyPr lIns="74295" tIns="8890" rIns="74295" bIns="889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1500"/>
                </a:lnSpc>
                <a:spcBef>
                  <a:spcPct val="0"/>
                </a:spcBef>
                <a:buFontTx/>
                <a:buNone/>
              </a:pPr>
              <a:endParaRPr lang="ja-JP" altLang="en-US" sz="1600">
                <a:latin typeface="HGP明朝E" panose="02020900000000000000" pitchFamily="18" charset="-128"/>
                <a:ea typeface="HGP明朝E" panose="02020900000000000000" pitchFamily="18" charset="-128"/>
              </a:endParaRPr>
            </a:p>
          </p:txBody>
        </p:sp>
      </p:grpSp>
      <p:sp>
        <p:nvSpPr>
          <p:cNvPr id="11" name="「自分ごと（自分の事）として学ぶ子供」"/>
          <p:cNvSpPr txBox="1">
            <a:spLocks/>
          </p:cNvSpPr>
          <p:nvPr/>
        </p:nvSpPr>
        <p:spPr>
          <a:xfrm>
            <a:off x="3168093" y="333441"/>
            <a:ext cx="11386987" cy="815243"/>
          </a:xfrm>
          <a:prstGeom prst="rect">
            <a:avLst/>
          </a:prstGeom>
        </p:spPr>
        <p:txBody>
          <a:bodyPr/>
          <a:lstStyle>
            <a:lvl1pPr marL="0" marR="0" indent="0" algn="ctr" defTabSz="379729" rtl="0" latinLnBrk="0">
              <a:lnSpc>
                <a:spcPct val="100000"/>
              </a:lnSpc>
              <a:spcBef>
                <a:spcPts val="0"/>
              </a:spcBef>
              <a:spcAft>
                <a:spcPts val="0"/>
              </a:spcAft>
              <a:buClrTx/>
              <a:buSzTx/>
              <a:buFontTx/>
              <a:buNone/>
              <a:tabLst/>
              <a:defRPr sz="5069" b="1" i="0" u="none" strike="noStrike" cap="none" spc="0" baseline="0">
                <a:ln>
                  <a:noFill/>
                </a:ln>
                <a:solidFill>
                  <a:srgbClr val="FFFFFF"/>
                </a:solidFill>
                <a:uFillTx/>
                <a:latin typeface="AR Pゴシック体M"/>
                <a:ea typeface="AR Pゴシック体M"/>
                <a:cs typeface="AR Pゴシック体M"/>
                <a:sym typeface="AR Pゴシック体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9pPr>
          </a:lstStyle>
          <a:p>
            <a:pPr algn="l" hangingPunct="1"/>
            <a:r>
              <a:rPr lang="ja-JP" altLang="en-US" sz="4400" dirty="0"/>
              <a:t>「</a:t>
            </a:r>
            <a:r>
              <a:rPr lang="ja-JP" altLang="en-US" sz="4400"/>
              <a:t>自分ごととしての学び」</a:t>
            </a:r>
            <a:endParaRPr lang="ja-JP" altLang="en-US" sz="4400" dirty="0"/>
          </a:p>
        </p:txBody>
      </p:sp>
      <p:sp>
        <p:nvSpPr>
          <p:cNvPr id="12" name="「自分ごと（自分の事）として学ぶ子供」">
            <a:extLst>
              <a:ext uri="{FF2B5EF4-FFF2-40B4-BE49-F238E27FC236}">
                <a16:creationId xmlns:a16="http://schemas.microsoft.com/office/drawing/2014/main" id="{D9A67D5E-E360-E349-A22A-D6956AF31D5A}"/>
              </a:ext>
            </a:extLst>
          </p:cNvPr>
          <p:cNvSpPr txBox="1">
            <a:spLocks/>
          </p:cNvSpPr>
          <p:nvPr/>
        </p:nvSpPr>
        <p:spPr>
          <a:xfrm>
            <a:off x="2297915" y="1182682"/>
            <a:ext cx="11386987" cy="815243"/>
          </a:xfrm>
          <a:prstGeom prst="rect">
            <a:avLst/>
          </a:prstGeom>
        </p:spPr>
        <p:txBody>
          <a:bodyPr/>
          <a:lstStyle>
            <a:lvl1pPr marL="0" marR="0" indent="0" algn="ctr" defTabSz="379729" rtl="0" latinLnBrk="0">
              <a:lnSpc>
                <a:spcPct val="100000"/>
              </a:lnSpc>
              <a:spcBef>
                <a:spcPts val="0"/>
              </a:spcBef>
              <a:spcAft>
                <a:spcPts val="0"/>
              </a:spcAft>
              <a:buClrTx/>
              <a:buSzTx/>
              <a:buFontTx/>
              <a:buNone/>
              <a:tabLst/>
              <a:defRPr sz="5069" b="1" i="0" u="none" strike="noStrike" cap="none" spc="0" baseline="0">
                <a:ln>
                  <a:noFill/>
                </a:ln>
                <a:solidFill>
                  <a:srgbClr val="FFFFFF"/>
                </a:solidFill>
                <a:uFillTx/>
                <a:latin typeface="AR Pゴシック体M"/>
                <a:ea typeface="AR Pゴシック体M"/>
                <a:cs typeface="AR Pゴシック体M"/>
                <a:sym typeface="AR Pゴシック体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9pPr>
          </a:lstStyle>
          <a:p>
            <a:pPr algn="l" hangingPunct="1"/>
            <a:r>
              <a:rPr lang="ja-JP" altLang="en-US" sz="4400"/>
              <a:t>→子供が主体となる学習を目指す</a:t>
            </a:r>
            <a:endParaRPr lang="ja-JP" altLang="en-US" sz="4400" dirty="0"/>
          </a:p>
        </p:txBody>
      </p:sp>
      <p:sp>
        <p:nvSpPr>
          <p:cNvPr id="26" name="正方形/長方形 25">
            <a:extLst>
              <a:ext uri="{FF2B5EF4-FFF2-40B4-BE49-F238E27FC236}">
                <a16:creationId xmlns:a16="http://schemas.microsoft.com/office/drawing/2014/main" id="{049592AA-F53A-4D44-AD18-C73A435F9DB8}"/>
              </a:ext>
            </a:extLst>
          </p:cNvPr>
          <p:cNvSpPr/>
          <p:nvPr/>
        </p:nvSpPr>
        <p:spPr>
          <a:xfrm>
            <a:off x="459258" y="7069253"/>
            <a:ext cx="12829040" cy="2431435"/>
          </a:xfrm>
          <a:prstGeom prst="rect">
            <a:avLst/>
          </a:prstGeom>
        </p:spPr>
        <p:txBody>
          <a:bodyPr wrap="square">
            <a:noAutofit/>
          </a:bodyPr>
          <a:lstStyle/>
          <a:p>
            <a:pPr algn="l"/>
            <a:endParaRPr lang="ja-JP" altLang="en-US"/>
          </a:p>
          <a:p>
            <a:pPr algn="l"/>
            <a:r>
              <a:rPr lang="ja-JP" altLang="en-US"/>
              <a:t>子供は、</a:t>
            </a:r>
            <a:r>
              <a:rPr lang="ja-JP" altLang="en-US" u="sng">
                <a:solidFill>
                  <a:schemeClr val="tx1"/>
                </a:solidFill>
              </a:rPr>
              <a:t>教材となる対象や 事象との関わりの中で、自分の予想が結果と異なる場合や、 他者の見方との違いを　認識した時</a:t>
            </a:r>
            <a:r>
              <a:rPr lang="ja-JP" altLang="en-US"/>
              <a:t>などに、問いや考えを持ちます。</a:t>
            </a:r>
          </a:p>
        </p:txBody>
      </p:sp>
      <p:sp>
        <p:nvSpPr>
          <p:cNvPr id="27" name="正方形/長方形 26">
            <a:extLst>
              <a:ext uri="{FF2B5EF4-FFF2-40B4-BE49-F238E27FC236}">
                <a16:creationId xmlns:a16="http://schemas.microsoft.com/office/drawing/2014/main" id="{84814FB2-0934-AF44-B50D-F9F8503AB2F7}"/>
              </a:ext>
            </a:extLst>
          </p:cNvPr>
          <p:cNvSpPr/>
          <p:nvPr/>
        </p:nvSpPr>
        <p:spPr>
          <a:xfrm>
            <a:off x="178773" y="3358544"/>
            <a:ext cx="12829040" cy="2431435"/>
          </a:xfrm>
          <a:prstGeom prst="rect">
            <a:avLst/>
          </a:prstGeom>
        </p:spPr>
        <p:txBody>
          <a:bodyPr wrap="square">
            <a:noAutofit/>
          </a:bodyPr>
          <a:lstStyle/>
          <a:p>
            <a:pPr algn="l"/>
            <a:endParaRPr lang="ja-JP" altLang="en-US"/>
          </a:p>
          <a:p>
            <a:pPr algn="l"/>
            <a:r>
              <a:rPr lang="ja-JP" altLang="en-US"/>
              <a:t>子供は、</a:t>
            </a:r>
            <a:r>
              <a:rPr lang="ja-JP" altLang="en-US" u="sng"/>
              <a:t>様々な情報や自他の 考えを整理</a:t>
            </a:r>
            <a:r>
              <a:rPr lang="ja-JP" altLang="en-US"/>
              <a:t>しながら、　　　新たな知識・技能を獲得していきます。さらに、新たな　問いが生まれ、 次の学びへつなげるなどして、 学びを　深めていきます。</a:t>
            </a:r>
          </a:p>
        </p:txBody>
      </p:sp>
    </p:spTree>
    <p:custDataLst>
      <p:tags r:id="rId1"/>
    </p:custDataLst>
    <p:extLst>
      <p:ext uri="{BB962C8B-B14F-4D97-AF65-F5344CB8AC3E}">
        <p14:creationId xmlns:p14="http://schemas.microsoft.com/office/powerpoint/2010/main" val="4246518183"/>
      </p:ext>
    </p:extLst>
  </p:cSld>
  <p:clrMapOvr>
    <a:masterClrMapping/>
  </p:clrMapOvr>
  <p:transition spd="med" advTm="890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gtEl>
                                      </p:cBhvr>
                                    </p:animEffect>
                                    <p:animScale>
                                      <p:cBhvr>
                                        <p:cTn id="12" dur="250" autoRev="1" fill="hold"/>
                                        <p:tgtEl>
                                          <p:spTgt spid="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nodeType="clickEffect">
                                  <p:stCondLst>
                                    <p:cond delay="0"/>
                                  </p:stCondLst>
                                  <p:childTnLst>
                                    <p:set>
                                      <p:cBhvr>
                                        <p:cTn id="21" dur="500"/>
                                        <p:tgtEl>
                                          <p:spTgt spid="24"/>
                                        </p:tgtEl>
                                        <p:attrNameLst>
                                          <p:attrName>style.opacity</p:attrName>
                                        </p:attrNameLst>
                                      </p:cBhvr>
                                      <p:to>
                                        <p:strVal val="0.5"/>
                                      </p:to>
                                    </p:set>
                                    <p:animEffect filter="image" prLst="opacity: 0.5">
                                      <p:cBhvr rctx="IE">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6" presetClass="exit" presetSubtype="21" fill="hold" grpId="1" nodeType="withEffect">
                                  <p:stCondLst>
                                    <p:cond delay="0"/>
                                  </p:stCondLst>
                                  <p:childTnLst>
                                    <p:animEffect transition="out" filter="barn(inVertical)">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16" presetClass="exit" presetSubtype="21" fill="hold" nodeType="withEffect">
                                  <p:stCondLst>
                                    <p:cond delay="0"/>
                                  </p:stCondLst>
                                  <p:childTnLst>
                                    <p:animEffect transition="out" filter="barn(inVertical)">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par>
                                <p:cTn id="34" presetID="16" presetClass="exit" presetSubtype="21" fill="hold" grpId="1" nodeType="withEffect">
                                  <p:stCondLst>
                                    <p:cond delay="0"/>
                                  </p:stCondLst>
                                  <p:childTnLst>
                                    <p:animEffect transition="out" filter="barn(inVertical)">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16" presetClass="exit" presetSubtype="21" fill="hold" grpId="0" nodeType="withEffect">
                                  <p:stCondLst>
                                    <p:cond delay="0"/>
                                  </p:stCondLst>
                                  <p:childTnLst>
                                    <p:animEffect transition="out" filter="barn(inVertical)">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16" presetClass="exit" presetSubtype="21" fill="hold" grpId="0" nodeType="withEffect">
                                  <p:stCondLst>
                                    <p:cond delay="0"/>
                                  </p:stCondLst>
                                  <p:childTnLst>
                                    <p:animEffect transition="out" filter="barn(inVertical)">
                                      <p:cBhvr>
                                        <p:cTn id="41" dur="500"/>
                                        <p:tgtEl>
                                          <p:spTgt spid="4"/>
                                        </p:tgtEl>
                                      </p:cBhvr>
                                    </p:animEffect>
                                    <p:set>
                                      <p:cBhvr>
                                        <p:cTn id="42" dur="1" fill="hold">
                                          <p:stCondLst>
                                            <p:cond delay="499"/>
                                          </p:stCondLst>
                                        </p:cTn>
                                        <p:tgtEl>
                                          <p:spTgt spid="4"/>
                                        </p:tgtEl>
                                        <p:attrNameLst>
                                          <p:attrName>style.visibility</p:attrName>
                                        </p:attrNameLst>
                                      </p:cBhvr>
                                      <p:to>
                                        <p:strVal val="hidden"/>
                                      </p:to>
                                    </p:set>
                                  </p:childTnLst>
                                </p:cTn>
                              </p:par>
                              <p:par>
                                <p:cTn id="43" presetID="16" presetClass="exit" presetSubtype="21" fill="hold" nodeType="withEffect">
                                  <p:stCondLst>
                                    <p:cond delay="0"/>
                                  </p:stCondLst>
                                  <p:childTnLst>
                                    <p:animEffect transition="out" filter="barn(inVertical)">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linds(horizontal)">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xit" presetSubtype="21" fill="hold" grpId="1" nodeType="clickEffect">
                                  <p:stCondLst>
                                    <p:cond delay="0"/>
                                  </p:stCondLst>
                                  <p:childTnLst>
                                    <p:animEffect transition="out" filter="barn(inVertical)">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par>
                                <p:cTn id="56" presetID="16" presetClass="exit" presetSubtype="21" fill="hold" grpId="1" nodeType="withEffect">
                                  <p:stCondLst>
                                    <p:cond delay="0"/>
                                  </p:stCondLst>
                                  <p:childTnLst>
                                    <p:animEffect transition="out" filter="barn(inVertical)">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2"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blinds(horizontal)">
                                      <p:cBhvr>
                                        <p:cTn id="63" dur="50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blinds(horizontal)">
                                      <p:cBhvr>
                                        <p:cTn id="6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4" grpId="0" animBg="1"/>
      <p:bldP spid="5" grpId="0"/>
      <p:bldP spid="11" grpId="0"/>
      <p:bldP spid="12" grpId="0"/>
      <p:bldP spid="12" grpId="1"/>
      <p:bldP spid="26" grpId="0"/>
      <p:bldP spid="26" grpId="1"/>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68"/>
          <p:cNvGrpSpPr>
            <a:grpSpLocks/>
          </p:cNvGrpSpPr>
          <p:nvPr/>
        </p:nvGrpSpPr>
        <p:grpSpPr bwMode="auto">
          <a:xfrm>
            <a:off x="5874449" y="2557584"/>
            <a:ext cx="7102233" cy="4907931"/>
            <a:chOff x="-2155" y="1797"/>
            <a:chExt cx="3584" cy="1977"/>
          </a:xfrm>
        </p:grpSpPr>
        <p:sp>
          <p:nvSpPr>
            <p:cNvPr id="16" name="AutoShape 69"/>
            <p:cNvSpPr>
              <a:spLocks noChangeArrowheads="1"/>
            </p:cNvSpPr>
            <p:nvPr/>
          </p:nvSpPr>
          <p:spPr bwMode="auto">
            <a:xfrm rot="10800000">
              <a:off x="-2155" y="1797"/>
              <a:ext cx="3584" cy="1024"/>
            </a:xfrm>
            <a:prstGeom prst="curvedUpArrow">
              <a:avLst>
                <a:gd name="adj1" fmla="val 103412"/>
                <a:gd name="adj2" fmla="val 103412"/>
                <a:gd name="adj3" fmla="val 0"/>
              </a:avLst>
            </a:prstGeom>
            <a:gradFill rotWithShape="1">
              <a:gsLst>
                <a:gs pos="0">
                  <a:srgbClr val="3333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 name="AutoShape 70"/>
            <p:cNvSpPr>
              <a:spLocks noChangeArrowheads="1"/>
            </p:cNvSpPr>
            <p:nvPr/>
          </p:nvSpPr>
          <p:spPr bwMode="auto">
            <a:xfrm>
              <a:off x="-2155" y="2750"/>
              <a:ext cx="3584" cy="1024"/>
            </a:xfrm>
            <a:prstGeom prst="curvedUpArrow">
              <a:avLst>
                <a:gd name="adj1" fmla="val 104093"/>
                <a:gd name="adj2" fmla="val 104093"/>
                <a:gd name="adj3" fmla="val 0"/>
              </a:avLst>
            </a:prstGeom>
            <a:gradFill rotWithShape="1">
              <a:gsLst>
                <a:gs pos="0">
                  <a:srgbClr val="3333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grpSp>
        <p:nvGrpSpPr>
          <p:cNvPr id="12" name="Group 68"/>
          <p:cNvGrpSpPr>
            <a:grpSpLocks/>
          </p:cNvGrpSpPr>
          <p:nvPr/>
        </p:nvGrpSpPr>
        <p:grpSpPr bwMode="auto">
          <a:xfrm>
            <a:off x="19208" y="2557584"/>
            <a:ext cx="7102233" cy="4907931"/>
            <a:chOff x="-2155" y="1797"/>
            <a:chExt cx="3584" cy="1977"/>
          </a:xfrm>
        </p:grpSpPr>
        <p:sp>
          <p:nvSpPr>
            <p:cNvPr id="13" name="AutoShape 69"/>
            <p:cNvSpPr>
              <a:spLocks noChangeArrowheads="1"/>
            </p:cNvSpPr>
            <p:nvPr/>
          </p:nvSpPr>
          <p:spPr bwMode="auto">
            <a:xfrm rot="10800000">
              <a:off x="-2155" y="1797"/>
              <a:ext cx="3584" cy="1024"/>
            </a:xfrm>
            <a:prstGeom prst="curvedUpArrow">
              <a:avLst>
                <a:gd name="adj1" fmla="val 103412"/>
                <a:gd name="adj2" fmla="val 103412"/>
                <a:gd name="adj3" fmla="val 0"/>
              </a:avLst>
            </a:prstGeom>
            <a:gradFill rotWithShape="1">
              <a:gsLst>
                <a:gs pos="0">
                  <a:srgbClr val="3333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4" name="AutoShape 70"/>
            <p:cNvSpPr>
              <a:spLocks noChangeArrowheads="1"/>
            </p:cNvSpPr>
            <p:nvPr/>
          </p:nvSpPr>
          <p:spPr bwMode="auto">
            <a:xfrm>
              <a:off x="-2155" y="2750"/>
              <a:ext cx="3584" cy="1024"/>
            </a:xfrm>
            <a:prstGeom prst="curvedUpArrow">
              <a:avLst>
                <a:gd name="adj1" fmla="val 104093"/>
                <a:gd name="adj2" fmla="val 104093"/>
                <a:gd name="adj3" fmla="val 0"/>
              </a:avLst>
            </a:prstGeom>
            <a:gradFill rotWithShape="1">
              <a:gsLst>
                <a:gs pos="0">
                  <a:srgbClr val="3333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grpSp>
        <p:nvGrpSpPr>
          <p:cNvPr id="11" name="グループ化 10">
            <a:extLst>
              <a:ext uri="{FF2B5EF4-FFF2-40B4-BE49-F238E27FC236}">
                <a16:creationId xmlns:a16="http://schemas.microsoft.com/office/drawing/2014/main" id="{12585479-1496-F840-AF1F-8A218FA14DAF}"/>
              </a:ext>
            </a:extLst>
          </p:cNvPr>
          <p:cNvGrpSpPr/>
          <p:nvPr/>
        </p:nvGrpSpPr>
        <p:grpSpPr>
          <a:xfrm>
            <a:off x="3168093" y="3043326"/>
            <a:ext cx="6707427" cy="4292255"/>
            <a:chOff x="3168093" y="3043326"/>
            <a:chExt cx="6707427" cy="4292255"/>
          </a:xfrm>
        </p:grpSpPr>
        <p:sp>
          <p:nvSpPr>
            <p:cNvPr id="2" name="AutoShape 74"/>
            <p:cNvSpPr>
              <a:spLocks noChangeArrowheads="1"/>
            </p:cNvSpPr>
            <p:nvPr/>
          </p:nvSpPr>
          <p:spPr bwMode="auto">
            <a:xfrm>
              <a:off x="3168093" y="3043326"/>
              <a:ext cx="6606857" cy="792000"/>
            </a:xfrm>
            <a:prstGeom prst="roundRect">
              <a:avLst>
                <a:gd name="adj" fmla="val 16676"/>
              </a:avLst>
            </a:prstGeom>
            <a:solidFill>
              <a:srgbClr val="FFCC99"/>
            </a:solidFill>
            <a:ln w="9525">
              <a:solidFill>
                <a:srgbClr val="000000"/>
              </a:solidFill>
              <a:round/>
              <a:headEnd/>
              <a:tailEnd/>
            </a:ln>
          </p:spPr>
          <p:txBody>
            <a:bodyPr wrap="none" tIns="252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2300"/>
                </a:lnSpc>
                <a:spcBef>
                  <a:spcPct val="0"/>
                </a:spcBef>
                <a:buFontTx/>
                <a:buNone/>
              </a:pPr>
              <a:r>
                <a:rPr lang="ja-JP" altLang="en-US" sz="4000" dirty="0">
                  <a:solidFill>
                    <a:schemeClr val="bg2">
                      <a:lumMod val="50000"/>
                    </a:schemeClr>
                  </a:solidFill>
                  <a:latin typeface="HGS明朝E" panose="02020900000000000000" pitchFamily="18" charset="-128"/>
                  <a:ea typeface="HGS明朝E" panose="02020900000000000000" pitchFamily="18" charset="-128"/>
                </a:rPr>
                <a:t>「問いや考え」の再構成</a:t>
              </a:r>
            </a:p>
          </p:txBody>
        </p:sp>
        <p:sp>
          <p:nvSpPr>
            <p:cNvPr id="3" name="AutoShape 74"/>
            <p:cNvSpPr>
              <a:spLocks noChangeArrowheads="1"/>
            </p:cNvSpPr>
            <p:nvPr/>
          </p:nvSpPr>
          <p:spPr bwMode="auto">
            <a:xfrm>
              <a:off x="3268663" y="6543581"/>
              <a:ext cx="6606857" cy="792000"/>
            </a:xfrm>
            <a:prstGeom prst="roundRect">
              <a:avLst>
                <a:gd name="adj" fmla="val 16676"/>
              </a:avLst>
            </a:prstGeom>
            <a:solidFill>
              <a:srgbClr val="FFCC99"/>
            </a:solidFill>
            <a:ln w="9525">
              <a:solidFill>
                <a:srgbClr val="000000"/>
              </a:solidFill>
              <a:round/>
              <a:headEnd/>
              <a:tailEnd/>
            </a:ln>
          </p:spPr>
          <p:txBody>
            <a:bodyPr wrap="none" tIns="252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2300"/>
                </a:lnSpc>
                <a:spcBef>
                  <a:spcPct val="0"/>
                </a:spcBef>
                <a:buFontTx/>
                <a:buNone/>
              </a:pPr>
              <a:r>
                <a:rPr lang="ja-JP" altLang="en-US" sz="4000" dirty="0">
                  <a:solidFill>
                    <a:schemeClr val="bg2">
                      <a:lumMod val="50000"/>
                    </a:schemeClr>
                  </a:solidFill>
                  <a:latin typeface="HGS明朝E" panose="02020900000000000000" pitchFamily="18" charset="-128"/>
                  <a:ea typeface="HGS明朝E" panose="02020900000000000000" pitchFamily="18" charset="-128"/>
                </a:rPr>
                <a:t>「問いや考え」を持つ</a:t>
              </a:r>
            </a:p>
          </p:txBody>
        </p:sp>
      </p:grpSp>
      <p:sp>
        <p:nvSpPr>
          <p:cNvPr id="4" name="図形 41"/>
          <p:cNvSpPr>
            <a:spLocks noChangeArrowheads="1"/>
          </p:cNvSpPr>
          <p:nvPr/>
        </p:nvSpPr>
        <p:spPr bwMode="auto">
          <a:xfrm>
            <a:off x="4958745" y="3820287"/>
            <a:ext cx="3226689" cy="2689296"/>
          </a:xfrm>
          <a:prstGeom prst="hexagon">
            <a:avLst>
              <a:gd name="adj" fmla="val 26220"/>
              <a:gd name="vf" fmla="val 115470"/>
            </a:avLst>
          </a:prstGeom>
          <a:solidFill>
            <a:srgbClr val="FFCCCC"/>
          </a:solidFill>
          <a:ln w="63500" cmpd="dbl">
            <a:solidFill>
              <a:srgbClr val="000080"/>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solidFill>
                <a:srgbClr val="FFFFFF"/>
              </a:solidFill>
            </a:endParaRPr>
          </a:p>
          <a:p>
            <a:pPr algn="ctr" eaLnBrk="1" hangingPunct="1">
              <a:spcBef>
                <a:spcPct val="0"/>
              </a:spcBef>
              <a:buFontTx/>
              <a:buNone/>
            </a:pPr>
            <a:endParaRPr lang="ja-JP" altLang="en-US" sz="2000">
              <a:solidFill>
                <a:srgbClr val="FFFFFF"/>
              </a:solidFill>
            </a:endParaRPr>
          </a:p>
          <a:p>
            <a:pPr algn="ctr" eaLnBrk="1" hangingPunct="1">
              <a:spcBef>
                <a:spcPct val="0"/>
              </a:spcBef>
              <a:buFontTx/>
              <a:buNone/>
            </a:pPr>
            <a:endParaRPr lang="ja-JP" altLang="en-US" sz="2000">
              <a:solidFill>
                <a:srgbClr val="FFFFFF"/>
              </a:solidFill>
            </a:endParaRPr>
          </a:p>
        </p:txBody>
      </p:sp>
      <p:sp>
        <p:nvSpPr>
          <p:cNvPr id="5" name="テキスト 42"/>
          <p:cNvSpPr txBox="1">
            <a:spLocks noChangeArrowheads="1"/>
          </p:cNvSpPr>
          <p:nvPr/>
        </p:nvSpPr>
        <p:spPr bwMode="auto">
          <a:xfrm>
            <a:off x="5152769" y="4092423"/>
            <a:ext cx="28386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dirty="0">
                <a:solidFill>
                  <a:schemeClr val="bg2">
                    <a:lumMod val="50000"/>
                  </a:schemeClr>
                </a:solidFill>
                <a:latin typeface="HGS明朝E" panose="02020900000000000000" pitchFamily="18" charset="-128"/>
                <a:ea typeface="HGS明朝E" panose="02020900000000000000" pitchFamily="18" charset="-128"/>
              </a:rPr>
              <a:t>自分</a:t>
            </a:r>
          </a:p>
        </p:txBody>
      </p:sp>
      <p:grpSp>
        <p:nvGrpSpPr>
          <p:cNvPr id="6" name="グループ化 5"/>
          <p:cNvGrpSpPr/>
          <p:nvPr/>
        </p:nvGrpSpPr>
        <p:grpSpPr>
          <a:xfrm>
            <a:off x="5929706" y="5162071"/>
            <a:ext cx="1373695" cy="881698"/>
            <a:chOff x="3033713" y="5638800"/>
            <a:chExt cx="796925" cy="363538"/>
          </a:xfrm>
        </p:grpSpPr>
        <p:sp>
          <p:nvSpPr>
            <p:cNvPr id="7" name="AutoShape 44"/>
            <p:cNvSpPr>
              <a:spLocks noChangeArrowheads="1"/>
            </p:cNvSpPr>
            <p:nvPr/>
          </p:nvSpPr>
          <p:spPr bwMode="auto">
            <a:xfrm>
              <a:off x="3233738" y="5748338"/>
              <a:ext cx="347662" cy="192087"/>
            </a:xfrm>
            <a:prstGeom prst="triangle">
              <a:avLst>
                <a:gd name="adj" fmla="val 50000"/>
              </a:avLst>
            </a:prstGeom>
            <a:solidFill>
              <a:srgbClr val="FFFFFF"/>
            </a:solidFill>
            <a:ln w="9525">
              <a:solidFill>
                <a:srgbClr val="00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8" name="AutoShape 7"/>
            <p:cNvSpPr>
              <a:spLocks noChangeArrowheads="1"/>
            </p:cNvSpPr>
            <p:nvPr/>
          </p:nvSpPr>
          <p:spPr bwMode="auto">
            <a:xfrm>
              <a:off x="3255963" y="5638800"/>
              <a:ext cx="325437" cy="142875"/>
            </a:xfrm>
            <a:prstGeom prst="roundRect">
              <a:avLst>
                <a:gd name="adj" fmla="val 16662"/>
              </a:avLst>
            </a:prstGeom>
            <a:gradFill rotWithShape="1">
              <a:gsLst>
                <a:gs pos="0">
                  <a:srgbClr val="FFCC00"/>
                </a:gs>
                <a:gs pos="100000">
                  <a:srgbClr val="FFFFFF"/>
                </a:gs>
              </a:gsLst>
              <a:lin ang="5400000" scaled="1"/>
            </a:gradFill>
            <a:ln w="38100" cmpd="dbl">
              <a:solidFill>
                <a:srgbClr val="808080"/>
              </a:solidFill>
              <a:round/>
              <a:headEnd/>
              <a:tailEnd/>
            </a:ln>
          </p:spPr>
          <p:txBody>
            <a:bodyPr lIns="74295" tIns="8890" rIns="74295" bIns="889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1500"/>
                </a:lnSpc>
                <a:spcBef>
                  <a:spcPct val="0"/>
                </a:spcBef>
                <a:buFontTx/>
                <a:buNone/>
              </a:pPr>
              <a:endParaRPr lang="ja-JP" altLang="en-US" sz="1400">
                <a:latin typeface="HGP明朝E" panose="02020900000000000000" pitchFamily="18" charset="-128"/>
                <a:ea typeface="HGP明朝E" panose="02020900000000000000" pitchFamily="18" charset="-128"/>
              </a:endParaRPr>
            </a:p>
          </p:txBody>
        </p:sp>
        <p:sp>
          <p:nvSpPr>
            <p:cNvPr id="9" name="AutoShape 9"/>
            <p:cNvSpPr>
              <a:spLocks noChangeArrowheads="1"/>
            </p:cNvSpPr>
            <p:nvPr/>
          </p:nvSpPr>
          <p:spPr bwMode="auto">
            <a:xfrm>
              <a:off x="3522663" y="5846763"/>
              <a:ext cx="307975" cy="139700"/>
            </a:xfrm>
            <a:prstGeom prst="roundRect">
              <a:avLst>
                <a:gd name="adj" fmla="val 16667"/>
              </a:avLst>
            </a:prstGeom>
            <a:gradFill rotWithShape="1">
              <a:gsLst>
                <a:gs pos="0">
                  <a:srgbClr val="00FF00"/>
                </a:gs>
                <a:gs pos="100000">
                  <a:srgbClr val="FFFFFF"/>
                </a:gs>
              </a:gsLst>
              <a:lin ang="5400000" scaled="1"/>
            </a:gradFill>
            <a:ln w="44450" cmpd="dbl">
              <a:solidFill>
                <a:srgbClr val="808080"/>
              </a:solidFill>
              <a:round/>
              <a:headEnd/>
              <a:tailEnd/>
            </a:ln>
          </p:spPr>
          <p:txBody>
            <a:bodyPr lIns="0" tIns="8890" rIns="0" bIns="889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1500"/>
                </a:lnSpc>
                <a:spcBef>
                  <a:spcPct val="0"/>
                </a:spcBef>
                <a:buFontTx/>
                <a:buNone/>
              </a:pPr>
              <a:endParaRPr lang="ja-JP" altLang="en-US" sz="1200">
                <a:latin typeface="HGP明朝E" panose="02020900000000000000" pitchFamily="18" charset="-128"/>
                <a:ea typeface="HGP明朝E" panose="02020900000000000000" pitchFamily="18" charset="-128"/>
              </a:endParaRPr>
            </a:p>
          </p:txBody>
        </p:sp>
        <p:sp>
          <p:nvSpPr>
            <p:cNvPr id="10" name="AutoShape 8"/>
            <p:cNvSpPr>
              <a:spLocks noChangeArrowheads="1"/>
            </p:cNvSpPr>
            <p:nvPr/>
          </p:nvSpPr>
          <p:spPr bwMode="auto">
            <a:xfrm>
              <a:off x="3033713" y="5861050"/>
              <a:ext cx="314325" cy="141288"/>
            </a:xfrm>
            <a:prstGeom prst="roundRect">
              <a:avLst>
                <a:gd name="adj" fmla="val 16676"/>
              </a:avLst>
            </a:prstGeom>
            <a:gradFill rotWithShape="1">
              <a:gsLst>
                <a:gs pos="0">
                  <a:srgbClr val="66CCFF"/>
                </a:gs>
                <a:gs pos="100000">
                  <a:srgbClr val="FFFFFF"/>
                </a:gs>
              </a:gsLst>
              <a:lin ang="5400000" scaled="1"/>
            </a:gradFill>
            <a:ln w="47625" cmpd="dbl">
              <a:solidFill>
                <a:srgbClr val="808080"/>
              </a:solidFill>
              <a:round/>
              <a:headEnd/>
              <a:tailEnd/>
            </a:ln>
          </p:spPr>
          <p:txBody>
            <a:bodyPr lIns="74295" tIns="8890" rIns="74295" bIns="889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1500"/>
                </a:lnSpc>
                <a:spcBef>
                  <a:spcPct val="0"/>
                </a:spcBef>
                <a:buFontTx/>
                <a:buNone/>
              </a:pPr>
              <a:endParaRPr lang="ja-JP" altLang="en-US" sz="1600">
                <a:latin typeface="HGP明朝E" panose="02020900000000000000" pitchFamily="18" charset="-128"/>
                <a:ea typeface="HGP明朝E" panose="02020900000000000000" pitchFamily="18" charset="-128"/>
              </a:endParaRPr>
            </a:p>
          </p:txBody>
        </p:sp>
      </p:grpSp>
      <p:sp>
        <p:nvSpPr>
          <p:cNvPr id="19" name="AutoShape 79"/>
          <p:cNvSpPr>
            <a:spLocks noChangeArrowheads="1"/>
          </p:cNvSpPr>
          <p:nvPr/>
        </p:nvSpPr>
        <p:spPr bwMode="auto">
          <a:xfrm>
            <a:off x="9834784" y="4422902"/>
            <a:ext cx="3037291" cy="1056693"/>
          </a:xfrm>
          <a:prstGeom prst="roundRect">
            <a:avLst>
              <a:gd name="adj" fmla="val 16667"/>
            </a:avLst>
          </a:prstGeom>
          <a:gradFill rotWithShape="1">
            <a:gsLst>
              <a:gs pos="0">
                <a:srgbClr val="CCFFCC"/>
              </a:gs>
              <a:gs pos="100000">
                <a:srgbClr val="FFFFFF"/>
              </a:gs>
            </a:gsLst>
            <a:lin ang="5400000" scaled="1"/>
          </a:gradFill>
          <a:ln w="9525">
            <a:solidFill>
              <a:srgbClr val="000080"/>
            </a:solidFill>
            <a:round/>
            <a:headEnd/>
            <a:tailEnd/>
          </a:ln>
        </p:spPr>
        <p:txBody>
          <a:bodyPr wrap="none" tIns="288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2700"/>
              </a:lnSpc>
              <a:spcBef>
                <a:spcPct val="0"/>
              </a:spcBef>
              <a:buFontTx/>
              <a:buNone/>
            </a:pPr>
            <a:r>
              <a:rPr lang="ja-JP" altLang="en-US" sz="4400" dirty="0">
                <a:solidFill>
                  <a:schemeClr val="bg2">
                    <a:lumMod val="50000"/>
                  </a:schemeClr>
                </a:solidFill>
                <a:latin typeface="UD デジタル 教科書体 NK-R" pitchFamily="18" charset="-128"/>
                <a:ea typeface="UD デジタル 教科書体 NK-R" pitchFamily="18" charset="-128"/>
              </a:rPr>
              <a:t>協働・対話</a:t>
            </a:r>
          </a:p>
        </p:txBody>
      </p:sp>
      <p:sp>
        <p:nvSpPr>
          <p:cNvPr id="20" name="楕円 19"/>
          <p:cNvSpPr/>
          <p:nvPr/>
        </p:nvSpPr>
        <p:spPr>
          <a:xfrm>
            <a:off x="1161770" y="4912699"/>
            <a:ext cx="383102" cy="363024"/>
          </a:xfrm>
          <a:prstGeom prst="ellipse">
            <a:avLst/>
          </a:prstGeom>
          <a:solidFill>
            <a:schemeClr val="lt1">
              <a:alpha val="38000"/>
            </a:schemeClr>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
        <p:nvSpPr>
          <p:cNvPr id="18" name="AutoShape 79"/>
          <p:cNvSpPr>
            <a:spLocks noChangeArrowheads="1"/>
          </p:cNvSpPr>
          <p:nvPr/>
        </p:nvSpPr>
        <p:spPr bwMode="auto">
          <a:xfrm>
            <a:off x="202899" y="4483203"/>
            <a:ext cx="3037291" cy="1056693"/>
          </a:xfrm>
          <a:prstGeom prst="roundRect">
            <a:avLst>
              <a:gd name="adj" fmla="val 16667"/>
            </a:avLst>
          </a:prstGeom>
          <a:gradFill rotWithShape="1">
            <a:gsLst>
              <a:gs pos="0">
                <a:srgbClr val="CCFFCC"/>
              </a:gs>
              <a:gs pos="100000">
                <a:srgbClr val="FFFFFF"/>
              </a:gs>
            </a:gsLst>
            <a:lin ang="5400000" scaled="1"/>
          </a:gradFill>
          <a:ln w="9525">
            <a:solidFill>
              <a:srgbClr val="000080"/>
            </a:solidFill>
            <a:round/>
            <a:headEnd/>
            <a:tailEnd/>
          </a:ln>
        </p:spPr>
        <p:txBody>
          <a:bodyPr wrap="none" tIns="288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2700"/>
              </a:lnSpc>
              <a:spcBef>
                <a:spcPct val="0"/>
              </a:spcBef>
              <a:buFontTx/>
              <a:buNone/>
            </a:pPr>
            <a:r>
              <a:rPr lang="ja-JP" altLang="en-US" sz="4400" dirty="0">
                <a:solidFill>
                  <a:schemeClr val="bg2">
                    <a:lumMod val="50000"/>
                  </a:schemeClr>
                </a:solidFill>
                <a:latin typeface="UD デジタル 教科書体 NK-R" pitchFamily="18" charset="-128"/>
                <a:ea typeface="UD デジタル 教科書体 NK-R" pitchFamily="18" charset="-128"/>
              </a:rPr>
              <a:t>協働・対話</a:t>
            </a:r>
          </a:p>
        </p:txBody>
      </p:sp>
      <p:sp>
        <p:nvSpPr>
          <p:cNvPr id="21" name="「自分ごと（自分の事）として学ぶ子供」">
            <a:extLst>
              <a:ext uri="{FF2B5EF4-FFF2-40B4-BE49-F238E27FC236}">
                <a16:creationId xmlns:a16="http://schemas.microsoft.com/office/drawing/2014/main" id="{8A92D95B-A65F-9D4C-82F2-01C510CB5F45}"/>
              </a:ext>
            </a:extLst>
          </p:cNvPr>
          <p:cNvSpPr txBox="1">
            <a:spLocks/>
          </p:cNvSpPr>
          <p:nvPr/>
        </p:nvSpPr>
        <p:spPr>
          <a:xfrm>
            <a:off x="1816112" y="944918"/>
            <a:ext cx="12350593" cy="815243"/>
          </a:xfrm>
          <a:prstGeom prst="rect">
            <a:avLst/>
          </a:prstGeom>
        </p:spPr>
        <p:txBody>
          <a:bodyPr/>
          <a:lstStyle>
            <a:lvl1pPr marL="0" marR="0" indent="0" algn="ctr" defTabSz="379729" rtl="0" latinLnBrk="0">
              <a:lnSpc>
                <a:spcPct val="100000"/>
              </a:lnSpc>
              <a:spcBef>
                <a:spcPts val="0"/>
              </a:spcBef>
              <a:spcAft>
                <a:spcPts val="0"/>
              </a:spcAft>
              <a:buClrTx/>
              <a:buSzTx/>
              <a:buFontTx/>
              <a:buNone/>
              <a:tabLst/>
              <a:defRPr sz="5069" b="1" i="0" u="none" strike="noStrike" cap="none" spc="0" baseline="0">
                <a:ln>
                  <a:noFill/>
                </a:ln>
                <a:solidFill>
                  <a:srgbClr val="FFFFFF"/>
                </a:solidFill>
                <a:uFillTx/>
                <a:latin typeface="AR Pゴシック体M"/>
                <a:ea typeface="AR Pゴシック体M"/>
                <a:cs typeface="AR Pゴシック体M"/>
                <a:sym typeface="AR Pゴシック体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9pPr>
          </a:lstStyle>
          <a:p>
            <a:pPr algn="l" hangingPunct="1"/>
            <a:r>
              <a:rPr lang="ja-JP" altLang="en-US" sz="7200"/>
              <a:t>子供が主体となる学習</a:t>
            </a:r>
            <a:endParaRPr lang="ja-JP" altLang="en-US" sz="7200" dirty="0"/>
          </a:p>
        </p:txBody>
      </p:sp>
    </p:spTree>
    <p:custDataLst>
      <p:tags r:id="rId1"/>
    </p:custDataLst>
    <p:extLst>
      <p:ext uri="{BB962C8B-B14F-4D97-AF65-F5344CB8AC3E}">
        <p14:creationId xmlns:p14="http://schemas.microsoft.com/office/powerpoint/2010/main" val="875224028"/>
      </p:ext>
    </p:extLst>
  </p:cSld>
  <p:clrMapOvr>
    <a:masterClrMapping/>
  </p:clrMapOvr>
  <mc:AlternateContent xmlns:mc="http://schemas.openxmlformats.org/markup-compatibility/2006" xmlns:p14="http://schemas.microsoft.com/office/powerpoint/2010/main">
    <mc:Choice Requires="p14">
      <p:transition spd="slow" advTm="9905">
        <p14:flash/>
      </p:transition>
    </mc:Choice>
    <mc:Fallback xmlns="">
      <p:transition spd="slow" advTm="990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59536" y="503660"/>
            <a:ext cx="11324907" cy="8646436"/>
          </a:xfrm>
          <a:prstGeom prst="rect">
            <a:avLst/>
          </a:prstGeom>
          <a:solidFill>
            <a:schemeClr val="tx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32000" tIns="36000" rIns="180000" bIns="0" numCol="1" spcCol="38100" rtlCol="0" anchor="t" anchorCtr="0">
            <a:noAutofit/>
          </a:bodyPr>
          <a:lstStyle/>
          <a:p>
            <a:pPr algn="l"/>
            <a:r>
              <a:rPr lang="ja-JP" altLang="en-US" dirty="0"/>
              <a:t>　　</a:t>
            </a:r>
            <a:r>
              <a:rPr lang="ja-JP" altLang="ja-JP" sz="2000" dirty="0">
                <a:solidFill>
                  <a:schemeClr val="bg2">
                    <a:lumMod val="50000"/>
                  </a:schemeClr>
                </a:solidFill>
              </a:rPr>
              <a:t>指導</a:t>
            </a:r>
            <a:r>
              <a:rPr lang="zh-TW" altLang="en-US" sz="2000" dirty="0">
                <a:solidFill>
                  <a:schemeClr val="bg2">
                    <a:lumMod val="50000"/>
                  </a:schemeClr>
                </a:solidFill>
              </a:rPr>
              <a:t>教師用指導資料</a:t>
            </a:r>
            <a:endParaRPr lang="en-US" altLang="zh-TW" sz="2000" dirty="0">
              <a:solidFill>
                <a:schemeClr val="bg2">
                  <a:lumMod val="50000"/>
                </a:schemeClr>
              </a:solidFill>
            </a:endParaRPr>
          </a:p>
          <a:p>
            <a:pPr algn="l"/>
            <a:r>
              <a:rPr lang="ja-JP" altLang="ja-JP" cap="all" dirty="0"/>
              <a:t>「</a:t>
            </a:r>
            <a:r>
              <a:rPr lang="ja-JP" altLang="en-US" cap="all" dirty="0"/>
              <a:t>「</a:t>
            </a:r>
            <a:r>
              <a:rPr lang="ja-JP" altLang="en-US" sz="3600"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ja-JP" sz="3600" b="1" cap="all" dirty="0">
                <a:solidFill>
                  <a:schemeClr val="bg2">
                    <a:lumMod val="50000"/>
                  </a:schemeClr>
                </a:solidFill>
                <a:latin typeface="ＭＳ Ｐゴシック" panose="020B0600070205080204" pitchFamily="50" charset="-128"/>
                <a:ea typeface="ＭＳ Ｐゴシック" panose="020B0600070205080204" pitchFamily="50" charset="-128"/>
              </a:rPr>
              <a:t>自分ごと（自分の事）として学ぶ子供」について</a:t>
            </a:r>
            <a:endParaRPr lang="en-US" altLang="ja-JP" sz="36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1.</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はじめに</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・教師用指導資料「自分ごと（自分の事）として学ぶ子供」</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12</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の疑問</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・資料発行について</a:t>
            </a:r>
          </a:p>
          <a:p>
            <a:pPr algn="l"/>
            <a:endPar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2.</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自分ごと（自分の事）として学ぶ子供とは</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・標題「自分ごと（自分の事）として学ぶ子供」について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・「自分ごと」として学ぶ意義</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問いや考え</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を持つ」と「</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問いや考え</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の再構成」について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a:t>
            </a:r>
            <a:r>
              <a:rPr lang="ja-JP" altLang="en-US" sz="2800" b="1" cap="all" dirty="0">
                <a:solidFill>
                  <a:srgbClr val="FF0000"/>
                </a:solidFill>
                <a:latin typeface="ＭＳ Ｐゴシック" panose="020B0600070205080204" pitchFamily="50" charset="-128"/>
                <a:ea typeface="ＭＳ Ｐゴシック" panose="020B0600070205080204" pitchFamily="50" charset="-128"/>
              </a:rPr>
              <a:t>「協働・対話」について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・自分ごと（自分の事）として学ぶ子供の姿</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・自分ごと（自分の事）として学ぶ子供の姿が見られる授業づくり</a:t>
            </a:r>
          </a:p>
          <a:p>
            <a:pPr algn="l"/>
            <a:endPar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3.</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おわりに</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・資料活用について</a:t>
            </a:r>
          </a:p>
          <a:p>
            <a:pPr algn="l"/>
            <a:endParaRPr lang="en-US" altLang="ja-JP" sz="2000" b="1" cap="all" dirty="0">
              <a:solidFill>
                <a:schemeClr val="bg2">
                  <a:lumMod val="50000"/>
                </a:schemeClr>
              </a:solidFill>
            </a:endParaRPr>
          </a:p>
          <a:p>
            <a:pPr algn="l"/>
            <a:endParaRPr lang="ja-JP" altLang="ja-JP" sz="2000" b="1" cap="all" dirty="0">
              <a:solidFill>
                <a:schemeClr val="bg2">
                  <a:lumMod val="50000"/>
                </a:schemeClr>
              </a:solidFill>
            </a:endParaRPr>
          </a:p>
          <a:p>
            <a:pPr algn="l"/>
            <a:endParaRPr lang="ja-JP" altLang="ja-JP" sz="1100" dirty="0">
              <a:solidFill>
                <a:schemeClr val="bg2">
                  <a:lumMod val="50000"/>
                </a:schemeClr>
              </a:solidFill>
            </a:endParaRPr>
          </a:p>
        </p:txBody>
      </p:sp>
      <p:pic>
        <p:nvPicPr>
          <p:cNvPr id="5" name="Picture 11" descr="静岡県教育委員会ロゴ"/>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5054" y="8433816"/>
            <a:ext cx="3093085" cy="617220"/>
          </a:xfrm>
          <a:prstGeom prst="rect">
            <a:avLst/>
          </a:prstGeom>
          <a:noFill/>
          <a:ln>
            <a:noFill/>
          </a:ln>
          <a:extLst/>
        </p:spPr>
      </p:pic>
    </p:spTree>
    <p:extLst>
      <p:ext uri="{BB962C8B-B14F-4D97-AF65-F5344CB8AC3E}">
        <p14:creationId xmlns:p14="http://schemas.microsoft.com/office/powerpoint/2010/main" val="1855646408"/>
      </p:ext>
    </p:extLst>
  </p:cSld>
  <p:clrMapOvr>
    <a:masterClrMapping/>
  </p:clrMapOvr>
  <p:transition spd="med" advTm="4884"/>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68"/>
          <p:cNvGrpSpPr>
            <a:grpSpLocks/>
          </p:cNvGrpSpPr>
          <p:nvPr/>
        </p:nvGrpSpPr>
        <p:grpSpPr bwMode="auto">
          <a:xfrm>
            <a:off x="5486630" y="2557584"/>
            <a:ext cx="7102233" cy="4907931"/>
            <a:chOff x="-2155" y="1797"/>
            <a:chExt cx="3584" cy="1977"/>
          </a:xfrm>
        </p:grpSpPr>
        <p:sp>
          <p:nvSpPr>
            <p:cNvPr id="16" name="AutoShape 69"/>
            <p:cNvSpPr>
              <a:spLocks noChangeArrowheads="1"/>
            </p:cNvSpPr>
            <p:nvPr/>
          </p:nvSpPr>
          <p:spPr bwMode="auto">
            <a:xfrm rot="10800000">
              <a:off x="-2155" y="1797"/>
              <a:ext cx="3584" cy="1024"/>
            </a:xfrm>
            <a:prstGeom prst="curvedUpArrow">
              <a:avLst>
                <a:gd name="adj1" fmla="val 103412"/>
                <a:gd name="adj2" fmla="val 103412"/>
                <a:gd name="adj3" fmla="val 0"/>
              </a:avLst>
            </a:prstGeom>
            <a:gradFill rotWithShape="1">
              <a:gsLst>
                <a:gs pos="0">
                  <a:srgbClr val="3333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 name="AutoShape 70"/>
            <p:cNvSpPr>
              <a:spLocks noChangeArrowheads="1"/>
            </p:cNvSpPr>
            <p:nvPr/>
          </p:nvSpPr>
          <p:spPr bwMode="auto">
            <a:xfrm>
              <a:off x="-2155" y="2750"/>
              <a:ext cx="3584" cy="1024"/>
            </a:xfrm>
            <a:prstGeom prst="curvedUpArrow">
              <a:avLst>
                <a:gd name="adj1" fmla="val 104093"/>
                <a:gd name="adj2" fmla="val 104093"/>
                <a:gd name="adj3" fmla="val 0"/>
              </a:avLst>
            </a:prstGeom>
            <a:gradFill rotWithShape="1">
              <a:gsLst>
                <a:gs pos="0">
                  <a:srgbClr val="3333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grpSp>
        <p:nvGrpSpPr>
          <p:cNvPr id="12" name="Group 68"/>
          <p:cNvGrpSpPr>
            <a:grpSpLocks/>
          </p:cNvGrpSpPr>
          <p:nvPr/>
        </p:nvGrpSpPr>
        <p:grpSpPr bwMode="auto">
          <a:xfrm>
            <a:off x="298645" y="2557584"/>
            <a:ext cx="7209242" cy="4935239"/>
            <a:chOff x="-2155" y="1797"/>
            <a:chExt cx="3638" cy="1988"/>
          </a:xfrm>
        </p:grpSpPr>
        <p:sp>
          <p:nvSpPr>
            <p:cNvPr id="13" name="AutoShape 69"/>
            <p:cNvSpPr>
              <a:spLocks noChangeArrowheads="1"/>
            </p:cNvSpPr>
            <p:nvPr/>
          </p:nvSpPr>
          <p:spPr bwMode="auto">
            <a:xfrm rot="10800000">
              <a:off x="-2155" y="1797"/>
              <a:ext cx="3584" cy="1024"/>
            </a:xfrm>
            <a:prstGeom prst="curvedUpArrow">
              <a:avLst>
                <a:gd name="adj1" fmla="val 103412"/>
                <a:gd name="adj2" fmla="val 103412"/>
                <a:gd name="adj3" fmla="val 0"/>
              </a:avLst>
            </a:prstGeom>
            <a:gradFill rotWithShape="1">
              <a:gsLst>
                <a:gs pos="0">
                  <a:srgbClr val="3333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4" name="AutoShape 70"/>
            <p:cNvSpPr>
              <a:spLocks noChangeArrowheads="1"/>
            </p:cNvSpPr>
            <p:nvPr/>
          </p:nvSpPr>
          <p:spPr bwMode="auto">
            <a:xfrm>
              <a:off x="-2101" y="2761"/>
              <a:ext cx="3584" cy="1024"/>
            </a:xfrm>
            <a:prstGeom prst="curvedUpArrow">
              <a:avLst>
                <a:gd name="adj1" fmla="val 104093"/>
                <a:gd name="adj2" fmla="val 104093"/>
                <a:gd name="adj3" fmla="val 0"/>
              </a:avLst>
            </a:prstGeom>
            <a:gradFill rotWithShape="1">
              <a:gsLst>
                <a:gs pos="0">
                  <a:srgbClr val="3333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sp>
        <p:nvSpPr>
          <p:cNvPr id="2" name="AutoShape 74"/>
          <p:cNvSpPr>
            <a:spLocks noChangeArrowheads="1"/>
          </p:cNvSpPr>
          <p:nvPr/>
        </p:nvSpPr>
        <p:spPr bwMode="auto">
          <a:xfrm>
            <a:off x="3168093" y="3043326"/>
            <a:ext cx="6606857" cy="792000"/>
          </a:xfrm>
          <a:prstGeom prst="roundRect">
            <a:avLst>
              <a:gd name="adj" fmla="val 16676"/>
            </a:avLst>
          </a:prstGeom>
          <a:solidFill>
            <a:srgbClr val="FFCC99"/>
          </a:solidFill>
          <a:ln w="9525">
            <a:solidFill>
              <a:srgbClr val="000000"/>
            </a:solidFill>
            <a:round/>
            <a:headEnd/>
            <a:tailEnd/>
          </a:ln>
        </p:spPr>
        <p:txBody>
          <a:bodyPr wrap="none" tIns="252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2300"/>
              </a:lnSpc>
              <a:spcBef>
                <a:spcPct val="0"/>
              </a:spcBef>
              <a:buFontTx/>
              <a:buNone/>
            </a:pPr>
            <a:r>
              <a:rPr lang="ja-JP" altLang="en-US" sz="4000" dirty="0">
                <a:solidFill>
                  <a:schemeClr val="bg2">
                    <a:lumMod val="50000"/>
                  </a:schemeClr>
                </a:solidFill>
                <a:latin typeface="HGS明朝E" panose="02020900000000000000" pitchFamily="18" charset="-128"/>
                <a:ea typeface="HGS明朝E" panose="02020900000000000000" pitchFamily="18" charset="-128"/>
              </a:rPr>
              <a:t>「問いや考え」の再構成</a:t>
            </a:r>
          </a:p>
        </p:txBody>
      </p:sp>
      <p:sp>
        <p:nvSpPr>
          <p:cNvPr id="3" name="AutoShape 74"/>
          <p:cNvSpPr>
            <a:spLocks noChangeArrowheads="1"/>
          </p:cNvSpPr>
          <p:nvPr/>
        </p:nvSpPr>
        <p:spPr bwMode="auto">
          <a:xfrm>
            <a:off x="3268663" y="6543581"/>
            <a:ext cx="6606857" cy="792000"/>
          </a:xfrm>
          <a:prstGeom prst="roundRect">
            <a:avLst>
              <a:gd name="adj" fmla="val 16676"/>
            </a:avLst>
          </a:prstGeom>
          <a:solidFill>
            <a:srgbClr val="FFCC99"/>
          </a:solidFill>
          <a:ln w="9525">
            <a:solidFill>
              <a:srgbClr val="000000"/>
            </a:solidFill>
            <a:round/>
            <a:headEnd/>
            <a:tailEnd/>
          </a:ln>
        </p:spPr>
        <p:txBody>
          <a:bodyPr wrap="none" tIns="252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2300"/>
              </a:lnSpc>
              <a:spcBef>
                <a:spcPct val="0"/>
              </a:spcBef>
              <a:buFontTx/>
              <a:buNone/>
            </a:pPr>
            <a:r>
              <a:rPr lang="ja-JP" altLang="en-US" sz="4000" dirty="0">
                <a:solidFill>
                  <a:schemeClr val="bg2">
                    <a:lumMod val="50000"/>
                  </a:schemeClr>
                </a:solidFill>
                <a:latin typeface="HGS明朝E" panose="02020900000000000000" pitchFamily="18" charset="-128"/>
                <a:ea typeface="HGS明朝E" panose="02020900000000000000" pitchFamily="18" charset="-128"/>
              </a:rPr>
              <a:t>「問いや考え」を持つ</a:t>
            </a:r>
          </a:p>
        </p:txBody>
      </p:sp>
      <p:sp>
        <p:nvSpPr>
          <p:cNvPr id="4" name="図形 41"/>
          <p:cNvSpPr>
            <a:spLocks noChangeArrowheads="1"/>
          </p:cNvSpPr>
          <p:nvPr/>
        </p:nvSpPr>
        <p:spPr bwMode="auto">
          <a:xfrm>
            <a:off x="4958745" y="3820287"/>
            <a:ext cx="3226689" cy="2689296"/>
          </a:xfrm>
          <a:prstGeom prst="hexagon">
            <a:avLst>
              <a:gd name="adj" fmla="val 26220"/>
              <a:gd name="vf" fmla="val 115470"/>
            </a:avLst>
          </a:prstGeom>
          <a:solidFill>
            <a:srgbClr val="FFCCCC"/>
          </a:solidFill>
          <a:ln w="63500" cmpd="dbl">
            <a:solidFill>
              <a:srgbClr val="000080"/>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solidFill>
                <a:srgbClr val="FFFFFF"/>
              </a:solidFill>
            </a:endParaRPr>
          </a:p>
          <a:p>
            <a:pPr algn="ctr" eaLnBrk="1" hangingPunct="1">
              <a:spcBef>
                <a:spcPct val="0"/>
              </a:spcBef>
              <a:buFontTx/>
              <a:buNone/>
            </a:pPr>
            <a:endParaRPr lang="ja-JP" altLang="en-US" sz="2000">
              <a:solidFill>
                <a:srgbClr val="FFFFFF"/>
              </a:solidFill>
            </a:endParaRPr>
          </a:p>
          <a:p>
            <a:pPr algn="ctr" eaLnBrk="1" hangingPunct="1">
              <a:spcBef>
                <a:spcPct val="0"/>
              </a:spcBef>
              <a:buFontTx/>
              <a:buNone/>
            </a:pPr>
            <a:endParaRPr lang="ja-JP" altLang="en-US" sz="2000">
              <a:solidFill>
                <a:srgbClr val="FFFFFF"/>
              </a:solidFill>
            </a:endParaRPr>
          </a:p>
        </p:txBody>
      </p:sp>
      <p:sp>
        <p:nvSpPr>
          <p:cNvPr id="5" name="テキスト 42"/>
          <p:cNvSpPr txBox="1">
            <a:spLocks noChangeArrowheads="1"/>
          </p:cNvSpPr>
          <p:nvPr/>
        </p:nvSpPr>
        <p:spPr bwMode="auto">
          <a:xfrm>
            <a:off x="5152769" y="4092423"/>
            <a:ext cx="28386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dirty="0">
                <a:solidFill>
                  <a:schemeClr val="bg2">
                    <a:lumMod val="50000"/>
                  </a:schemeClr>
                </a:solidFill>
                <a:latin typeface="HGS明朝E" panose="02020900000000000000" pitchFamily="18" charset="-128"/>
                <a:ea typeface="HGS明朝E" panose="02020900000000000000" pitchFamily="18" charset="-128"/>
              </a:rPr>
              <a:t>自分</a:t>
            </a:r>
          </a:p>
        </p:txBody>
      </p:sp>
      <p:grpSp>
        <p:nvGrpSpPr>
          <p:cNvPr id="6" name="グループ化 5"/>
          <p:cNvGrpSpPr/>
          <p:nvPr/>
        </p:nvGrpSpPr>
        <p:grpSpPr>
          <a:xfrm>
            <a:off x="5929706" y="5162071"/>
            <a:ext cx="1373695" cy="881698"/>
            <a:chOff x="3033713" y="5638800"/>
            <a:chExt cx="796925" cy="363538"/>
          </a:xfrm>
        </p:grpSpPr>
        <p:sp>
          <p:nvSpPr>
            <p:cNvPr id="7" name="AutoShape 44"/>
            <p:cNvSpPr>
              <a:spLocks noChangeArrowheads="1"/>
            </p:cNvSpPr>
            <p:nvPr/>
          </p:nvSpPr>
          <p:spPr bwMode="auto">
            <a:xfrm>
              <a:off x="3233738" y="5748338"/>
              <a:ext cx="347662" cy="192087"/>
            </a:xfrm>
            <a:prstGeom prst="triangle">
              <a:avLst>
                <a:gd name="adj" fmla="val 50000"/>
              </a:avLst>
            </a:prstGeom>
            <a:solidFill>
              <a:srgbClr val="FFFFFF"/>
            </a:solidFill>
            <a:ln w="9525">
              <a:solidFill>
                <a:srgbClr val="00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8" name="AutoShape 7"/>
            <p:cNvSpPr>
              <a:spLocks noChangeArrowheads="1"/>
            </p:cNvSpPr>
            <p:nvPr/>
          </p:nvSpPr>
          <p:spPr bwMode="auto">
            <a:xfrm>
              <a:off x="3255963" y="5638800"/>
              <a:ext cx="325437" cy="142875"/>
            </a:xfrm>
            <a:prstGeom prst="roundRect">
              <a:avLst>
                <a:gd name="adj" fmla="val 16662"/>
              </a:avLst>
            </a:prstGeom>
            <a:gradFill rotWithShape="1">
              <a:gsLst>
                <a:gs pos="0">
                  <a:srgbClr val="FFCC00"/>
                </a:gs>
                <a:gs pos="100000">
                  <a:srgbClr val="FFFFFF"/>
                </a:gs>
              </a:gsLst>
              <a:lin ang="5400000" scaled="1"/>
            </a:gradFill>
            <a:ln w="38100" cmpd="dbl">
              <a:solidFill>
                <a:srgbClr val="808080"/>
              </a:solidFill>
              <a:round/>
              <a:headEnd/>
              <a:tailEnd/>
            </a:ln>
          </p:spPr>
          <p:txBody>
            <a:bodyPr lIns="74295" tIns="8890" rIns="74295" bIns="889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1500"/>
                </a:lnSpc>
                <a:spcBef>
                  <a:spcPct val="0"/>
                </a:spcBef>
                <a:buFontTx/>
                <a:buNone/>
              </a:pPr>
              <a:endParaRPr lang="ja-JP" altLang="en-US" sz="1400">
                <a:latin typeface="HGP明朝E" panose="02020900000000000000" pitchFamily="18" charset="-128"/>
                <a:ea typeface="HGP明朝E" panose="02020900000000000000" pitchFamily="18" charset="-128"/>
              </a:endParaRPr>
            </a:p>
          </p:txBody>
        </p:sp>
        <p:sp>
          <p:nvSpPr>
            <p:cNvPr id="9" name="AutoShape 9"/>
            <p:cNvSpPr>
              <a:spLocks noChangeArrowheads="1"/>
            </p:cNvSpPr>
            <p:nvPr/>
          </p:nvSpPr>
          <p:spPr bwMode="auto">
            <a:xfrm>
              <a:off x="3522663" y="5846763"/>
              <a:ext cx="307975" cy="139700"/>
            </a:xfrm>
            <a:prstGeom prst="roundRect">
              <a:avLst>
                <a:gd name="adj" fmla="val 16667"/>
              </a:avLst>
            </a:prstGeom>
            <a:gradFill rotWithShape="1">
              <a:gsLst>
                <a:gs pos="0">
                  <a:srgbClr val="00FF00"/>
                </a:gs>
                <a:gs pos="100000">
                  <a:srgbClr val="FFFFFF"/>
                </a:gs>
              </a:gsLst>
              <a:lin ang="5400000" scaled="1"/>
            </a:gradFill>
            <a:ln w="44450" cmpd="dbl">
              <a:solidFill>
                <a:srgbClr val="808080"/>
              </a:solidFill>
              <a:round/>
              <a:headEnd/>
              <a:tailEnd/>
            </a:ln>
          </p:spPr>
          <p:txBody>
            <a:bodyPr lIns="0" tIns="8890" rIns="0" bIns="889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1500"/>
                </a:lnSpc>
                <a:spcBef>
                  <a:spcPct val="0"/>
                </a:spcBef>
                <a:buFontTx/>
                <a:buNone/>
              </a:pPr>
              <a:endParaRPr lang="ja-JP" altLang="en-US" sz="1200">
                <a:latin typeface="HGP明朝E" panose="02020900000000000000" pitchFamily="18" charset="-128"/>
                <a:ea typeface="HGP明朝E" panose="02020900000000000000" pitchFamily="18" charset="-128"/>
              </a:endParaRPr>
            </a:p>
          </p:txBody>
        </p:sp>
        <p:sp>
          <p:nvSpPr>
            <p:cNvPr id="10" name="AutoShape 8"/>
            <p:cNvSpPr>
              <a:spLocks noChangeArrowheads="1"/>
            </p:cNvSpPr>
            <p:nvPr/>
          </p:nvSpPr>
          <p:spPr bwMode="auto">
            <a:xfrm>
              <a:off x="3033713" y="5861050"/>
              <a:ext cx="314325" cy="141288"/>
            </a:xfrm>
            <a:prstGeom prst="roundRect">
              <a:avLst>
                <a:gd name="adj" fmla="val 16676"/>
              </a:avLst>
            </a:prstGeom>
            <a:gradFill rotWithShape="1">
              <a:gsLst>
                <a:gs pos="0">
                  <a:srgbClr val="66CCFF"/>
                </a:gs>
                <a:gs pos="100000">
                  <a:srgbClr val="FFFFFF"/>
                </a:gs>
              </a:gsLst>
              <a:lin ang="5400000" scaled="1"/>
            </a:gradFill>
            <a:ln w="47625" cmpd="dbl">
              <a:solidFill>
                <a:srgbClr val="808080"/>
              </a:solidFill>
              <a:round/>
              <a:headEnd/>
              <a:tailEnd/>
            </a:ln>
          </p:spPr>
          <p:txBody>
            <a:bodyPr lIns="74295" tIns="8890" rIns="74295" bIns="889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1500"/>
                </a:lnSpc>
                <a:spcBef>
                  <a:spcPct val="0"/>
                </a:spcBef>
                <a:buFontTx/>
                <a:buNone/>
              </a:pPr>
              <a:endParaRPr lang="ja-JP" altLang="en-US" sz="1600">
                <a:latin typeface="HGP明朝E" panose="02020900000000000000" pitchFamily="18" charset="-128"/>
                <a:ea typeface="HGP明朝E" panose="02020900000000000000" pitchFamily="18" charset="-128"/>
              </a:endParaRPr>
            </a:p>
          </p:txBody>
        </p:sp>
      </p:grpSp>
      <p:sp>
        <p:nvSpPr>
          <p:cNvPr id="11" name="「自分ごと（自分の事）として学ぶ子供」"/>
          <p:cNvSpPr txBox="1">
            <a:spLocks/>
          </p:cNvSpPr>
          <p:nvPr/>
        </p:nvSpPr>
        <p:spPr>
          <a:xfrm>
            <a:off x="2595623" y="926817"/>
            <a:ext cx="7952931" cy="815243"/>
          </a:xfrm>
          <a:prstGeom prst="rect">
            <a:avLst/>
          </a:prstGeom>
        </p:spPr>
        <p:txBody>
          <a:bodyPr/>
          <a:lstStyle>
            <a:lvl1pPr marL="0" marR="0" indent="0" algn="ctr" defTabSz="379729" rtl="0" latinLnBrk="0">
              <a:lnSpc>
                <a:spcPct val="100000"/>
              </a:lnSpc>
              <a:spcBef>
                <a:spcPts val="0"/>
              </a:spcBef>
              <a:spcAft>
                <a:spcPts val="0"/>
              </a:spcAft>
              <a:buClrTx/>
              <a:buSzTx/>
              <a:buFontTx/>
              <a:buNone/>
              <a:tabLst/>
              <a:defRPr sz="5069" b="1" i="0" u="none" strike="noStrike" cap="none" spc="0" baseline="0">
                <a:ln>
                  <a:noFill/>
                </a:ln>
                <a:solidFill>
                  <a:srgbClr val="FFFFFF"/>
                </a:solidFill>
                <a:uFillTx/>
                <a:latin typeface="AR Pゴシック体M"/>
                <a:ea typeface="AR Pゴシック体M"/>
                <a:cs typeface="AR Pゴシック体M"/>
                <a:sym typeface="AR Pゴシック体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9pPr>
          </a:lstStyle>
          <a:p>
            <a:pPr algn="l" hangingPunct="1"/>
            <a:r>
              <a:rPr lang="ja-JP" altLang="en-US" sz="4400" dirty="0"/>
              <a:t>「自分ごととして学ぶ子供」</a:t>
            </a:r>
          </a:p>
        </p:txBody>
      </p:sp>
      <p:sp>
        <p:nvSpPr>
          <p:cNvPr id="19" name="AutoShape 79"/>
          <p:cNvSpPr>
            <a:spLocks noChangeArrowheads="1"/>
          </p:cNvSpPr>
          <p:nvPr/>
        </p:nvSpPr>
        <p:spPr bwMode="auto">
          <a:xfrm>
            <a:off x="9834784" y="4422902"/>
            <a:ext cx="3037291" cy="1056693"/>
          </a:xfrm>
          <a:prstGeom prst="roundRect">
            <a:avLst>
              <a:gd name="adj" fmla="val 16667"/>
            </a:avLst>
          </a:prstGeom>
          <a:gradFill rotWithShape="1">
            <a:gsLst>
              <a:gs pos="0">
                <a:srgbClr val="CCFFCC"/>
              </a:gs>
              <a:gs pos="100000">
                <a:srgbClr val="FFFFFF"/>
              </a:gs>
            </a:gsLst>
            <a:lin ang="5400000" scaled="1"/>
          </a:gradFill>
          <a:ln w="9525">
            <a:solidFill>
              <a:srgbClr val="000080"/>
            </a:solidFill>
            <a:round/>
            <a:headEnd/>
            <a:tailEnd/>
          </a:ln>
        </p:spPr>
        <p:txBody>
          <a:bodyPr wrap="none" tIns="288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2700"/>
              </a:lnSpc>
              <a:spcBef>
                <a:spcPct val="0"/>
              </a:spcBef>
              <a:buFontTx/>
              <a:buNone/>
            </a:pPr>
            <a:r>
              <a:rPr lang="ja-JP" altLang="en-US" sz="4400" dirty="0">
                <a:solidFill>
                  <a:schemeClr val="bg2">
                    <a:lumMod val="50000"/>
                  </a:schemeClr>
                </a:solidFill>
                <a:latin typeface="UD デジタル 教科書体 NK-R" pitchFamily="18" charset="-128"/>
                <a:ea typeface="UD デジタル 教科書体 NK-R" pitchFamily="18" charset="-128"/>
              </a:rPr>
              <a:t>協働・対話</a:t>
            </a:r>
          </a:p>
        </p:txBody>
      </p:sp>
      <p:sp>
        <p:nvSpPr>
          <p:cNvPr id="20" name="楕円 19"/>
          <p:cNvSpPr/>
          <p:nvPr/>
        </p:nvSpPr>
        <p:spPr>
          <a:xfrm>
            <a:off x="494048" y="4876799"/>
            <a:ext cx="2284649" cy="222879"/>
          </a:xfrm>
          <a:prstGeom prst="roundRect">
            <a:avLst/>
          </a:prstGeom>
          <a:gradFill>
            <a:gsLst>
              <a:gs pos="0">
                <a:srgbClr val="7030A0"/>
              </a:gs>
              <a:gs pos="100000">
                <a:srgbClr val="FFFFFF"/>
              </a:gs>
            </a:gsLst>
            <a:lin ang="5400000" scaled="1"/>
          </a:gradFill>
          <a:ln>
            <a:solidFill>
              <a:schemeClr val="tx1">
                <a:alpha val="41000"/>
              </a:schemeClr>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
        <p:nvSpPr>
          <p:cNvPr id="18" name="AutoShape 79"/>
          <p:cNvSpPr>
            <a:spLocks noChangeArrowheads="1"/>
          </p:cNvSpPr>
          <p:nvPr/>
        </p:nvSpPr>
        <p:spPr bwMode="auto">
          <a:xfrm>
            <a:off x="0" y="4464919"/>
            <a:ext cx="3037291" cy="1056693"/>
          </a:xfrm>
          <a:prstGeom prst="roundRect">
            <a:avLst>
              <a:gd name="adj" fmla="val 16667"/>
            </a:avLst>
          </a:prstGeom>
          <a:gradFill rotWithShape="1">
            <a:gsLst>
              <a:gs pos="0">
                <a:srgbClr val="CCFFCC"/>
              </a:gs>
              <a:gs pos="100000">
                <a:srgbClr val="FFFFFF"/>
              </a:gs>
            </a:gsLst>
            <a:lin ang="5400000" scaled="1"/>
          </a:gradFill>
          <a:ln w="9525">
            <a:solidFill>
              <a:srgbClr val="000080"/>
            </a:solidFill>
            <a:round/>
            <a:headEnd/>
            <a:tailEnd/>
          </a:ln>
        </p:spPr>
        <p:txBody>
          <a:bodyPr wrap="none" tIns="288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2700"/>
              </a:lnSpc>
              <a:spcBef>
                <a:spcPct val="0"/>
              </a:spcBef>
              <a:buFontTx/>
              <a:buNone/>
            </a:pPr>
            <a:r>
              <a:rPr lang="ja-JP" altLang="en-US" sz="4400" dirty="0">
                <a:solidFill>
                  <a:schemeClr val="bg2">
                    <a:lumMod val="50000"/>
                  </a:schemeClr>
                </a:solidFill>
                <a:latin typeface="UD デジタル 教科書体 NK-R" pitchFamily="18" charset="-128"/>
                <a:ea typeface="UD デジタル 教科書体 NK-R" pitchFamily="18" charset="-128"/>
              </a:rPr>
              <a:t>協働・対話</a:t>
            </a:r>
          </a:p>
        </p:txBody>
      </p:sp>
      <p:grpSp>
        <p:nvGrpSpPr>
          <p:cNvPr id="21" name="グループ化 20">
            <a:extLst>
              <a:ext uri="{FF2B5EF4-FFF2-40B4-BE49-F238E27FC236}">
                <a16:creationId xmlns:a16="http://schemas.microsoft.com/office/drawing/2014/main" id="{FE70AF99-F7D2-AF4B-81B7-512688B2EBA9}"/>
              </a:ext>
            </a:extLst>
          </p:cNvPr>
          <p:cNvGrpSpPr/>
          <p:nvPr/>
        </p:nvGrpSpPr>
        <p:grpSpPr>
          <a:xfrm>
            <a:off x="360963" y="7335582"/>
            <a:ext cx="11256974" cy="2079064"/>
            <a:chOff x="360963" y="7335582"/>
            <a:chExt cx="11256974" cy="2079064"/>
          </a:xfrm>
        </p:grpSpPr>
        <p:grpSp>
          <p:nvGrpSpPr>
            <p:cNvPr id="27" name="グループ化 26">
              <a:extLst>
                <a:ext uri="{FF2B5EF4-FFF2-40B4-BE49-F238E27FC236}">
                  <a16:creationId xmlns:a16="http://schemas.microsoft.com/office/drawing/2014/main" id="{B832614D-6E39-A44B-98D3-42435E4117D2}"/>
                </a:ext>
              </a:extLst>
            </p:cNvPr>
            <p:cNvGrpSpPr/>
            <p:nvPr/>
          </p:nvGrpSpPr>
          <p:grpSpPr>
            <a:xfrm>
              <a:off x="360963" y="7335582"/>
              <a:ext cx="11256974" cy="2079064"/>
              <a:chOff x="360963" y="7335582"/>
              <a:chExt cx="11256974" cy="2079064"/>
            </a:xfrm>
          </p:grpSpPr>
          <p:pic>
            <p:nvPicPr>
              <p:cNvPr id="25" name="図 24">
                <a:extLst>
                  <a:ext uri="{FF2B5EF4-FFF2-40B4-BE49-F238E27FC236}">
                    <a16:creationId xmlns:a16="http://schemas.microsoft.com/office/drawing/2014/main" id="{CD524B56-8851-764D-A21E-86D4B826DB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963" y="7335582"/>
                <a:ext cx="1621174" cy="2079064"/>
              </a:xfrm>
              <a:prstGeom prst="rect">
                <a:avLst/>
              </a:prstGeom>
              <a:ln>
                <a:noFill/>
              </a:ln>
            </p:spPr>
          </p:pic>
          <p:sp>
            <p:nvSpPr>
              <p:cNvPr id="26" name="角丸四角形吹き出し 25">
                <a:extLst>
                  <a:ext uri="{FF2B5EF4-FFF2-40B4-BE49-F238E27FC236}">
                    <a16:creationId xmlns:a16="http://schemas.microsoft.com/office/drawing/2014/main" id="{2C208595-7E32-2C46-8DA7-C4C3EC548FC3}"/>
                  </a:ext>
                </a:extLst>
              </p:cNvPr>
              <p:cNvSpPr/>
              <p:nvPr/>
            </p:nvSpPr>
            <p:spPr>
              <a:xfrm>
                <a:off x="2595623" y="7676473"/>
                <a:ext cx="9022314" cy="724218"/>
              </a:xfrm>
              <a:prstGeom prst="wedgeRoundRectCallout">
                <a:avLst>
                  <a:gd name="adj1" fmla="val -54975"/>
                  <a:gd name="adj2" fmla="val 50227"/>
                  <a:gd name="adj3" fmla="val 16667"/>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32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rPr>
                  <a:t>どうして◯◯さんはそう考えるんだろう？</a:t>
                </a:r>
                <a:endParaRPr kumimoji="0" lang="en-US" altLang="ja-JP" sz="32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grpSp>
        <p:sp>
          <p:nvSpPr>
            <p:cNvPr id="24" name="角丸四角形吹き出し 23">
              <a:extLst>
                <a:ext uri="{FF2B5EF4-FFF2-40B4-BE49-F238E27FC236}">
                  <a16:creationId xmlns:a16="http://schemas.microsoft.com/office/drawing/2014/main" id="{76E689BD-15B7-8D42-8EAB-092AE37F7B77}"/>
                </a:ext>
              </a:extLst>
            </p:cNvPr>
            <p:cNvSpPr/>
            <p:nvPr/>
          </p:nvSpPr>
          <p:spPr>
            <a:xfrm>
              <a:off x="2595623" y="8690009"/>
              <a:ext cx="9022314" cy="724218"/>
            </a:xfrm>
            <a:prstGeom prst="wedgeRoundRectCallout">
              <a:avLst>
                <a:gd name="adj1" fmla="val -55257"/>
                <a:gd name="adj2" fmla="val -26932"/>
                <a:gd name="adj3" fmla="val 16667"/>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no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3200">
                  <a:effectLst>
                    <a:outerShdw blurRad="25400" dist="23998" dir="2700000" rotWithShape="0">
                      <a:srgbClr val="000000">
                        <a:alpha val="31034"/>
                      </a:srgbClr>
                    </a:outerShdw>
                  </a:effectLst>
                </a:rPr>
                <a:t>自分の考え方ってみんなと違う感じがする。</a:t>
              </a:r>
              <a:endParaRPr kumimoji="0" lang="ja-JP" altLang="en-US" sz="32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grpSp>
    </p:spTree>
    <p:custDataLst>
      <p:tags r:id="rId1"/>
    </p:custDataLst>
    <p:extLst>
      <p:ext uri="{BB962C8B-B14F-4D97-AF65-F5344CB8AC3E}">
        <p14:creationId xmlns:p14="http://schemas.microsoft.com/office/powerpoint/2010/main" val="515916362"/>
      </p:ext>
    </p:extLst>
  </p:cSld>
  <p:clrMapOvr>
    <a:masterClrMapping/>
  </p:clrMapOvr>
  <p:transition spd="med" advTm="3747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path" presetSubtype="0" repeatCount="indefinite" accel="50000" decel="50000" fill="hold" grpId="0" nodeType="clickEffect">
                                  <p:stCondLst>
                                    <p:cond delay="0"/>
                                  </p:stCondLst>
                                  <p:childTnLst>
                                    <p:animMotion origin="layout" path="M -2.42187E-6 -3.22917E-6 C -2.42187E-6 0.10629 0.08997 0.19336 0.20117 0.19336 C 0.33155 0.19336 0.37842 0.09603 0.39868 0.03874 L 0.41895 -0.03841 C 0.4386 -0.0957 0.48938 -0.19173 0.63648 -0.19173 C 0.73084 -0.19173 0.83789 -0.10612 0.83789 -3.22917E-6 C 0.83789 0.10629 0.73084 0.19336 0.63648 0.19336 C 0.48938 0.19336 0.4386 0.09603 0.41895 0.03874 L 0.39868 -0.03841 C 0.37842 -0.0957 0.33155 -0.19173 0.20117 -0.19173 C 0.08997 -0.19173 -2.42187E-6 -0.10612 -2.42187E-6 -3.22917E-6 Z " pathEditMode="relative" rAng="0" ptsTypes="AAAAAAAAAAA">
                                      <p:cBhvr>
                                        <p:cTn id="11" dur="2000" fill="hold"/>
                                        <p:tgtEl>
                                          <p:spTgt spid="20"/>
                                        </p:tgtEl>
                                        <p:attrNameLst>
                                          <p:attrName>ppt_x</p:attrName>
                                          <p:attrName>ppt_y</p:attrName>
                                        </p:attrNameLst>
                                      </p:cBhvr>
                                      <p:rCtr x="41895" y="81"/>
                                    </p:animMotion>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59536" y="503660"/>
            <a:ext cx="11324907" cy="8646436"/>
          </a:xfrm>
          <a:prstGeom prst="rect">
            <a:avLst/>
          </a:prstGeom>
          <a:solidFill>
            <a:schemeClr val="tx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32000" tIns="36000" rIns="180000" bIns="0" numCol="1" spcCol="38100" rtlCol="0" anchor="t" anchorCtr="0">
            <a:noAutofit/>
          </a:bodyPr>
          <a:lstStyle/>
          <a:p>
            <a:pPr algn="l"/>
            <a:r>
              <a:rPr lang="ja-JP" altLang="en-US" dirty="0"/>
              <a:t>　　</a:t>
            </a:r>
            <a:r>
              <a:rPr lang="ja-JP" altLang="ja-JP" sz="2000" dirty="0">
                <a:solidFill>
                  <a:schemeClr val="bg2">
                    <a:lumMod val="50000"/>
                  </a:schemeClr>
                </a:solidFill>
              </a:rPr>
              <a:t>指導</a:t>
            </a:r>
            <a:r>
              <a:rPr lang="zh-TW" altLang="en-US" sz="2000" dirty="0">
                <a:solidFill>
                  <a:schemeClr val="bg2">
                    <a:lumMod val="50000"/>
                  </a:schemeClr>
                </a:solidFill>
              </a:rPr>
              <a:t>教師用指導資料</a:t>
            </a:r>
            <a:endParaRPr lang="en-US" altLang="zh-TW" sz="2000" dirty="0">
              <a:solidFill>
                <a:schemeClr val="bg2">
                  <a:lumMod val="50000"/>
                </a:schemeClr>
              </a:solidFill>
            </a:endParaRPr>
          </a:p>
          <a:p>
            <a:pPr algn="l"/>
            <a:r>
              <a:rPr lang="ja-JP" altLang="ja-JP" cap="all" dirty="0"/>
              <a:t>「</a:t>
            </a:r>
            <a:r>
              <a:rPr lang="ja-JP" altLang="en-US" cap="all" dirty="0"/>
              <a:t>「</a:t>
            </a:r>
            <a:r>
              <a:rPr lang="ja-JP" altLang="en-US" sz="3600"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ja-JP" sz="3600" b="1" cap="all" dirty="0">
                <a:solidFill>
                  <a:schemeClr val="bg2">
                    <a:lumMod val="50000"/>
                  </a:schemeClr>
                </a:solidFill>
                <a:latin typeface="ＭＳ Ｐゴシック" panose="020B0600070205080204" pitchFamily="50" charset="-128"/>
                <a:ea typeface="ＭＳ Ｐゴシック" panose="020B0600070205080204" pitchFamily="50" charset="-128"/>
              </a:rPr>
              <a:t>自分ごと（自分の事）として学ぶ子供」について</a:t>
            </a:r>
            <a:endParaRPr lang="en-US" altLang="ja-JP" sz="36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1.</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はじめに</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・教師用指導資料「自分ごと（自分の事）として学ぶ子供」</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12</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の疑問</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・資料発行について</a:t>
            </a:r>
          </a:p>
          <a:p>
            <a:pPr algn="l"/>
            <a:endPar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2.</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自分ごと（自分の事）として学ぶ子供とは</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・標題「自分ごと（自分の事）として学ぶ子供」について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・「自分ごと」として学ぶ意義</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問いや考え</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を持つ」と「</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問いや考え</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の再構成」について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・「協働・対話」について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a:t>
            </a:r>
            <a:r>
              <a:rPr lang="ja-JP" altLang="en-US" sz="2800" b="1" cap="all" dirty="0">
                <a:solidFill>
                  <a:srgbClr val="FF0000"/>
                </a:solidFill>
                <a:latin typeface="ＭＳ Ｐゴシック" panose="020B0600070205080204" pitchFamily="50" charset="-128"/>
                <a:ea typeface="ＭＳ Ｐゴシック" panose="020B0600070205080204" pitchFamily="50" charset="-128"/>
              </a:rPr>
              <a:t>自分ごと（自分の事）として学ぶ子供の姿</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・自分ごと（自分の事）として学ぶ子供の姿が見られる授業づくり</a:t>
            </a:r>
          </a:p>
          <a:p>
            <a:pPr algn="l"/>
            <a:endPar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3.</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おわりに</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・資料活用について</a:t>
            </a:r>
          </a:p>
          <a:p>
            <a:pPr algn="l"/>
            <a:endParaRPr lang="en-US" altLang="ja-JP" sz="2000" b="1" cap="all" dirty="0">
              <a:solidFill>
                <a:schemeClr val="bg2">
                  <a:lumMod val="50000"/>
                </a:schemeClr>
              </a:solidFill>
            </a:endParaRPr>
          </a:p>
          <a:p>
            <a:pPr algn="l"/>
            <a:endParaRPr lang="ja-JP" altLang="ja-JP" sz="2000" b="1" cap="all" dirty="0">
              <a:solidFill>
                <a:schemeClr val="bg2">
                  <a:lumMod val="50000"/>
                </a:schemeClr>
              </a:solidFill>
            </a:endParaRPr>
          </a:p>
          <a:p>
            <a:pPr algn="l"/>
            <a:endParaRPr lang="ja-JP" altLang="ja-JP" sz="1100" dirty="0">
              <a:solidFill>
                <a:schemeClr val="bg2">
                  <a:lumMod val="50000"/>
                </a:schemeClr>
              </a:solidFill>
            </a:endParaRPr>
          </a:p>
        </p:txBody>
      </p:sp>
      <p:pic>
        <p:nvPicPr>
          <p:cNvPr id="5" name="Picture 11" descr="静岡県教育委員会ロゴ"/>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5054" y="8433816"/>
            <a:ext cx="3093085" cy="617220"/>
          </a:xfrm>
          <a:prstGeom prst="rect">
            <a:avLst/>
          </a:prstGeom>
          <a:noFill/>
          <a:ln>
            <a:noFill/>
          </a:ln>
          <a:extLst/>
        </p:spPr>
      </p:pic>
    </p:spTree>
    <p:extLst>
      <p:ext uri="{BB962C8B-B14F-4D97-AF65-F5344CB8AC3E}">
        <p14:creationId xmlns:p14="http://schemas.microsoft.com/office/powerpoint/2010/main" val="3738716382"/>
      </p:ext>
    </p:extLst>
  </p:cSld>
  <p:clrMapOvr>
    <a:masterClrMapping/>
  </p:clrMapOvr>
  <p:transition spd="med" advTm="14843"/>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自分ごと（自分の事）として学ぶ子供」">
            <a:extLst>
              <a:ext uri="{FF2B5EF4-FFF2-40B4-BE49-F238E27FC236}">
                <a16:creationId xmlns:a16="http://schemas.microsoft.com/office/drawing/2014/main" id="{8A92D95B-A65F-9D4C-82F2-01C510CB5F45}"/>
              </a:ext>
            </a:extLst>
          </p:cNvPr>
          <p:cNvSpPr txBox="1">
            <a:spLocks/>
          </p:cNvSpPr>
          <p:nvPr/>
        </p:nvSpPr>
        <p:spPr>
          <a:xfrm>
            <a:off x="2134932" y="2854193"/>
            <a:ext cx="12350593" cy="815243"/>
          </a:xfrm>
          <a:prstGeom prst="rect">
            <a:avLst/>
          </a:prstGeom>
        </p:spPr>
        <p:txBody>
          <a:bodyPr/>
          <a:lstStyle>
            <a:lvl1pPr marL="0" marR="0" indent="0" algn="ctr" defTabSz="379729" rtl="0" latinLnBrk="0">
              <a:lnSpc>
                <a:spcPct val="100000"/>
              </a:lnSpc>
              <a:spcBef>
                <a:spcPts val="0"/>
              </a:spcBef>
              <a:spcAft>
                <a:spcPts val="0"/>
              </a:spcAft>
              <a:buClrTx/>
              <a:buSzTx/>
              <a:buFontTx/>
              <a:buNone/>
              <a:tabLst/>
              <a:defRPr sz="5069" b="1" i="0" u="none" strike="noStrike" cap="none" spc="0" baseline="0">
                <a:ln>
                  <a:noFill/>
                </a:ln>
                <a:solidFill>
                  <a:srgbClr val="FFFFFF"/>
                </a:solidFill>
                <a:uFillTx/>
                <a:latin typeface="AR Pゴシック体M"/>
                <a:ea typeface="AR Pゴシック体M"/>
                <a:cs typeface="AR Pゴシック体M"/>
                <a:sym typeface="AR Pゴシック体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9pPr>
          </a:lstStyle>
          <a:p>
            <a:pPr algn="l" hangingPunct="1"/>
            <a:r>
              <a:rPr lang="ja-JP" altLang="en-US" sz="6000" dirty="0"/>
              <a:t>予測不可能な時代の課題</a:t>
            </a:r>
          </a:p>
        </p:txBody>
      </p:sp>
      <p:grpSp>
        <p:nvGrpSpPr>
          <p:cNvPr id="6" name="グループ化 5"/>
          <p:cNvGrpSpPr/>
          <p:nvPr/>
        </p:nvGrpSpPr>
        <p:grpSpPr>
          <a:xfrm>
            <a:off x="1003598" y="4226746"/>
            <a:ext cx="12350593" cy="2035496"/>
            <a:chOff x="1003598" y="4226746"/>
            <a:chExt cx="12350593" cy="2035496"/>
          </a:xfrm>
        </p:grpSpPr>
        <p:sp>
          <p:nvSpPr>
            <p:cNvPr id="3" name="「自分ごと（自分の事）として学ぶ子供」">
              <a:extLst>
                <a:ext uri="{FF2B5EF4-FFF2-40B4-BE49-F238E27FC236}">
                  <a16:creationId xmlns:a16="http://schemas.microsoft.com/office/drawing/2014/main" id="{8A92D95B-A65F-9D4C-82F2-01C510CB5F45}"/>
                </a:ext>
              </a:extLst>
            </p:cNvPr>
            <p:cNvSpPr txBox="1">
              <a:spLocks/>
            </p:cNvSpPr>
            <p:nvPr/>
          </p:nvSpPr>
          <p:spPr>
            <a:xfrm>
              <a:off x="1003598" y="5446999"/>
              <a:ext cx="12350593" cy="815243"/>
            </a:xfrm>
            <a:prstGeom prst="rect">
              <a:avLst/>
            </a:prstGeom>
          </p:spPr>
          <p:txBody>
            <a:bodyPr/>
            <a:lstStyle>
              <a:lvl1pPr marL="0" marR="0" indent="0" algn="ctr" defTabSz="379729" rtl="0" latinLnBrk="0">
                <a:lnSpc>
                  <a:spcPct val="100000"/>
                </a:lnSpc>
                <a:spcBef>
                  <a:spcPts val="0"/>
                </a:spcBef>
                <a:spcAft>
                  <a:spcPts val="0"/>
                </a:spcAft>
                <a:buClrTx/>
                <a:buSzTx/>
                <a:buFontTx/>
                <a:buNone/>
                <a:tabLst/>
                <a:defRPr sz="5069" b="1" i="0" u="none" strike="noStrike" cap="none" spc="0" baseline="0">
                  <a:ln>
                    <a:noFill/>
                  </a:ln>
                  <a:solidFill>
                    <a:srgbClr val="FFFFFF"/>
                  </a:solidFill>
                  <a:uFillTx/>
                  <a:latin typeface="AR Pゴシック体M"/>
                  <a:ea typeface="AR Pゴシック体M"/>
                  <a:cs typeface="AR Pゴシック体M"/>
                  <a:sym typeface="AR Pゴシック体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9pPr>
            </a:lstStyle>
            <a:p>
              <a:pPr algn="l" hangingPunct="1"/>
              <a:r>
                <a:rPr lang="ja-JP" altLang="en-US" sz="6000" dirty="0"/>
                <a:t>既有の知識や経験の組み合わせ</a:t>
              </a:r>
              <a:endParaRPr lang="ja-JP" altLang="en-US" sz="7200" dirty="0"/>
            </a:p>
          </p:txBody>
        </p:sp>
        <p:sp>
          <p:nvSpPr>
            <p:cNvPr id="4" name="矢印: 上 2">
              <a:extLst>
                <a:ext uri="{FF2B5EF4-FFF2-40B4-BE49-F238E27FC236}">
                  <a16:creationId xmlns:a16="http://schemas.microsoft.com/office/drawing/2014/main" id="{96F70992-46CC-6545-9002-6A202F9E52CE}"/>
                </a:ext>
              </a:extLst>
            </p:cNvPr>
            <p:cNvSpPr/>
            <p:nvPr/>
          </p:nvSpPr>
          <p:spPr>
            <a:xfrm>
              <a:off x="5851089" y="4226746"/>
              <a:ext cx="870114" cy="1077727"/>
            </a:xfrm>
            <a:prstGeom prst="up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grpSp>
    </p:spTree>
    <p:custDataLst>
      <p:tags r:id="rId1"/>
    </p:custDataLst>
    <p:extLst>
      <p:ext uri="{BB962C8B-B14F-4D97-AF65-F5344CB8AC3E}">
        <p14:creationId xmlns:p14="http://schemas.microsoft.com/office/powerpoint/2010/main" val="2902245462"/>
      </p:ext>
    </p:extLst>
  </p:cSld>
  <p:clrMapOvr>
    <a:masterClrMapping/>
  </p:clrMapOvr>
  <p:transition spd="med" advTm="1929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8"/>
          <p:cNvSpPr/>
          <p:nvPr/>
        </p:nvSpPr>
        <p:spPr>
          <a:xfrm>
            <a:off x="8777591" y="8135115"/>
            <a:ext cx="3871609" cy="1456809"/>
          </a:xfrm>
          <a:prstGeom prst="rect">
            <a:avLst/>
          </a:prstGeom>
          <a:solidFill>
            <a:srgbClr val="00B0F0">
              <a:alpha val="73000"/>
            </a:srgbClr>
          </a:solidFill>
          <a:ln w="12700">
            <a:miter lim="400000"/>
          </a:ln>
          <a:effectLst>
            <a:outerShdw blurRad="76200" dir="18900000" rotWithShape="0">
              <a:srgbClr val="000000">
                <a:alpha val="8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6800" b="1" spc="70">
                <a:ln w="13493">
                  <a:solidFill>
                    <a:srgbClr val="5B9BD5"/>
                  </a:solidFill>
                </a:ln>
                <a:solidFill>
                  <a:srgbClr val="FEFEFE"/>
                </a:solidFill>
                <a:effectLst>
                  <a:outerShdw blurRad="25400" dist="23998" dir="2700000" rotWithShape="0">
                    <a:srgbClr val="000000">
                      <a:alpha val="31034"/>
                    </a:srgbClr>
                  </a:outerShdw>
                </a:effectLst>
                <a:latin typeface="Helvetica"/>
                <a:ea typeface="Helvetica"/>
                <a:cs typeface="Helvetica"/>
                <a:sym typeface="Helvetica"/>
              </a:defRPr>
            </a:pPr>
            <a:r>
              <a:rPr lang="ja-JP" altLang="en-US" sz="4400" dirty="0">
                <a:latin typeface="HGSoeiKakugothicUB" panose="020B0909000000000000" pitchFamily="49" charset="-128"/>
                <a:ea typeface="HGSoeiKakugothicUB" panose="020B0909000000000000" pitchFamily="49" charset="-128"/>
              </a:rPr>
              <a:t>資料発行全般について</a:t>
            </a:r>
            <a:endParaRPr sz="4400" dirty="0">
              <a:latin typeface="HGSoeiKakugothicUB" panose="020B0909000000000000" pitchFamily="49" charset="-128"/>
              <a:ea typeface="HGSoeiKakugothicUB" panose="020B0909000000000000" pitchFamily="49" charset="-128"/>
            </a:endParaRPr>
          </a:p>
        </p:txBody>
      </p:sp>
      <p:sp>
        <p:nvSpPr>
          <p:cNvPr id="7" name="タイトル 4"/>
          <p:cNvSpPr>
            <a:spLocks noGrp="1"/>
          </p:cNvSpPr>
          <p:nvPr>
            <p:ph type="title"/>
          </p:nvPr>
        </p:nvSpPr>
        <p:spPr>
          <a:xfrm>
            <a:off x="355600" y="105286"/>
            <a:ext cx="11940162" cy="1590676"/>
          </a:xfrm>
        </p:spPr>
        <p:txBody>
          <a:bodyPr>
            <a:noAutofit/>
          </a:bodyPr>
          <a:lstStyle/>
          <a:p>
            <a:r>
              <a:rPr kumimoji="1" lang="ja-JP" altLang="en-US" sz="4000" b="1" dirty="0">
                <a:solidFill>
                  <a:srgbClr val="002060"/>
                </a:solidFill>
                <a:latin typeface="ＭＳ Ｐゴシック" panose="020B0600070205080204" pitchFamily="50" charset="-128"/>
                <a:ea typeface="ＭＳ Ｐゴシック" panose="020B0600070205080204" pitchFamily="50" charset="-128"/>
              </a:rPr>
              <a:t>「自分ごと（自分の事）として学ぶ子供」</a:t>
            </a:r>
            <a:r>
              <a:rPr kumimoji="1" lang="en-US" altLang="ja-JP" sz="4000" b="1" dirty="0">
                <a:solidFill>
                  <a:srgbClr val="002060"/>
                </a:solidFill>
                <a:latin typeface="ＭＳ Ｐゴシック" panose="020B0600070205080204" pitchFamily="50" charset="-128"/>
                <a:ea typeface="ＭＳ Ｐゴシック" panose="020B0600070205080204" pitchFamily="50" charset="-128"/>
              </a:rPr>
              <a:t>12</a:t>
            </a:r>
            <a:r>
              <a:rPr kumimoji="1" lang="ja-JP" altLang="en-US" sz="4000" b="1" dirty="0">
                <a:solidFill>
                  <a:srgbClr val="002060"/>
                </a:solidFill>
                <a:latin typeface="ＭＳ Ｐゴシック" panose="020B0600070205080204" pitchFamily="50" charset="-128"/>
                <a:ea typeface="ＭＳ Ｐゴシック" panose="020B0600070205080204" pitchFamily="50" charset="-128"/>
              </a:rPr>
              <a:t>の疑問</a:t>
            </a:r>
            <a:br>
              <a:rPr kumimoji="1" lang="ja-JP" altLang="en-US" sz="4000" b="1" dirty="0">
                <a:solidFill>
                  <a:srgbClr val="002060"/>
                </a:solidFill>
                <a:latin typeface="ＭＳ Ｐゴシック" panose="020B0600070205080204" pitchFamily="50" charset="-128"/>
                <a:ea typeface="ＭＳ Ｐゴシック" panose="020B0600070205080204" pitchFamily="50" charset="-128"/>
              </a:rPr>
            </a:br>
            <a:endParaRPr kumimoji="1" lang="ja-JP" altLang="en-US" sz="4000" b="1" dirty="0">
              <a:solidFill>
                <a:srgbClr val="002060"/>
              </a:solidFill>
              <a:latin typeface="ＭＳ Ｐゴシック" panose="020B0600070205080204" pitchFamily="50" charset="-128"/>
              <a:ea typeface="ＭＳ Ｐゴシック" panose="020B0600070205080204" pitchFamily="50" charset="-128"/>
            </a:endParaRPr>
          </a:p>
        </p:txBody>
      </p:sp>
      <p:sp>
        <p:nvSpPr>
          <p:cNvPr id="8" name="テキスト プレースホルダー 5">
            <a:extLst>
              <a:ext uri="{FF2B5EF4-FFF2-40B4-BE49-F238E27FC236}">
                <a16:creationId xmlns:a16="http://schemas.microsoft.com/office/drawing/2014/main" id="{00C69336-1CAB-C647-949A-1E0CEF518BAC}"/>
              </a:ext>
            </a:extLst>
          </p:cNvPr>
          <p:cNvSpPr>
            <a:spLocks noGrp="1"/>
          </p:cNvSpPr>
          <p:nvPr>
            <p:ph type="body" idx="1"/>
          </p:nvPr>
        </p:nvSpPr>
        <p:spPr>
          <a:xfrm>
            <a:off x="2161" y="3347275"/>
            <a:ext cx="12838349" cy="11032491"/>
          </a:xfrm>
        </p:spPr>
        <p:txBody>
          <a:bodyPr/>
          <a:lstStyle/>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そもそも過去の資料と何が違うのか？</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自分ごととして学ぶとは？</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（自分の事）と（　）がついているわけは？</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b="1" dirty="0">
                <a:solidFill>
                  <a:schemeClr val="tx1"/>
                </a:solidFill>
                <a:latin typeface="ＭＳ ゴシック" panose="020B0609070205080204" pitchFamily="49" charset="-128"/>
                <a:ea typeface="ＭＳ ゴシック" panose="020B0609070205080204" pitchFamily="49" charset="-128"/>
              </a:rPr>
              <a:t>なぜこのタイミングでの発行か？</a:t>
            </a:r>
            <a:endParaRPr kumimoji="1" lang="en-US" altLang="ja-JP" b="1" dirty="0">
              <a:solidFill>
                <a:schemeClr val="tx1"/>
              </a:solidFill>
              <a:latin typeface="ＭＳ ゴシック" panose="020B0609070205080204" pitchFamily="49" charset="-128"/>
              <a:ea typeface="ＭＳ ゴシック" panose="020B0609070205080204" pitchFamily="49" charset="-128"/>
            </a:endParaRPr>
          </a:p>
          <a:p>
            <a:pPr>
              <a:lnSpc>
                <a:spcPts val="1200"/>
              </a:lnSpc>
            </a:pPr>
            <a:r>
              <a:rPr kumimoji="1" lang="ja-JP" altLang="en-US" b="1" dirty="0">
                <a:solidFill>
                  <a:schemeClr val="tx1"/>
                </a:solidFill>
                <a:latin typeface="ＭＳ Ｐゴシック" panose="020B0600070205080204" pitchFamily="50" charset="-128"/>
                <a:ea typeface="ＭＳ Ｐゴシック" panose="020B0600070205080204" pitchFamily="50" charset="-128"/>
              </a:rPr>
              <a:t>分量が少なく過去の資料とは趣が違うような・・・</a:t>
            </a:r>
            <a:endParaRPr kumimoji="1" lang="en-US" altLang="ja-JP" b="1"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b="1" dirty="0">
                <a:solidFill>
                  <a:schemeClr val="tx1"/>
                </a:solidFill>
                <a:latin typeface="ＭＳ Ｐゴシック" panose="020B0600070205080204" pitchFamily="50" charset="-128"/>
                <a:ea typeface="ＭＳ Ｐゴシック" panose="020B0600070205080204" pitchFamily="50" charset="-128"/>
              </a:rPr>
              <a:t>色々な教育情報が溢れる中で、何が違うのか？</a:t>
            </a:r>
            <a:endParaRPr kumimoji="1" lang="en-US" altLang="ja-JP" b="1"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どんな場面で使えばいいのか？</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学校で、どう伝達すればいいのか？</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b="1" dirty="0">
                <a:solidFill>
                  <a:schemeClr val="tx1"/>
                </a:solidFill>
                <a:latin typeface="ＭＳ Ｐゴシック" panose="020B0600070205080204" pitchFamily="50" charset="-128"/>
                <a:ea typeface="ＭＳ Ｐゴシック" panose="020B0600070205080204" pitchFamily="50" charset="-128"/>
              </a:rPr>
              <a:t>Ａ４版とＡ３版の違いは？　関係性は？</a:t>
            </a:r>
            <a:endParaRPr kumimoji="1" lang="en-US" altLang="ja-JP" b="1"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この資料を通して、どんな子供を育てたいのか？</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b="1" dirty="0">
                <a:solidFill>
                  <a:schemeClr val="tx1"/>
                </a:solidFill>
                <a:latin typeface="ＭＳ Ｐゴシック" panose="020B0600070205080204" pitchFamily="50" charset="-128"/>
                <a:ea typeface="ＭＳ Ｐゴシック" panose="020B0600070205080204" pitchFamily="50" charset="-128"/>
              </a:rPr>
              <a:t>過去の資料との関連性は？</a:t>
            </a:r>
            <a:endParaRPr kumimoji="1" lang="en-US" altLang="ja-JP" b="1"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どんな授業をすればいいのか？</a:t>
            </a:r>
            <a:endParaRPr kumimoji="1" lang="en-US" altLang="ja-JP" dirty="0">
              <a:solidFill>
                <a:srgbClr val="002060"/>
              </a:solidFill>
              <a:latin typeface="ＭＳ 明朝" panose="02020609040205080304" pitchFamily="17" charset="-128"/>
              <a:ea typeface="ＭＳ 明朝" panose="02020609040205080304" pitchFamily="17" charset="-128"/>
            </a:endParaRPr>
          </a:p>
          <a:p>
            <a:endParaRPr kumimoji="1" lang="en-US" altLang="ja-JP" dirty="0">
              <a:latin typeface="AR Pゴシック体M" panose="020B0600000000000000" pitchFamily="50" charset="-128"/>
              <a:ea typeface="AR Pゴシック体M" panose="020B0600000000000000" pitchFamily="50" charset="-128"/>
            </a:endParaRPr>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Tree>
    <p:custDataLst>
      <p:tags r:id="rId1"/>
    </p:custDataLst>
    <p:extLst>
      <p:ext uri="{BB962C8B-B14F-4D97-AF65-F5344CB8AC3E}">
        <p14:creationId xmlns:p14="http://schemas.microsoft.com/office/powerpoint/2010/main" val="4112655511"/>
      </p:ext>
    </p:extLst>
  </p:cSld>
  <p:clrMapOvr>
    <a:masterClrMapping/>
  </p:clrMapOvr>
  <p:transition spd="med" advTm="1102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79427" y="1307793"/>
            <a:ext cx="11303000" cy="1953416"/>
          </a:xfrm>
          <a:prstGeom prst="rect">
            <a:avLst/>
          </a:prstGeom>
        </p:spPr>
        <p:txBody>
          <a:bodyPr wrap="square">
            <a:noAutofit/>
          </a:bodyPr>
          <a:lstStyle/>
          <a:p>
            <a:pPr marL="342900" lvl="0" indent="-342900" algn="just">
              <a:buFont typeface="Wingdings" panose="05000000000000000000" pitchFamily="2" charset="2"/>
              <a:buChar char=""/>
              <a:tabLst>
                <a:tab pos="429260" algn="l"/>
              </a:tabLst>
            </a:pPr>
            <a:r>
              <a:rPr lang="ja-JP" altLang="ja-JP" sz="4000" kern="100" dirty="0">
                <a:latin typeface="Century" panose="02040604050505020304" pitchFamily="18" charset="0"/>
                <a:ea typeface="ＭＳ 明朝" panose="02020609040205080304" pitchFamily="17" charset="-128"/>
                <a:cs typeface="Times New Roman" panose="02020603050405020304" pitchFamily="18" charset="0"/>
              </a:rPr>
              <a:t>既有の資質・能力や興味・関心、学習に関わる経験などを働かせながら、対象に対して問いを持ったり考えを深めたりしている。</a:t>
            </a:r>
          </a:p>
        </p:txBody>
      </p:sp>
      <p:sp>
        <p:nvSpPr>
          <p:cNvPr id="5" name="正方形/長方形 4"/>
          <p:cNvSpPr/>
          <p:nvPr/>
        </p:nvSpPr>
        <p:spPr>
          <a:xfrm>
            <a:off x="879427" y="6090613"/>
            <a:ext cx="11303000" cy="2332797"/>
          </a:xfrm>
          <a:prstGeom prst="rect">
            <a:avLst/>
          </a:prstGeom>
        </p:spPr>
        <p:txBody>
          <a:bodyPr wrap="square">
            <a:noAutofit/>
          </a:bodyPr>
          <a:lstStyle/>
          <a:p>
            <a:pPr marL="342900" lvl="0" indent="-342900" algn="just">
              <a:buFont typeface="Wingdings" panose="05000000000000000000" pitchFamily="2" charset="2"/>
              <a:buChar char=""/>
              <a:tabLst>
                <a:tab pos="429260" algn="l"/>
              </a:tabLst>
            </a:pPr>
            <a:r>
              <a:rPr lang="ja-JP" altLang="ja-JP" sz="4000" kern="100" dirty="0">
                <a:latin typeface="Century" panose="02040604050505020304" pitchFamily="18" charset="0"/>
                <a:ea typeface="ＭＳ 明朝" panose="02020609040205080304" pitchFamily="17" charset="-128"/>
                <a:cs typeface="Times New Roman" panose="02020603050405020304" pitchFamily="18" charset="0"/>
              </a:rPr>
              <a:t>学んだことを振り返り、学習の成果を自覚したり学習の進め方を調整したりしながら、学んだことと人生や社会、生活等とのつながりに気付いたり、新たな問いや考えを持ったりしている。</a:t>
            </a:r>
          </a:p>
        </p:txBody>
      </p:sp>
      <p:sp>
        <p:nvSpPr>
          <p:cNvPr id="6" name="正方形/長方形 5"/>
          <p:cNvSpPr/>
          <p:nvPr/>
        </p:nvSpPr>
        <p:spPr>
          <a:xfrm>
            <a:off x="879427" y="3678266"/>
            <a:ext cx="11303000" cy="1995290"/>
          </a:xfrm>
          <a:prstGeom prst="rect">
            <a:avLst/>
          </a:prstGeom>
        </p:spPr>
        <p:txBody>
          <a:bodyPr wrap="square">
            <a:noAutofit/>
          </a:bodyPr>
          <a:lstStyle/>
          <a:p>
            <a:pPr marL="342900" lvl="0" indent="-342900" algn="just">
              <a:buFont typeface="Wingdings" panose="05000000000000000000" pitchFamily="2" charset="2"/>
              <a:buChar char=""/>
              <a:tabLst>
                <a:tab pos="429260" algn="l"/>
              </a:tabLst>
            </a:pPr>
            <a:r>
              <a:rPr lang="ja-JP" altLang="ja-JP" sz="4000" kern="100" dirty="0">
                <a:latin typeface="Century" panose="02040604050505020304" pitchFamily="18" charset="0"/>
                <a:ea typeface="ＭＳ 明朝" panose="02020609040205080304" pitchFamily="17" charset="-128"/>
                <a:cs typeface="Times New Roman" panose="02020603050405020304" pitchFamily="18" charset="0"/>
              </a:rPr>
              <a:t>他者との協働や対話を繰り返しながら様々な考えに触れ、自らの問いや考えを変化させたり深めたりしている。</a:t>
            </a:r>
          </a:p>
        </p:txBody>
      </p:sp>
      <p:sp>
        <p:nvSpPr>
          <p:cNvPr id="7" name="「自分ごと（自分の事）として学ぶ子供」">
            <a:extLst>
              <a:ext uri="{FF2B5EF4-FFF2-40B4-BE49-F238E27FC236}">
                <a16:creationId xmlns:a16="http://schemas.microsoft.com/office/drawing/2014/main" id="{8A92D95B-A65F-9D4C-82F2-01C510CB5F45}"/>
              </a:ext>
            </a:extLst>
          </p:cNvPr>
          <p:cNvSpPr txBox="1">
            <a:spLocks/>
          </p:cNvSpPr>
          <p:nvPr/>
        </p:nvSpPr>
        <p:spPr>
          <a:xfrm>
            <a:off x="1194406" y="32821"/>
            <a:ext cx="12350593" cy="815243"/>
          </a:xfrm>
          <a:prstGeom prst="rect">
            <a:avLst/>
          </a:prstGeom>
        </p:spPr>
        <p:txBody>
          <a:bodyPr/>
          <a:lstStyle>
            <a:lvl1pPr marL="0" marR="0" indent="0" algn="ctr" defTabSz="379729" rtl="0" latinLnBrk="0">
              <a:lnSpc>
                <a:spcPct val="100000"/>
              </a:lnSpc>
              <a:spcBef>
                <a:spcPts val="0"/>
              </a:spcBef>
              <a:spcAft>
                <a:spcPts val="0"/>
              </a:spcAft>
              <a:buClrTx/>
              <a:buSzTx/>
              <a:buFontTx/>
              <a:buNone/>
              <a:tabLst/>
              <a:defRPr sz="5069" b="1" i="0" u="none" strike="noStrike" cap="none" spc="0" baseline="0">
                <a:ln>
                  <a:noFill/>
                </a:ln>
                <a:solidFill>
                  <a:srgbClr val="FFFFFF"/>
                </a:solidFill>
                <a:uFillTx/>
                <a:latin typeface="AR Pゴシック体M"/>
                <a:ea typeface="AR Pゴシック体M"/>
                <a:cs typeface="AR Pゴシック体M"/>
                <a:sym typeface="AR Pゴシック体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ヒラギノ角ゴ ProN W3"/>
              </a:defRPr>
            </a:lvl9pPr>
          </a:lstStyle>
          <a:p>
            <a:pPr algn="l" hangingPunct="1"/>
            <a:r>
              <a:rPr lang="ja-JP" altLang="en-US" sz="6000" dirty="0"/>
              <a:t>自分ごととして学ぶ子供の姿の例</a:t>
            </a:r>
          </a:p>
        </p:txBody>
      </p:sp>
    </p:spTree>
    <p:custDataLst>
      <p:tags r:id="rId1"/>
    </p:custDataLst>
    <p:extLst>
      <p:ext uri="{BB962C8B-B14F-4D97-AF65-F5344CB8AC3E}">
        <p14:creationId xmlns:p14="http://schemas.microsoft.com/office/powerpoint/2010/main" val="3266837593"/>
      </p:ext>
    </p:extLst>
  </p:cSld>
  <p:clrMapOvr>
    <a:masterClrMapping/>
  </p:clrMapOvr>
  <p:transition spd="med" advTm="4609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59536" y="503660"/>
            <a:ext cx="11324907" cy="8646436"/>
          </a:xfrm>
          <a:prstGeom prst="rect">
            <a:avLst/>
          </a:prstGeom>
          <a:solidFill>
            <a:schemeClr val="tx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32000" tIns="36000" rIns="180000" bIns="0" numCol="1" spcCol="38100" rtlCol="0" anchor="t" anchorCtr="0">
            <a:noAutofit/>
          </a:bodyPr>
          <a:lstStyle/>
          <a:p>
            <a:pPr algn="l"/>
            <a:r>
              <a:rPr lang="ja-JP" altLang="en-US" dirty="0"/>
              <a:t>　　</a:t>
            </a:r>
            <a:r>
              <a:rPr lang="ja-JP" altLang="ja-JP" sz="2000" dirty="0">
                <a:solidFill>
                  <a:schemeClr val="bg2">
                    <a:lumMod val="50000"/>
                  </a:schemeClr>
                </a:solidFill>
              </a:rPr>
              <a:t>指導</a:t>
            </a:r>
            <a:r>
              <a:rPr lang="zh-TW" altLang="en-US" sz="2000" dirty="0">
                <a:solidFill>
                  <a:schemeClr val="bg2">
                    <a:lumMod val="50000"/>
                  </a:schemeClr>
                </a:solidFill>
              </a:rPr>
              <a:t>教師用指導資料</a:t>
            </a:r>
            <a:endParaRPr lang="en-US" altLang="zh-TW" sz="2000" dirty="0">
              <a:solidFill>
                <a:schemeClr val="bg2">
                  <a:lumMod val="50000"/>
                </a:schemeClr>
              </a:solidFill>
            </a:endParaRPr>
          </a:p>
          <a:p>
            <a:pPr algn="l"/>
            <a:r>
              <a:rPr lang="ja-JP" altLang="ja-JP" cap="all" dirty="0"/>
              <a:t>「</a:t>
            </a:r>
            <a:r>
              <a:rPr lang="ja-JP" altLang="en-US" cap="all" dirty="0"/>
              <a:t>「</a:t>
            </a:r>
            <a:r>
              <a:rPr lang="ja-JP" altLang="en-US" sz="3600"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ja-JP" sz="3600" b="1" cap="all" dirty="0">
                <a:solidFill>
                  <a:schemeClr val="bg2">
                    <a:lumMod val="50000"/>
                  </a:schemeClr>
                </a:solidFill>
                <a:latin typeface="ＭＳ Ｐゴシック" panose="020B0600070205080204" pitchFamily="50" charset="-128"/>
                <a:ea typeface="ＭＳ Ｐゴシック" panose="020B0600070205080204" pitchFamily="50" charset="-128"/>
              </a:rPr>
              <a:t>自分ごと（自分の事）として学ぶ子供」について</a:t>
            </a:r>
            <a:endParaRPr lang="en-US" altLang="ja-JP" sz="36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1.</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はじめに</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・教師用指導資料「自分ごと（自分の事）として学ぶ子供」</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12</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の疑問</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・資料発行について</a:t>
            </a:r>
          </a:p>
          <a:p>
            <a:pPr algn="l"/>
            <a:endPar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2.</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自分ごと（自分の事）として学ぶ子供とは</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・標題「自分ごと（自分の事）として学ぶ子供」について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・「自分ごと」として学ぶ意義</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問いや考え</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を持つ」と「</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問いや考え</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の再構成」について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・「協働・対話」について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・自分ごと（自分の事）として学ぶ子供の姿</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a:t>
            </a:r>
            <a:r>
              <a:rPr lang="ja-JP" altLang="en-US" sz="2800" b="1" cap="all" dirty="0">
                <a:solidFill>
                  <a:srgbClr val="FF0000"/>
                </a:solidFill>
                <a:latin typeface="ＭＳ Ｐゴシック" panose="020B0600070205080204" pitchFamily="50" charset="-128"/>
                <a:ea typeface="ＭＳ Ｐゴシック" panose="020B0600070205080204" pitchFamily="50" charset="-128"/>
              </a:rPr>
              <a:t>自分ごと（自分の事）として学ぶ子供の姿が見られる授業づくり</a:t>
            </a:r>
          </a:p>
          <a:p>
            <a:pPr algn="l"/>
            <a:endPar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3.</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おわりに</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・資料活用について</a:t>
            </a:r>
          </a:p>
          <a:p>
            <a:pPr algn="l"/>
            <a:endParaRPr lang="en-US" altLang="ja-JP" sz="2000" b="1" cap="all" dirty="0">
              <a:solidFill>
                <a:schemeClr val="bg2">
                  <a:lumMod val="50000"/>
                </a:schemeClr>
              </a:solidFill>
            </a:endParaRPr>
          </a:p>
          <a:p>
            <a:pPr algn="l"/>
            <a:endParaRPr lang="ja-JP" altLang="ja-JP" sz="2000" b="1" cap="all" dirty="0">
              <a:solidFill>
                <a:schemeClr val="bg2">
                  <a:lumMod val="50000"/>
                </a:schemeClr>
              </a:solidFill>
            </a:endParaRPr>
          </a:p>
          <a:p>
            <a:pPr algn="l"/>
            <a:endParaRPr lang="ja-JP" altLang="ja-JP" sz="1100" dirty="0">
              <a:solidFill>
                <a:schemeClr val="bg2">
                  <a:lumMod val="50000"/>
                </a:schemeClr>
              </a:solidFill>
            </a:endParaRPr>
          </a:p>
        </p:txBody>
      </p:sp>
      <p:pic>
        <p:nvPicPr>
          <p:cNvPr id="5" name="Picture 11" descr="静岡県教育委員会ロゴ"/>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5054" y="8433816"/>
            <a:ext cx="3093085" cy="617220"/>
          </a:xfrm>
          <a:prstGeom prst="rect">
            <a:avLst/>
          </a:prstGeom>
          <a:noFill/>
          <a:ln>
            <a:noFill/>
          </a:ln>
          <a:extLst/>
        </p:spPr>
      </p:pic>
    </p:spTree>
    <p:extLst>
      <p:ext uri="{BB962C8B-B14F-4D97-AF65-F5344CB8AC3E}">
        <p14:creationId xmlns:p14="http://schemas.microsoft.com/office/powerpoint/2010/main" val="4127186401"/>
      </p:ext>
    </p:extLst>
  </p:cSld>
  <p:clrMapOvr>
    <a:masterClrMapping/>
  </p:clrMapOvr>
  <p:transition spd="med" advTm="4088"/>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txBox="1"/>
          <p:nvPr/>
        </p:nvSpPr>
        <p:spPr>
          <a:xfrm>
            <a:off x="1750500" y="688382"/>
            <a:ext cx="9412833"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600">
                <a:latin typeface="メイリオ"/>
                <a:ea typeface="メイリオ"/>
                <a:cs typeface="メイリオ"/>
                <a:sym typeface="メイリオ"/>
              </a:defRPr>
            </a:lvl1pPr>
          </a:lstStyle>
          <a:p>
            <a:r>
              <a:rPr sz="6600" dirty="0" err="1">
                <a:solidFill>
                  <a:schemeClr val="tx1"/>
                </a:solidFill>
                <a:latin typeface="ＭＳ ゴシック" panose="020B0609070205080204" pitchFamily="49" charset="-128"/>
                <a:ea typeface="ＭＳ ゴシック" panose="020B0609070205080204" pitchFamily="49" charset="-128"/>
              </a:rPr>
              <a:t>教え手の視点からの授業</a:t>
            </a:r>
            <a:endParaRPr sz="6600" dirty="0">
              <a:solidFill>
                <a:schemeClr val="tx1"/>
              </a:solidFill>
              <a:latin typeface="ＭＳ ゴシック" panose="020B0609070205080204" pitchFamily="49" charset="-128"/>
              <a:ea typeface="ＭＳ ゴシック" panose="020B0609070205080204" pitchFamily="49" charset="-128"/>
            </a:endParaRPr>
          </a:p>
        </p:txBody>
      </p:sp>
      <p:sp>
        <p:nvSpPr>
          <p:cNvPr id="6" name="角丸四角形吹き出し 5"/>
          <p:cNvSpPr/>
          <p:nvPr/>
        </p:nvSpPr>
        <p:spPr>
          <a:xfrm>
            <a:off x="1750500" y="3265465"/>
            <a:ext cx="6714231" cy="862648"/>
          </a:xfrm>
          <a:prstGeom prst="wedgeRoundRectCallout">
            <a:avLst>
              <a:gd name="adj1" fmla="val 61658"/>
              <a:gd name="adj2" fmla="val 61442"/>
              <a:gd name="adj3" fmla="val 16667"/>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4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rPr>
              <a:t>どんどん次にいくよ！</a:t>
            </a:r>
          </a:p>
        </p:txBody>
      </p:sp>
      <p:pic>
        <p:nvPicPr>
          <p:cNvPr id="7" name="図 15" descr="図 15"/>
          <p:cNvPicPr>
            <a:picLocks noChangeAspect="1"/>
          </p:cNvPicPr>
          <p:nvPr/>
        </p:nvPicPr>
        <p:blipFill>
          <a:blip r:embed="rId3">
            <a:extLst/>
          </a:blip>
          <a:stretch>
            <a:fillRect/>
          </a:stretch>
        </p:blipFill>
        <p:spPr>
          <a:xfrm>
            <a:off x="9210663" y="2873579"/>
            <a:ext cx="2631937" cy="3776829"/>
          </a:xfrm>
          <a:prstGeom prst="rect">
            <a:avLst/>
          </a:prstGeom>
          <a:ln w="12700">
            <a:miter lim="400000"/>
          </a:ln>
        </p:spPr>
      </p:pic>
      <p:sp>
        <p:nvSpPr>
          <p:cNvPr id="8" name="角丸四角形吹き出し 7"/>
          <p:cNvSpPr/>
          <p:nvPr/>
        </p:nvSpPr>
        <p:spPr>
          <a:xfrm>
            <a:off x="4135146" y="6871064"/>
            <a:ext cx="8669442" cy="970317"/>
          </a:xfrm>
          <a:prstGeom prst="wedgeRoundRectCallout">
            <a:avLst>
              <a:gd name="adj1" fmla="val -57220"/>
              <a:gd name="adj2" fmla="val 46300"/>
              <a:gd name="adj3" fmla="val 16667"/>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4400" dirty="0">
                <a:effectLst>
                  <a:outerShdw blurRad="25400" dist="23998" dir="2700000" rotWithShape="0">
                    <a:srgbClr val="000000">
                      <a:alpha val="31034"/>
                    </a:srgbClr>
                  </a:outerShdw>
                </a:effectLst>
              </a:rPr>
              <a:t>もう少しじっくり考えたいのに</a:t>
            </a:r>
            <a:r>
              <a:rPr lang="en-US" altLang="ja-JP" sz="4400" dirty="0">
                <a:effectLst>
                  <a:outerShdw blurRad="25400" dist="23998" dir="2700000" rotWithShape="0">
                    <a:srgbClr val="000000">
                      <a:alpha val="31034"/>
                    </a:srgbClr>
                  </a:outerShdw>
                </a:effectLst>
              </a:rPr>
              <a:t>…</a:t>
            </a:r>
            <a:endParaRPr kumimoji="0" lang="ja-JP" altLang="en-US" sz="4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pic>
        <p:nvPicPr>
          <p:cNvPr id="9" name="図 14" descr="図 14"/>
          <p:cNvPicPr>
            <a:picLocks noChangeAspect="1"/>
          </p:cNvPicPr>
          <p:nvPr/>
        </p:nvPicPr>
        <p:blipFill>
          <a:blip r:embed="rId4">
            <a:extLst/>
          </a:blip>
          <a:stretch>
            <a:fillRect/>
          </a:stretch>
        </p:blipFill>
        <p:spPr>
          <a:xfrm>
            <a:off x="1122507" y="7002195"/>
            <a:ext cx="2367677" cy="1924996"/>
          </a:xfrm>
          <a:prstGeom prst="rect">
            <a:avLst/>
          </a:prstGeom>
          <a:ln w="12700">
            <a:miter lim="400000"/>
          </a:ln>
        </p:spPr>
      </p:pic>
    </p:spTree>
    <p:extLst>
      <p:ext uri="{BB962C8B-B14F-4D97-AF65-F5344CB8AC3E}">
        <p14:creationId xmlns:p14="http://schemas.microsoft.com/office/powerpoint/2010/main" val="3217593073"/>
      </p:ext>
    </p:extLst>
  </p:cSld>
  <p:clrMapOvr>
    <a:masterClrMapping/>
  </p:clrMapOvr>
  <p:transition spd="med" advTm="6797"/>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txBox="1"/>
          <p:nvPr/>
        </p:nvSpPr>
        <p:spPr>
          <a:xfrm>
            <a:off x="1750500" y="688382"/>
            <a:ext cx="9412833"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600">
                <a:latin typeface="メイリオ"/>
                <a:ea typeface="メイリオ"/>
                <a:cs typeface="メイリオ"/>
                <a:sym typeface="メイリオ"/>
              </a:defRPr>
            </a:lvl1pPr>
          </a:lstStyle>
          <a:p>
            <a:r>
              <a:rPr sz="6600" dirty="0" err="1">
                <a:solidFill>
                  <a:schemeClr val="tx1"/>
                </a:solidFill>
                <a:latin typeface="ＭＳ ゴシック" panose="020B0609070205080204" pitchFamily="49" charset="-128"/>
                <a:ea typeface="ＭＳ ゴシック" panose="020B0609070205080204" pitchFamily="49" charset="-128"/>
              </a:rPr>
              <a:t>教え手の視点からの授業</a:t>
            </a:r>
            <a:endParaRPr sz="6600" dirty="0">
              <a:solidFill>
                <a:schemeClr val="tx1"/>
              </a:solidFill>
              <a:latin typeface="ＭＳ ゴシック" panose="020B0609070205080204" pitchFamily="49" charset="-128"/>
              <a:ea typeface="ＭＳ ゴシック" panose="020B0609070205080204" pitchFamily="49" charset="-128"/>
            </a:endParaRPr>
          </a:p>
        </p:txBody>
      </p:sp>
      <p:sp>
        <p:nvSpPr>
          <p:cNvPr id="6" name="角丸四角形吹き出し 5"/>
          <p:cNvSpPr/>
          <p:nvPr/>
        </p:nvSpPr>
        <p:spPr>
          <a:xfrm>
            <a:off x="627017" y="3137647"/>
            <a:ext cx="8999024" cy="990466"/>
          </a:xfrm>
          <a:prstGeom prst="wedgeRoundRectCallout">
            <a:avLst>
              <a:gd name="adj1" fmla="val 54685"/>
              <a:gd name="adj2" fmla="val 1102"/>
              <a:gd name="adj3" fmla="val 16667"/>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4400" dirty="0">
                <a:effectLst>
                  <a:outerShdw blurRad="25400" dist="23998" dir="2700000" rotWithShape="0">
                    <a:srgbClr val="000000">
                      <a:alpha val="31034"/>
                    </a:srgbClr>
                  </a:outerShdw>
                </a:effectLst>
              </a:rPr>
              <a:t>まずは４人組で考えてみよう！</a:t>
            </a:r>
            <a:endParaRPr kumimoji="0" lang="ja-JP" altLang="en-US" sz="4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
        <p:nvSpPr>
          <p:cNvPr id="8" name="角丸四角形吹き出し 7"/>
          <p:cNvSpPr/>
          <p:nvPr/>
        </p:nvSpPr>
        <p:spPr>
          <a:xfrm>
            <a:off x="4611005" y="6747855"/>
            <a:ext cx="7707454" cy="862648"/>
          </a:xfrm>
          <a:prstGeom prst="wedgeRoundRectCallout">
            <a:avLst>
              <a:gd name="adj1" fmla="val -56542"/>
              <a:gd name="adj2" fmla="val 9957"/>
              <a:gd name="adj3" fmla="val 16667"/>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4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rPr>
              <a:t>まず１人で考えたいよ。</a:t>
            </a:r>
          </a:p>
        </p:txBody>
      </p:sp>
      <p:pic>
        <p:nvPicPr>
          <p:cNvPr id="10" name="図 22" descr="図 22"/>
          <p:cNvPicPr>
            <a:picLocks noChangeAspect="1"/>
          </p:cNvPicPr>
          <p:nvPr/>
        </p:nvPicPr>
        <p:blipFill>
          <a:blip r:embed="rId3">
            <a:extLst/>
          </a:blip>
          <a:stretch>
            <a:fillRect/>
          </a:stretch>
        </p:blipFill>
        <p:spPr>
          <a:xfrm>
            <a:off x="9492083" y="2649635"/>
            <a:ext cx="1872603" cy="3932464"/>
          </a:xfrm>
          <a:prstGeom prst="rect">
            <a:avLst/>
          </a:prstGeom>
          <a:ln w="12700">
            <a:miter lim="400000"/>
          </a:ln>
        </p:spPr>
      </p:pic>
      <p:pic>
        <p:nvPicPr>
          <p:cNvPr id="11" name="図 18" descr="図 18"/>
          <p:cNvPicPr>
            <a:picLocks noChangeAspect="1"/>
          </p:cNvPicPr>
          <p:nvPr/>
        </p:nvPicPr>
        <p:blipFill>
          <a:blip r:embed="rId4">
            <a:extLst/>
          </a:blip>
          <a:stretch>
            <a:fillRect/>
          </a:stretch>
        </p:blipFill>
        <p:spPr>
          <a:xfrm>
            <a:off x="1458324" y="5415562"/>
            <a:ext cx="1443692" cy="1660788"/>
          </a:xfrm>
          <a:prstGeom prst="rect">
            <a:avLst/>
          </a:prstGeom>
          <a:ln w="12700">
            <a:miter lim="400000"/>
          </a:ln>
        </p:spPr>
      </p:pic>
      <p:pic>
        <p:nvPicPr>
          <p:cNvPr id="12" name="図 19" descr="図 19"/>
          <p:cNvPicPr>
            <a:picLocks noChangeAspect="1"/>
          </p:cNvPicPr>
          <p:nvPr/>
        </p:nvPicPr>
        <p:blipFill>
          <a:blip r:embed="rId5">
            <a:extLst/>
          </a:blip>
          <a:stretch>
            <a:fillRect/>
          </a:stretch>
        </p:blipFill>
        <p:spPr>
          <a:xfrm>
            <a:off x="2728051" y="5959435"/>
            <a:ext cx="1407095" cy="1804520"/>
          </a:xfrm>
          <a:prstGeom prst="rect">
            <a:avLst/>
          </a:prstGeom>
          <a:ln w="12700">
            <a:miter lim="400000"/>
          </a:ln>
        </p:spPr>
      </p:pic>
      <p:pic>
        <p:nvPicPr>
          <p:cNvPr id="13" name="図 20" descr="図 20"/>
          <p:cNvPicPr>
            <a:picLocks noChangeAspect="1"/>
          </p:cNvPicPr>
          <p:nvPr/>
        </p:nvPicPr>
        <p:blipFill>
          <a:blip r:embed="rId6">
            <a:extLst/>
          </a:blip>
          <a:stretch>
            <a:fillRect/>
          </a:stretch>
        </p:blipFill>
        <p:spPr>
          <a:xfrm>
            <a:off x="348935" y="6388599"/>
            <a:ext cx="1204257" cy="1581161"/>
          </a:xfrm>
          <a:prstGeom prst="rect">
            <a:avLst/>
          </a:prstGeom>
          <a:ln w="12700">
            <a:miter lim="400000"/>
          </a:ln>
        </p:spPr>
      </p:pic>
      <p:pic>
        <p:nvPicPr>
          <p:cNvPr id="14" name="図 21" descr="図 21"/>
          <p:cNvPicPr>
            <a:picLocks noChangeAspect="1"/>
          </p:cNvPicPr>
          <p:nvPr/>
        </p:nvPicPr>
        <p:blipFill>
          <a:blip r:embed="rId7">
            <a:extLst/>
          </a:blip>
          <a:stretch>
            <a:fillRect/>
          </a:stretch>
        </p:blipFill>
        <p:spPr>
          <a:xfrm>
            <a:off x="1379228" y="7107058"/>
            <a:ext cx="1522786" cy="1595795"/>
          </a:xfrm>
          <a:prstGeom prst="rect">
            <a:avLst/>
          </a:prstGeom>
          <a:ln w="12700">
            <a:miter lim="400000"/>
          </a:ln>
        </p:spPr>
      </p:pic>
      <p:sp>
        <p:nvSpPr>
          <p:cNvPr id="15" name="角丸四角形吹き出し 14"/>
          <p:cNvSpPr/>
          <p:nvPr/>
        </p:nvSpPr>
        <p:spPr>
          <a:xfrm>
            <a:off x="3932307" y="8206683"/>
            <a:ext cx="8538552" cy="862648"/>
          </a:xfrm>
          <a:prstGeom prst="wedgeRoundRectCallout">
            <a:avLst>
              <a:gd name="adj1" fmla="val -58237"/>
              <a:gd name="adj2" fmla="val -44556"/>
              <a:gd name="adj3" fmla="val 16667"/>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4400" dirty="0">
                <a:effectLst>
                  <a:outerShdw blurRad="25400" dist="23998" dir="2700000" rotWithShape="0">
                    <a:srgbClr val="000000">
                      <a:alpha val="31034"/>
                    </a:srgbClr>
                  </a:outerShdw>
                </a:effectLst>
              </a:rPr>
              <a:t>何について話し合うのだろう？</a:t>
            </a:r>
            <a:endParaRPr kumimoji="0" lang="ja-JP" altLang="en-US" sz="4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Tree>
    <p:extLst>
      <p:ext uri="{BB962C8B-B14F-4D97-AF65-F5344CB8AC3E}">
        <p14:creationId xmlns:p14="http://schemas.microsoft.com/office/powerpoint/2010/main" val="2328096660"/>
      </p:ext>
    </p:extLst>
  </p:cSld>
  <p:clrMapOvr>
    <a:masterClrMapping/>
  </p:clrMapOvr>
  <p:transition spd="med" advTm="15526"/>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txBox="1"/>
          <p:nvPr/>
        </p:nvSpPr>
        <p:spPr>
          <a:xfrm>
            <a:off x="1006542" y="2485926"/>
            <a:ext cx="11105604"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600">
                <a:latin typeface="メイリオ"/>
                <a:ea typeface="メイリオ"/>
                <a:cs typeface="メイリオ"/>
                <a:sym typeface="メイリオ"/>
              </a:defRPr>
            </a:lvl1pPr>
          </a:lstStyle>
          <a:p>
            <a:r>
              <a:rPr lang="ja-JP" altLang="en-US" sz="6600" dirty="0">
                <a:solidFill>
                  <a:schemeClr val="tx1"/>
                </a:solidFill>
              </a:rPr>
              <a:t>学び手</a:t>
            </a:r>
            <a:r>
              <a:rPr sz="6600" dirty="0" err="1">
                <a:solidFill>
                  <a:schemeClr val="tx1"/>
                </a:solidFill>
              </a:rPr>
              <a:t>の視点</a:t>
            </a:r>
            <a:r>
              <a:rPr lang="ja-JP" altLang="en-US" sz="6600" dirty="0">
                <a:solidFill>
                  <a:schemeClr val="tx1"/>
                </a:solidFill>
              </a:rPr>
              <a:t>で</a:t>
            </a:r>
            <a:r>
              <a:rPr sz="6600" dirty="0" err="1">
                <a:solidFill>
                  <a:schemeClr val="tx1"/>
                </a:solidFill>
              </a:rPr>
              <a:t>授業</a:t>
            </a:r>
            <a:r>
              <a:rPr lang="ja-JP" altLang="en-US" sz="6600" dirty="0">
                <a:solidFill>
                  <a:schemeClr val="tx1"/>
                </a:solidFill>
              </a:rPr>
              <a:t>をつくる</a:t>
            </a:r>
            <a:endParaRPr dirty="0">
              <a:solidFill>
                <a:schemeClr val="tx1"/>
              </a:solidFill>
            </a:endParaRPr>
          </a:p>
        </p:txBody>
      </p:sp>
      <p:sp>
        <p:nvSpPr>
          <p:cNvPr id="3" name="Text Box 22"/>
          <p:cNvSpPr txBox="1">
            <a:spLocks noChangeArrowheads="1"/>
          </p:cNvSpPr>
          <p:nvPr/>
        </p:nvSpPr>
        <p:spPr bwMode="auto">
          <a:xfrm>
            <a:off x="290672" y="3815668"/>
            <a:ext cx="3651440" cy="2252471"/>
          </a:xfrm>
          <a:prstGeom prst="rect">
            <a:avLst/>
          </a:prstGeom>
          <a:solidFill>
            <a:srgbClr val="FFFFFF"/>
          </a:solidFill>
          <a:ln w="12700">
            <a:solidFill>
              <a:srgbClr val="333399"/>
            </a:solidFill>
            <a:miter lim="800000"/>
            <a:headEnd/>
            <a:tailEnd/>
          </a:ln>
        </p:spPr>
        <p:txBody>
          <a:bodyPr wrap="square" tIns="324000" bIns="46800"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hangingPunct="1">
              <a:lnSpc>
                <a:spcPts val="1300"/>
              </a:lnSpc>
              <a:spcBef>
                <a:spcPct val="50000"/>
              </a:spcBef>
              <a:buNone/>
            </a:pPr>
            <a:r>
              <a:rPr lang="ja-JP" altLang="en-US" sz="3600" dirty="0">
                <a:solidFill>
                  <a:schemeClr val="bg2"/>
                </a:solidFill>
                <a:latin typeface="UD デジタル 教科書体 NK-R" pitchFamily="18" charset="-128"/>
                <a:ea typeface="UD デジタル 教科書体 NK-R" pitchFamily="18" charset="-128"/>
              </a:rPr>
              <a:t>育成を目指す</a:t>
            </a:r>
            <a:endParaRPr lang="en-US" altLang="ja-JP" sz="3600" dirty="0">
              <a:solidFill>
                <a:schemeClr val="bg2"/>
              </a:solidFill>
              <a:latin typeface="UD デジタル 教科書体 NK-R" pitchFamily="18" charset="-128"/>
              <a:ea typeface="UD デジタル 教科書体 NK-R" pitchFamily="18" charset="-128"/>
            </a:endParaRPr>
          </a:p>
          <a:p>
            <a:pPr hangingPunct="1">
              <a:lnSpc>
                <a:spcPts val="1300"/>
              </a:lnSpc>
              <a:spcBef>
                <a:spcPct val="50000"/>
              </a:spcBef>
              <a:buNone/>
            </a:pPr>
            <a:r>
              <a:rPr lang="ja-JP" altLang="en-US" sz="3600" dirty="0">
                <a:solidFill>
                  <a:schemeClr val="bg2"/>
                </a:solidFill>
                <a:latin typeface="UD デジタル 教科書体 NK-R" pitchFamily="18" charset="-128"/>
                <a:ea typeface="UD デジタル 教科書体 NK-R" pitchFamily="18" charset="-128"/>
              </a:rPr>
              <a:t>資質・能力を</a:t>
            </a:r>
            <a:endParaRPr lang="en-US" altLang="ja-JP" sz="3600" dirty="0">
              <a:solidFill>
                <a:schemeClr val="bg2"/>
              </a:solidFill>
              <a:latin typeface="UD デジタル 教科書体 NK-R" pitchFamily="18" charset="-128"/>
              <a:ea typeface="UD デジタル 教科書体 NK-R" pitchFamily="18" charset="-128"/>
            </a:endParaRPr>
          </a:p>
          <a:p>
            <a:pPr hangingPunct="1">
              <a:lnSpc>
                <a:spcPts val="1300"/>
              </a:lnSpc>
              <a:spcBef>
                <a:spcPct val="50000"/>
              </a:spcBef>
              <a:buNone/>
            </a:pPr>
            <a:r>
              <a:rPr lang="ja-JP" altLang="en-US" dirty="0">
                <a:solidFill>
                  <a:schemeClr val="bg2"/>
                </a:solidFill>
                <a:latin typeface="UD デジタル 教科書体 NK-R" pitchFamily="18" charset="-128"/>
                <a:ea typeface="UD デジタル 教科書体 NK-R" pitchFamily="18" charset="-128"/>
              </a:rPr>
              <a:t>明確にして授業を</a:t>
            </a:r>
          </a:p>
          <a:p>
            <a:pPr algn="ctr" eaLnBrk="1" hangingPunct="1">
              <a:lnSpc>
                <a:spcPts val="1300"/>
              </a:lnSpc>
              <a:spcBef>
                <a:spcPct val="50000"/>
              </a:spcBef>
              <a:buFontTx/>
              <a:buNone/>
            </a:pPr>
            <a:r>
              <a:rPr lang="ja-JP" altLang="en-US" sz="3600" dirty="0">
                <a:solidFill>
                  <a:schemeClr val="bg2"/>
                </a:solidFill>
                <a:latin typeface="UD デジタル 教科書体 NK-R" pitchFamily="18" charset="-128"/>
                <a:ea typeface="UD デジタル 教科書体 NK-R" pitchFamily="18" charset="-128"/>
              </a:rPr>
              <a:t>構想する</a:t>
            </a:r>
          </a:p>
        </p:txBody>
      </p:sp>
      <p:sp>
        <p:nvSpPr>
          <p:cNvPr id="4" name="Text Box 22"/>
          <p:cNvSpPr txBox="1">
            <a:spLocks noChangeArrowheads="1"/>
          </p:cNvSpPr>
          <p:nvPr/>
        </p:nvSpPr>
        <p:spPr bwMode="auto">
          <a:xfrm>
            <a:off x="4733624" y="3812619"/>
            <a:ext cx="3651440" cy="2255520"/>
          </a:xfrm>
          <a:prstGeom prst="rect">
            <a:avLst/>
          </a:prstGeom>
          <a:solidFill>
            <a:srgbClr val="FFFFFF"/>
          </a:solidFill>
          <a:ln w="12700">
            <a:solidFill>
              <a:srgbClr val="333399"/>
            </a:solidFill>
            <a:miter lim="800000"/>
            <a:headEnd/>
            <a:tailEnd/>
          </a:ln>
        </p:spPr>
        <p:txBody>
          <a:bodyPr wrap="square" tIns="324000" bIns="46800"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hangingPunct="1">
              <a:lnSpc>
                <a:spcPts val="1300"/>
              </a:lnSpc>
              <a:spcBef>
                <a:spcPct val="50000"/>
              </a:spcBef>
              <a:buNone/>
            </a:pPr>
            <a:r>
              <a:rPr lang="ja-JP" altLang="en-US" sz="3600" dirty="0">
                <a:solidFill>
                  <a:schemeClr val="bg2"/>
                </a:solidFill>
                <a:latin typeface="UD デジタル 教科書体 NK-R" pitchFamily="18" charset="-128"/>
                <a:ea typeface="UD デジタル 教科書体 NK-R" pitchFamily="18" charset="-128"/>
              </a:rPr>
              <a:t>子供の思考過程</a:t>
            </a:r>
            <a:endParaRPr lang="en-US" altLang="ja-JP" sz="3600" dirty="0">
              <a:solidFill>
                <a:schemeClr val="bg2"/>
              </a:solidFill>
              <a:latin typeface="UD デジタル 教科書体 NK-R" pitchFamily="18" charset="-128"/>
              <a:ea typeface="UD デジタル 教科書体 NK-R" pitchFamily="18" charset="-128"/>
            </a:endParaRPr>
          </a:p>
          <a:p>
            <a:pPr hangingPunct="1">
              <a:lnSpc>
                <a:spcPts val="1300"/>
              </a:lnSpc>
              <a:spcBef>
                <a:spcPct val="50000"/>
              </a:spcBef>
              <a:buNone/>
            </a:pPr>
            <a:r>
              <a:rPr lang="ja-JP" altLang="en-US" sz="3600" dirty="0">
                <a:solidFill>
                  <a:schemeClr val="bg2"/>
                </a:solidFill>
                <a:latin typeface="UD デジタル 教科書体 NK-R" pitchFamily="18" charset="-128"/>
                <a:ea typeface="UD デジタル 教科書体 NK-R" pitchFamily="18" charset="-128"/>
              </a:rPr>
              <a:t>を生かして</a:t>
            </a:r>
            <a:endParaRPr lang="en-US" altLang="ja-JP" sz="3600" dirty="0">
              <a:solidFill>
                <a:schemeClr val="bg2"/>
              </a:solidFill>
              <a:latin typeface="UD デジタル 教科書体 NK-R" pitchFamily="18" charset="-128"/>
              <a:ea typeface="UD デジタル 教科書体 NK-R" pitchFamily="18" charset="-128"/>
            </a:endParaRPr>
          </a:p>
          <a:p>
            <a:pPr hangingPunct="1">
              <a:lnSpc>
                <a:spcPts val="1300"/>
              </a:lnSpc>
              <a:spcBef>
                <a:spcPct val="50000"/>
              </a:spcBef>
              <a:buNone/>
            </a:pPr>
            <a:r>
              <a:rPr lang="ja-JP" altLang="en-US" sz="3600" dirty="0">
                <a:solidFill>
                  <a:schemeClr val="bg2"/>
                </a:solidFill>
                <a:latin typeface="UD デジタル 教科書体 NK-R" pitchFamily="18" charset="-128"/>
                <a:ea typeface="UD デジタル 教科書体 NK-R" pitchFamily="18" charset="-128"/>
              </a:rPr>
              <a:t>授業を展開する</a:t>
            </a:r>
          </a:p>
        </p:txBody>
      </p:sp>
      <p:sp>
        <p:nvSpPr>
          <p:cNvPr id="5" name="Text Box 22"/>
          <p:cNvSpPr txBox="1">
            <a:spLocks noChangeArrowheads="1"/>
          </p:cNvSpPr>
          <p:nvPr/>
        </p:nvSpPr>
        <p:spPr bwMode="auto">
          <a:xfrm>
            <a:off x="9062688" y="3797967"/>
            <a:ext cx="3651440" cy="2255521"/>
          </a:xfrm>
          <a:prstGeom prst="rect">
            <a:avLst/>
          </a:prstGeom>
          <a:solidFill>
            <a:srgbClr val="FFFFFF"/>
          </a:solidFill>
          <a:ln w="12700">
            <a:solidFill>
              <a:srgbClr val="333399"/>
            </a:solidFill>
            <a:miter lim="800000"/>
            <a:headEnd/>
            <a:tailEnd/>
          </a:ln>
        </p:spPr>
        <p:txBody>
          <a:bodyPr wrap="square" tIns="324000" bIns="46800"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hangingPunct="1">
              <a:lnSpc>
                <a:spcPts val="1300"/>
              </a:lnSpc>
              <a:spcBef>
                <a:spcPct val="50000"/>
              </a:spcBef>
              <a:buNone/>
            </a:pPr>
            <a:r>
              <a:rPr lang="ja-JP" altLang="en-US" sz="3600" dirty="0">
                <a:solidFill>
                  <a:schemeClr val="bg2"/>
                </a:solidFill>
                <a:latin typeface="UD デジタル 教科書体 NK-R" pitchFamily="18" charset="-128"/>
                <a:ea typeface="UD デジタル 教科書体 NK-R" pitchFamily="18" charset="-128"/>
              </a:rPr>
              <a:t>資質・能力の</a:t>
            </a:r>
            <a:endParaRPr lang="en-US" altLang="ja-JP" sz="3600" dirty="0">
              <a:solidFill>
                <a:schemeClr val="bg2"/>
              </a:solidFill>
              <a:latin typeface="UD デジタル 教科書体 NK-R" pitchFamily="18" charset="-128"/>
              <a:ea typeface="UD デジタル 教科書体 NK-R" pitchFamily="18" charset="-128"/>
            </a:endParaRPr>
          </a:p>
          <a:p>
            <a:pPr hangingPunct="1">
              <a:lnSpc>
                <a:spcPts val="1300"/>
              </a:lnSpc>
              <a:spcBef>
                <a:spcPct val="50000"/>
              </a:spcBef>
              <a:buNone/>
            </a:pPr>
            <a:r>
              <a:rPr lang="ja-JP" altLang="en-US" sz="3600" dirty="0">
                <a:solidFill>
                  <a:schemeClr val="bg2"/>
                </a:solidFill>
                <a:latin typeface="UD デジタル 教科書体 NK-R" pitchFamily="18" charset="-128"/>
                <a:ea typeface="UD デジタル 教科書体 NK-R" pitchFamily="18" charset="-128"/>
              </a:rPr>
              <a:t>伸長について</a:t>
            </a:r>
            <a:endParaRPr lang="en-US" altLang="ja-JP" sz="3600" dirty="0">
              <a:solidFill>
                <a:schemeClr val="bg2"/>
              </a:solidFill>
              <a:latin typeface="UD デジタル 教科書体 NK-R" pitchFamily="18" charset="-128"/>
              <a:ea typeface="UD デジタル 教科書体 NK-R" pitchFamily="18" charset="-128"/>
            </a:endParaRPr>
          </a:p>
          <a:p>
            <a:pPr hangingPunct="1">
              <a:lnSpc>
                <a:spcPts val="1300"/>
              </a:lnSpc>
              <a:spcBef>
                <a:spcPct val="50000"/>
              </a:spcBef>
              <a:buNone/>
            </a:pPr>
            <a:r>
              <a:rPr lang="ja-JP" altLang="en-US" sz="3600" dirty="0">
                <a:solidFill>
                  <a:schemeClr val="bg2"/>
                </a:solidFill>
                <a:latin typeface="UD デジタル 教科書体 NK-R" pitchFamily="18" charset="-128"/>
                <a:ea typeface="UD デジタル 教科書体 NK-R" pitchFamily="18" charset="-128"/>
              </a:rPr>
              <a:t>子供と共有する</a:t>
            </a:r>
          </a:p>
        </p:txBody>
      </p:sp>
    </p:spTree>
    <p:custDataLst>
      <p:tags r:id="rId1"/>
    </p:custDataLst>
    <p:extLst>
      <p:ext uri="{BB962C8B-B14F-4D97-AF65-F5344CB8AC3E}">
        <p14:creationId xmlns:p14="http://schemas.microsoft.com/office/powerpoint/2010/main" val="13737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25000" y="125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4"/>
                                        </p:tgtEl>
                                      </p:cBhvr>
                                      <p:by x="125000" y="125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5"/>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8178D508-37F1-054E-846B-A2C7731626F5}"/>
              </a:ext>
            </a:extLst>
          </p:cNvPr>
          <p:cNvSpPr txBox="1"/>
          <p:nvPr/>
        </p:nvSpPr>
        <p:spPr>
          <a:xfrm>
            <a:off x="3587066" y="190082"/>
            <a:ext cx="9132640" cy="24314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l">
              <a:buFont typeface="Wingdings" pitchFamily="2" charset="2"/>
              <a:buChar char="l"/>
            </a:pPr>
            <a:r>
              <a:rPr lang="ja-JP" altLang="en-US"/>
              <a:t>子供自らが持った</a:t>
            </a:r>
            <a:r>
              <a:rPr lang="ja-JP" altLang="en-US" dirty="0"/>
              <a:t>目的や目標</a:t>
            </a:r>
            <a:r>
              <a:rPr lang="ja-JP" altLang="en-US"/>
              <a:t>を子供　自身が実現して</a:t>
            </a:r>
            <a:r>
              <a:rPr lang="ja-JP" altLang="en-US" dirty="0"/>
              <a:t>いけるよう、</a:t>
            </a:r>
            <a:r>
              <a:rPr lang="ja-JP" altLang="en-US"/>
              <a:t>子供の　思考</a:t>
            </a:r>
            <a:r>
              <a:rPr lang="ja-JP" altLang="en-US" dirty="0"/>
              <a:t>過程を子供の言葉</a:t>
            </a:r>
            <a:r>
              <a:rPr lang="ja-JP" altLang="en-US"/>
              <a:t>や姿で具体的</a:t>
            </a:r>
            <a:r>
              <a:rPr lang="ja-JP" altLang="en-US" dirty="0"/>
              <a:t>に想像し、単元や題材を構想する。</a:t>
            </a:r>
          </a:p>
        </p:txBody>
      </p:sp>
      <p:pic>
        <p:nvPicPr>
          <p:cNvPr id="4" name="図 3" descr="図 4">
            <a:extLst>
              <a:ext uri="{FF2B5EF4-FFF2-40B4-BE49-F238E27FC236}">
                <a16:creationId xmlns:a16="http://schemas.microsoft.com/office/drawing/2014/main" id="{3C937230-2DBC-C94C-A96D-85309F635A18}"/>
              </a:ext>
            </a:extLst>
          </p:cNvPr>
          <p:cNvPicPr>
            <a:picLocks noChangeAspect="1"/>
          </p:cNvPicPr>
          <p:nvPr/>
        </p:nvPicPr>
        <p:blipFill>
          <a:blip r:embed="rId4">
            <a:extLst/>
          </a:blip>
          <a:stretch>
            <a:fillRect/>
          </a:stretch>
        </p:blipFill>
        <p:spPr>
          <a:xfrm>
            <a:off x="285094" y="286258"/>
            <a:ext cx="2688907" cy="3542719"/>
          </a:xfrm>
          <a:prstGeom prst="rect">
            <a:avLst/>
          </a:prstGeom>
          <a:ln w="12700">
            <a:solidFill>
              <a:srgbClr val="000000"/>
            </a:solidFill>
          </a:ln>
        </p:spPr>
      </p:pic>
      <p:grpSp>
        <p:nvGrpSpPr>
          <p:cNvPr id="31" name="グループ化 30">
            <a:extLst>
              <a:ext uri="{FF2B5EF4-FFF2-40B4-BE49-F238E27FC236}">
                <a16:creationId xmlns:a16="http://schemas.microsoft.com/office/drawing/2014/main" id="{A777F3B1-6F4A-6E41-B449-5DCDB4DFB21E}"/>
              </a:ext>
            </a:extLst>
          </p:cNvPr>
          <p:cNvGrpSpPr/>
          <p:nvPr/>
        </p:nvGrpSpPr>
        <p:grpSpPr>
          <a:xfrm>
            <a:off x="285094" y="596861"/>
            <a:ext cx="3444271" cy="1811647"/>
            <a:chOff x="285094" y="596861"/>
            <a:chExt cx="3444271" cy="1811647"/>
          </a:xfrm>
        </p:grpSpPr>
        <p:sp>
          <p:nvSpPr>
            <p:cNvPr id="5" name="正方形/長方形 29">
              <a:extLst>
                <a:ext uri="{FF2B5EF4-FFF2-40B4-BE49-F238E27FC236}">
                  <a16:creationId xmlns:a16="http://schemas.microsoft.com/office/drawing/2014/main" id="{B220FC3A-8847-A444-8694-6C6B1394A609}"/>
                </a:ext>
              </a:extLst>
            </p:cNvPr>
            <p:cNvSpPr/>
            <p:nvPr/>
          </p:nvSpPr>
          <p:spPr>
            <a:xfrm>
              <a:off x="285094" y="2182805"/>
              <a:ext cx="2688907" cy="225703"/>
            </a:xfrm>
            <a:prstGeom prst="rect">
              <a:avLst/>
            </a:prstGeom>
            <a:solidFill>
              <a:schemeClr val="lt1">
                <a:alpha val="16000"/>
              </a:schemeClr>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t">
              <a:spAutoFit/>
            </a:bodyPr>
            <a:lstStyle/>
            <a:p>
              <a:pPr marL="0" marR="0" indent="0" algn="l" defTabSz="584200" rtl="0" fontAlgn="auto" latinLnBrk="0" hangingPunct="0">
                <a:lnSpc>
                  <a:spcPct val="100000"/>
                </a:lnSpc>
                <a:spcBef>
                  <a:spcPts val="0"/>
                </a:spcBef>
                <a:spcAft>
                  <a:spcPts val="0"/>
                </a:spcAft>
                <a:buClrTx/>
                <a:buSzTx/>
                <a:buFontTx/>
                <a:buNone/>
                <a:tabLst/>
              </a:pPr>
              <a:endParaRPr kumimoji="0" lang="en-US" altLang="ja-JP" sz="8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cxnSp>
          <p:nvCxnSpPr>
            <p:cNvPr id="14" name="直線コネクタ 13">
              <a:extLst>
                <a:ext uri="{FF2B5EF4-FFF2-40B4-BE49-F238E27FC236}">
                  <a16:creationId xmlns:a16="http://schemas.microsoft.com/office/drawing/2014/main" id="{9BBAB42E-8EE8-0A4D-A21E-53C7DF0A370C}"/>
                </a:ext>
              </a:extLst>
            </p:cNvPr>
            <p:cNvCxnSpPr>
              <a:cxnSpLocks/>
            </p:cNvCxnSpPr>
            <p:nvPr/>
          </p:nvCxnSpPr>
          <p:spPr>
            <a:xfrm flipV="1">
              <a:off x="1629547" y="596861"/>
              <a:ext cx="2099818" cy="1585944"/>
            </a:xfrm>
            <a:prstGeom prst="line">
              <a:avLst/>
            </a:prstGeom>
            <a:noFill/>
            <a:ln w="25400"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grpSp>
      <p:grpSp>
        <p:nvGrpSpPr>
          <p:cNvPr id="13" name="グループ化 12">
            <a:extLst>
              <a:ext uri="{FF2B5EF4-FFF2-40B4-BE49-F238E27FC236}">
                <a16:creationId xmlns:a16="http://schemas.microsoft.com/office/drawing/2014/main" id="{864E11DA-5408-BA41-82F0-6261B8A31221}"/>
              </a:ext>
            </a:extLst>
          </p:cNvPr>
          <p:cNvGrpSpPr/>
          <p:nvPr/>
        </p:nvGrpSpPr>
        <p:grpSpPr>
          <a:xfrm>
            <a:off x="748293" y="4453124"/>
            <a:ext cx="11508214" cy="5110394"/>
            <a:chOff x="748293" y="4508010"/>
            <a:chExt cx="11508214" cy="5110394"/>
          </a:xfrm>
        </p:grpSpPr>
        <p:grpSp>
          <p:nvGrpSpPr>
            <p:cNvPr id="2" name="グループ化 1">
              <a:extLst>
                <a:ext uri="{FF2B5EF4-FFF2-40B4-BE49-F238E27FC236}">
                  <a16:creationId xmlns:a16="http://schemas.microsoft.com/office/drawing/2014/main" id="{AE48CC15-319B-2040-82D2-8F5F93F18052}"/>
                </a:ext>
              </a:extLst>
            </p:cNvPr>
            <p:cNvGrpSpPr/>
            <p:nvPr/>
          </p:nvGrpSpPr>
          <p:grpSpPr>
            <a:xfrm>
              <a:off x="748293" y="4508010"/>
              <a:ext cx="9945107" cy="4775044"/>
              <a:chOff x="748293" y="4508010"/>
              <a:chExt cx="9945107" cy="4775044"/>
            </a:xfrm>
          </p:grpSpPr>
          <p:sp>
            <p:nvSpPr>
              <p:cNvPr id="6" name="角丸四角形吹き出し 5"/>
              <p:cNvSpPr/>
              <p:nvPr/>
            </p:nvSpPr>
            <p:spPr>
              <a:xfrm>
                <a:off x="1999747" y="4508010"/>
                <a:ext cx="6019801" cy="1963841"/>
              </a:xfrm>
              <a:prstGeom prst="wedgeRoundRectCallout">
                <a:avLst>
                  <a:gd name="adj1" fmla="val 62080"/>
                  <a:gd name="adj2" fmla="val 27814"/>
                  <a:gd name="adj3" fmla="val 16667"/>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sz="4400">
                    <a:effectLst>
                      <a:outerShdw blurRad="25400" dist="23998" dir="2700000" rotWithShape="0">
                        <a:srgbClr val="000000">
                          <a:alpha val="31034"/>
                        </a:srgbClr>
                      </a:outerShdw>
                    </a:effectLst>
                  </a:rPr>
                  <a:t>もう少し時間をとって考えてみよう！</a:t>
                </a:r>
                <a:endParaRPr kumimoji="0" lang="ja-JP" altLang="en-US" sz="4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
            <p:nvSpPr>
              <p:cNvPr id="8" name="角丸四角形吹き出し 7"/>
              <p:cNvSpPr/>
              <p:nvPr/>
            </p:nvSpPr>
            <p:spPr>
              <a:xfrm>
                <a:off x="3587066" y="6807201"/>
                <a:ext cx="7106334" cy="1590900"/>
              </a:xfrm>
              <a:prstGeom prst="wedgeRoundRectCallout">
                <a:avLst>
                  <a:gd name="adj1" fmla="val -57220"/>
                  <a:gd name="adj2" fmla="val 46300"/>
                  <a:gd name="adj3" fmla="val 16667"/>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4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rPr>
                  <a:t>よーし！　絶対自分の力で解決するぞ！</a:t>
                </a:r>
                <a:endParaRPr kumimoji="0" lang="ja-JP" altLang="en-US" sz="4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pic>
            <p:nvPicPr>
              <p:cNvPr id="11" name="図 2" descr="図 2">
                <a:extLst>
                  <a:ext uri="{FF2B5EF4-FFF2-40B4-BE49-F238E27FC236}">
                    <a16:creationId xmlns:a16="http://schemas.microsoft.com/office/drawing/2014/main" id="{4020DC44-5E4D-1347-8611-4A42F2278D2B}"/>
                  </a:ext>
                </a:extLst>
              </p:cNvPr>
              <p:cNvPicPr>
                <a:picLocks noChangeAspect="1"/>
              </p:cNvPicPr>
              <p:nvPr/>
            </p:nvPicPr>
            <p:blipFill rotWithShape="1">
              <a:blip r:embed="rId5">
                <a:extLst/>
              </a:blip>
              <a:srcRect l="45532" r="23564" b="76387"/>
              <a:stretch/>
            </p:blipFill>
            <p:spPr>
              <a:xfrm>
                <a:off x="748293" y="7341048"/>
                <a:ext cx="2502908" cy="1942006"/>
              </a:xfrm>
              <a:prstGeom prst="rect">
                <a:avLst/>
              </a:prstGeom>
              <a:ln w="12700">
                <a:miter lim="400000"/>
              </a:ln>
            </p:spPr>
          </p:pic>
          <p:pic>
            <p:nvPicPr>
              <p:cNvPr id="12" name="図 22" descr="図 22">
                <a:extLst>
                  <a:ext uri="{FF2B5EF4-FFF2-40B4-BE49-F238E27FC236}">
                    <a16:creationId xmlns:a16="http://schemas.microsoft.com/office/drawing/2014/main" id="{42A30BCE-E37B-D644-9988-54D2390C6E74}"/>
                  </a:ext>
                </a:extLst>
              </p:cNvPr>
              <p:cNvPicPr>
                <a:picLocks noChangeAspect="1"/>
              </p:cNvPicPr>
              <p:nvPr/>
            </p:nvPicPr>
            <p:blipFill rotWithShape="1">
              <a:blip r:embed="rId6">
                <a:extLst/>
              </a:blip>
              <a:srcRect l="27530" b="70011"/>
              <a:stretch/>
            </p:blipFill>
            <p:spPr>
              <a:xfrm>
                <a:off x="8393622" y="4618737"/>
                <a:ext cx="2299778" cy="1998565"/>
              </a:xfrm>
              <a:prstGeom prst="rect">
                <a:avLst/>
              </a:prstGeom>
              <a:ln w="12700">
                <a:miter lim="400000"/>
              </a:ln>
            </p:spPr>
          </p:pic>
        </p:grpSp>
        <p:sp>
          <p:nvSpPr>
            <p:cNvPr id="3" name="正方形/長方形 2">
              <a:extLst>
                <a:ext uri="{FF2B5EF4-FFF2-40B4-BE49-F238E27FC236}">
                  <a16:creationId xmlns:a16="http://schemas.microsoft.com/office/drawing/2014/main" id="{F8164535-46F0-7041-B8A2-DED9756D8442}"/>
                </a:ext>
              </a:extLst>
            </p:cNvPr>
            <p:cNvSpPr/>
            <p:nvPr/>
          </p:nvSpPr>
          <p:spPr>
            <a:xfrm>
              <a:off x="2788002" y="8695074"/>
              <a:ext cx="9468505" cy="923330"/>
            </a:xfrm>
            <a:prstGeom prst="rect">
              <a:avLst/>
            </a:prstGeom>
          </p:spPr>
          <p:txBody>
            <a:bodyPr wrap="square">
              <a:spAutoFit/>
            </a:bodyPr>
            <a:lstStyle/>
            <a:p>
              <a:r>
                <a:rPr lang="ja-JP" altLang="en-US" sz="5400">
                  <a:solidFill>
                    <a:schemeClr val="tx1"/>
                  </a:solidFill>
                </a:rPr>
                <a:t>学び手の視点で授業をつくる</a:t>
              </a:r>
              <a:endParaRPr lang="ja-JP" altLang="en-US" sz="4800" dirty="0">
                <a:solidFill>
                  <a:schemeClr val="tx1"/>
                </a:solidFill>
              </a:endParaRPr>
            </a:p>
          </p:txBody>
        </p:sp>
      </p:grpSp>
    </p:spTree>
    <p:custDataLst>
      <p:tags r:id="rId1"/>
    </p:custDataLst>
    <p:extLst>
      <p:ext uri="{BB962C8B-B14F-4D97-AF65-F5344CB8AC3E}">
        <p14:creationId xmlns:p14="http://schemas.microsoft.com/office/powerpoint/2010/main" val="3110021387"/>
      </p:ext>
    </p:extLst>
  </p:cSld>
  <p:clrMapOvr>
    <a:masterClrMapping/>
  </p:clrMapOvr>
  <p:transition spd="med" advTm="298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strips(upRigh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59536" y="503660"/>
            <a:ext cx="11324907" cy="8646436"/>
          </a:xfrm>
          <a:prstGeom prst="rect">
            <a:avLst/>
          </a:prstGeom>
          <a:solidFill>
            <a:schemeClr val="tx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32000" tIns="36000" rIns="180000" bIns="0" numCol="1" spcCol="38100" rtlCol="0" anchor="t" anchorCtr="0">
            <a:noAutofit/>
          </a:bodyPr>
          <a:lstStyle/>
          <a:p>
            <a:pPr algn="l"/>
            <a:r>
              <a:rPr lang="ja-JP" altLang="en-US" dirty="0"/>
              <a:t>　　</a:t>
            </a:r>
            <a:r>
              <a:rPr lang="ja-JP" altLang="ja-JP" sz="2000" dirty="0">
                <a:solidFill>
                  <a:schemeClr val="bg2">
                    <a:lumMod val="50000"/>
                  </a:schemeClr>
                </a:solidFill>
              </a:rPr>
              <a:t>指導</a:t>
            </a:r>
            <a:r>
              <a:rPr lang="zh-TW" altLang="en-US" sz="2000" dirty="0">
                <a:solidFill>
                  <a:schemeClr val="bg2">
                    <a:lumMod val="50000"/>
                  </a:schemeClr>
                </a:solidFill>
              </a:rPr>
              <a:t>教師用指導資料</a:t>
            </a:r>
            <a:endParaRPr lang="en-US" altLang="zh-TW" sz="2000" dirty="0">
              <a:solidFill>
                <a:schemeClr val="bg2">
                  <a:lumMod val="50000"/>
                </a:schemeClr>
              </a:solidFill>
            </a:endParaRPr>
          </a:p>
          <a:p>
            <a:pPr algn="l"/>
            <a:r>
              <a:rPr lang="ja-JP" altLang="ja-JP" cap="all" dirty="0"/>
              <a:t>「</a:t>
            </a:r>
            <a:r>
              <a:rPr lang="ja-JP" altLang="en-US" cap="all" dirty="0"/>
              <a:t>「</a:t>
            </a:r>
            <a:r>
              <a:rPr lang="ja-JP" altLang="en-US" sz="3600"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ja-JP" sz="3600" b="1" cap="all" dirty="0">
                <a:solidFill>
                  <a:schemeClr val="bg2">
                    <a:lumMod val="50000"/>
                  </a:schemeClr>
                </a:solidFill>
                <a:latin typeface="ＭＳ Ｐゴシック" panose="020B0600070205080204" pitchFamily="50" charset="-128"/>
                <a:ea typeface="ＭＳ Ｐゴシック" panose="020B0600070205080204" pitchFamily="50" charset="-128"/>
              </a:rPr>
              <a:t>自分ごと（自分の事）として学ぶ子供」について</a:t>
            </a:r>
            <a:endParaRPr lang="en-US" altLang="ja-JP" sz="36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1.</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はじめに</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・教師用指導資料「自分ごと（自分の事）として学ぶ子供」</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12</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の疑問</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・資料発行について</a:t>
            </a:r>
          </a:p>
          <a:p>
            <a:pPr algn="l"/>
            <a:endPar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2.</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自分ごと（自分の事）として学ぶ子供とは</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・標題「自分ごと（自分の事）として学ぶ子供」について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・「自分ごと」として学ぶ意義</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問いや考え</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を持つ」と「</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問いや考え</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の再構成」について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・「協働・対話」について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・自分ごと（自分の事）として学ぶ子供の姿</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・自分ごと（自分の事）として学ぶ子供の姿が見られる授業づくり</a:t>
            </a:r>
          </a:p>
          <a:p>
            <a:pPr algn="l"/>
            <a:endPar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3.</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おわりに</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a:t>
            </a:r>
            <a:r>
              <a:rPr lang="ja-JP" altLang="en-US" sz="2800" b="1" cap="all" dirty="0">
                <a:solidFill>
                  <a:srgbClr val="FF0000"/>
                </a:solidFill>
                <a:latin typeface="ＭＳ Ｐゴシック" panose="020B0600070205080204" pitchFamily="50" charset="-128"/>
                <a:ea typeface="ＭＳ Ｐゴシック" panose="020B0600070205080204" pitchFamily="50" charset="-128"/>
              </a:rPr>
              <a:t>資料活用について</a:t>
            </a:r>
          </a:p>
          <a:p>
            <a:pPr algn="l"/>
            <a:endParaRPr lang="en-US" altLang="ja-JP" sz="2000" b="1" cap="all" dirty="0">
              <a:solidFill>
                <a:schemeClr val="bg2">
                  <a:lumMod val="50000"/>
                </a:schemeClr>
              </a:solidFill>
            </a:endParaRPr>
          </a:p>
          <a:p>
            <a:pPr algn="l"/>
            <a:endParaRPr lang="ja-JP" altLang="ja-JP" sz="2000" b="1" cap="all" dirty="0">
              <a:solidFill>
                <a:schemeClr val="bg2">
                  <a:lumMod val="50000"/>
                </a:schemeClr>
              </a:solidFill>
            </a:endParaRPr>
          </a:p>
          <a:p>
            <a:pPr algn="l"/>
            <a:endParaRPr lang="ja-JP" altLang="ja-JP" sz="1100" dirty="0">
              <a:solidFill>
                <a:schemeClr val="bg2">
                  <a:lumMod val="50000"/>
                </a:schemeClr>
              </a:solidFill>
            </a:endParaRPr>
          </a:p>
        </p:txBody>
      </p:sp>
      <p:pic>
        <p:nvPicPr>
          <p:cNvPr id="5" name="Picture 11" descr="静岡県教育委員会ロゴ"/>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5054" y="8433816"/>
            <a:ext cx="3093085" cy="617220"/>
          </a:xfrm>
          <a:prstGeom prst="rect">
            <a:avLst/>
          </a:prstGeom>
          <a:noFill/>
          <a:ln>
            <a:noFill/>
          </a:ln>
          <a:extLst/>
        </p:spPr>
      </p:pic>
    </p:spTree>
    <p:extLst>
      <p:ext uri="{BB962C8B-B14F-4D97-AF65-F5344CB8AC3E}">
        <p14:creationId xmlns:p14="http://schemas.microsoft.com/office/powerpoint/2010/main" val="409605807"/>
      </p:ext>
    </p:extLst>
  </p:cSld>
  <p:clrMapOvr>
    <a:masterClrMapping/>
  </p:clrMapOvr>
  <p:transition spd="med" advTm="4036"/>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t="8672" b="16104"/>
          <a:stretch/>
        </p:blipFill>
        <p:spPr>
          <a:xfrm>
            <a:off x="5103906" y="5970494"/>
            <a:ext cx="6298466" cy="3553421"/>
          </a:xfrm>
          <a:prstGeom prst="rect">
            <a:avLst/>
          </a:prstGeom>
          <a:ln>
            <a:noFill/>
          </a:ln>
          <a:effectLst>
            <a:softEdge rad="112500"/>
          </a:effectLst>
        </p:spPr>
      </p:pic>
      <p:pic>
        <p:nvPicPr>
          <p:cNvPr id="5" name="jibungotoa3.jpg" descr="jibungotoa3.jpg"/>
          <p:cNvPicPr>
            <a:picLocks noChangeAspect="1"/>
          </p:cNvPicPr>
          <p:nvPr/>
        </p:nvPicPr>
        <p:blipFill>
          <a:blip r:embed="rId5">
            <a:extLst/>
          </a:blip>
          <a:stretch>
            <a:fillRect/>
          </a:stretch>
        </p:blipFill>
        <p:spPr>
          <a:xfrm>
            <a:off x="1511538" y="1144085"/>
            <a:ext cx="4727897" cy="3341937"/>
          </a:xfrm>
          <a:prstGeom prst="rect">
            <a:avLst/>
          </a:prstGeom>
          <a:ln w="12700">
            <a:miter lim="400000"/>
          </a:ln>
        </p:spPr>
      </p:pic>
    </p:spTree>
    <p:custDataLst>
      <p:tags r:id="rId1"/>
    </p:custDataLst>
    <p:extLst>
      <p:ext uri="{BB962C8B-B14F-4D97-AF65-F5344CB8AC3E}">
        <p14:creationId xmlns:p14="http://schemas.microsoft.com/office/powerpoint/2010/main" val="1340361965"/>
      </p:ext>
    </p:extLst>
  </p:cSld>
  <p:clrMapOvr>
    <a:masterClrMapping/>
  </p:clrMapOvr>
  <p:transition spd="med" advTm="2733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txBox="1"/>
          <p:nvPr/>
        </p:nvSpPr>
        <p:spPr>
          <a:xfrm>
            <a:off x="2219176" y="391499"/>
            <a:ext cx="8566448"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600">
                <a:latin typeface="メイリオ"/>
                <a:ea typeface="メイリオ"/>
                <a:cs typeface="メイリオ"/>
                <a:sym typeface="メイリオ"/>
              </a:defRPr>
            </a:lvl1pPr>
          </a:lstStyle>
          <a:p>
            <a:r>
              <a:rPr lang="ja-JP" altLang="en-US" sz="6600" dirty="0">
                <a:solidFill>
                  <a:schemeClr val="tx1"/>
                </a:solidFill>
                <a:latin typeface="ＭＳ ゴシック" panose="020B0609070205080204" pitchFamily="49" charset="-128"/>
                <a:ea typeface="ＭＳ ゴシック" panose="020B0609070205080204" pitchFamily="49" charset="-128"/>
              </a:rPr>
              <a:t>教師が話しすぎる授業</a:t>
            </a:r>
            <a:endParaRPr sz="6600" dirty="0">
              <a:solidFill>
                <a:schemeClr val="tx1"/>
              </a:solidFill>
              <a:latin typeface="ＭＳ ゴシック" panose="020B0609070205080204" pitchFamily="49" charset="-128"/>
              <a:ea typeface="ＭＳ ゴシック" panose="020B0609070205080204" pitchFamily="49" charset="-128"/>
            </a:endParaRPr>
          </a:p>
        </p:txBody>
      </p:sp>
      <p:sp>
        <p:nvSpPr>
          <p:cNvPr id="6" name="角丸四角形吹き出し 5"/>
          <p:cNvSpPr/>
          <p:nvPr/>
        </p:nvSpPr>
        <p:spPr>
          <a:xfrm>
            <a:off x="1757303" y="1791650"/>
            <a:ext cx="8566448" cy="6680929"/>
          </a:xfrm>
          <a:prstGeom prst="wedgeRoundRectCallout">
            <a:avLst>
              <a:gd name="adj1" fmla="val 55232"/>
              <a:gd name="adj2" fmla="val -23460"/>
              <a:gd name="adj3" fmla="val 16667"/>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rPr>
              <a:t>今回のこの計算問題は、数字が変わっているだけではなく、単位にも注意して考える必要があるね。問題文の中で、単位が出てきたら、線を引いたり、囲んだりして、それが何を意味しているかをまずは考えることが大切だね。その時に、例えば長さだったら、どのくらいの長さか？自分の背と比べたり、もっと短そうなら、自分の持ち物と比べてみたりするといったようにおおよその見当をつけることも大切なことだね。見当をつければ、計算ミスをしてしまった時も、それが違うかどうかがパッと分かることができるからね。そういった意味で、算数は、やり方だけを覚えればいいと考えるのではなく、自分の身近なことやものと結びつけて考えていくことが大切であり、それは、</a:t>
            </a:r>
            <a:r>
              <a:rPr kumimoji="0" lang="en-US" altLang="ja-JP"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rPr>
              <a:t>4</a:t>
            </a:r>
            <a:r>
              <a:rPr kumimoji="0" lang="ja-JP" altLang="en-US"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rPr>
              <a:t>月に行った全国学力・学習状況調査でもそういった問題が多く出ていたね。えー結局先生がこの問題を通して言いたいことは何だと思うかな？  分かる人？</a:t>
            </a:r>
          </a:p>
        </p:txBody>
      </p:sp>
      <p:pic>
        <p:nvPicPr>
          <p:cNvPr id="10" name="図 22" descr="図 22"/>
          <p:cNvPicPr>
            <a:picLocks noChangeAspect="1"/>
          </p:cNvPicPr>
          <p:nvPr/>
        </p:nvPicPr>
        <p:blipFill>
          <a:blip r:embed="rId3">
            <a:extLst/>
          </a:blip>
          <a:stretch>
            <a:fillRect/>
          </a:stretch>
        </p:blipFill>
        <p:spPr>
          <a:xfrm>
            <a:off x="10323751" y="2649635"/>
            <a:ext cx="1872603" cy="3932464"/>
          </a:xfrm>
          <a:prstGeom prst="rect">
            <a:avLst/>
          </a:prstGeom>
          <a:ln w="12700">
            <a:miter lim="400000"/>
          </a:ln>
        </p:spPr>
      </p:pic>
      <p:pic>
        <p:nvPicPr>
          <p:cNvPr id="11" name="図 18" descr="図 18"/>
          <p:cNvPicPr>
            <a:picLocks noChangeAspect="1"/>
          </p:cNvPicPr>
          <p:nvPr/>
        </p:nvPicPr>
        <p:blipFill>
          <a:blip r:embed="rId4">
            <a:extLst/>
          </a:blip>
          <a:stretch>
            <a:fillRect/>
          </a:stretch>
        </p:blipFill>
        <p:spPr>
          <a:xfrm>
            <a:off x="221311" y="7675172"/>
            <a:ext cx="1443692" cy="1660788"/>
          </a:xfrm>
          <a:prstGeom prst="rect">
            <a:avLst/>
          </a:prstGeom>
          <a:ln w="12700">
            <a:miter lim="400000"/>
          </a:ln>
        </p:spPr>
      </p:pic>
    </p:spTree>
    <p:extLst>
      <p:ext uri="{BB962C8B-B14F-4D97-AF65-F5344CB8AC3E}">
        <p14:creationId xmlns:p14="http://schemas.microsoft.com/office/powerpoint/2010/main" val="2711248689"/>
      </p:ext>
    </p:extLst>
  </p:cSld>
  <p:clrMapOvr>
    <a:masterClrMapping/>
  </p:clrMapOvr>
  <p:transition spd="med" advTm="8466"/>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吹き出し 4"/>
          <p:cNvSpPr/>
          <p:nvPr/>
        </p:nvSpPr>
        <p:spPr>
          <a:xfrm>
            <a:off x="4422441" y="2314067"/>
            <a:ext cx="4873959" cy="3666308"/>
          </a:xfrm>
          <a:prstGeom prst="wedgeRoundRectCallout">
            <a:avLst>
              <a:gd name="adj1" fmla="val 60046"/>
              <a:gd name="adj2" fmla="val -26890"/>
              <a:gd name="adj3" fmla="val 16667"/>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4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
        <p:nvSpPr>
          <p:cNvPr id="6" name="正方形/長方形 1">
            <a:extLst>
              <a:ext uri="{FF2B5EF4-FFF2-40B4-BE49-F238E27FC236}">
                <a16:creationId xmlns:a16="http://schemas.microsoft.com/office/drawing/2014/main" id="{F6A1281D-A2CC-9346-89D8-17DBAB8EE605}"/>
              </a:ext>
            </a:extLst>
          </p:cNvPr>
          <p:cNvSpPr txBox="1"/>
          <p:nvPr/>
        </p:nvSpPr>
        <p:spPr>
          <a:xfrm>
            <a:off x="2219175" y="6537588"/>
            <a:ext cx="8566449"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600">
                <a:latin typeface="メイリオ"/>
                <a:ea typeface="メイリオ"/>
                <a:cs typeface="メイリオ"/>
                <a:sym typeface="メイリオ"/>
              </a:defRPr>
            </a:lvl1pPr>
          </a:lstStyle>
          <a:p>
            <a:r>
              <a:rPr lang="ja-JP" altLang="en-US" sz="6600">
                <a:solidFill>
                  <a:schemeClr val="tx1"/>
                </a:solidFill>
                <a:latin typeface="ＭＳ ゴシック" panose="020B0609070205080204" pitchFamily="49" charset="-128"/>
                <a:ea typeface="ＭＳ ゴシック" panose="020B0609070205080204" pitchFamily="49" charset="-128"/>
              </a:rPr>
              <a:t>どんな助言をするか？</a:t>
            </a:r>
            <a:endParaRPr sz="6600" dirty="0">
              <a:solidFill>
                <a:schemeClr val="tx1"/>
              </a:solidFill>
              <a:latin typeface="ＭＳ ゴシック" panose="020B0609070205080204" pitchFamily="49" charset="-128"/>
              <a:ea typeface="ＭＳ ゴシック" panose="020B0609070205080204" pitchFamily="49" charset="-128"/>
            </a:endParaRPr>
          </a:p>
        </p:txBody>
      </p:sp>
      <p:pic>
        <p:nvPicPr>
          <p:cNvPr id="8" name="図 22" descr="図 22">
            <a:extLst>
              <a:ext uri="{FF2B5EF4-FFF2-40B4-BE49-F238E27FC236}">
                <a16:creationId xmlns:a16="http://schemas.microsoft.com/office/drawing/2014/main" id="{41D7012F-7E9D-A440-89BA-4EC9C0C0E3E6}"/>
              </a:ext>
            </a:extLst>
          </p:cNvPr>
          <p:cNvPicPr>
            <a:picLocks noChangeAspect="1"/>
          </p:cNvPicPr>
          <p:nvPr/>
        </p:nvPicPr>
        <p:blipFill>
          <a:blip r:embed="rId3">
            <a:extLst/>
          </a:blip>
          <a:stretch>
            <a:fillRect/>
          </a:stretch>
        </p:blipFill>
        <p:spPr>
          <a:xfrm>
            <a:off x="2135441" y="2180989"/>
            <a:ext cx="1872603" cy="3932464"/>
          </a:xfrm>
          <a:prstGeom prst="rect">
            <a:avLst/>
          </a:prstGeom>
          <a:ln w="12700">
            <a:miter lim="400000"/>
          </a:ln>
        </p:spPr>
      </p:pic>
      <p:pic>
        <p:nvPicPr>
          <p:cNvPr id="9" name="図 18" descr="図 18">
            <a:extLst>
              <a:ext uri="{FF2B5EF4-FFF2-40B4-BE49-F238E27FC236}">
                <a16:creationId xmlns:a16="http://schemas.microsoft.com/office/drawing/2014/main" id="{8D8FFCA6-09C7-C345-8379-16D68EB9C11B}"/>
              </a:ext>
            </a:extLst>
          </p:cNvPr>
          <p:cNvPicPr>
            <a:picLocks noChangeAspect="1"/>
          </p:cNvPicPr>
          <p:nvPr/>
        </p:nvPicPr>
        <p:blipFill>
          <a:blip r:embed="rId4">
            <a:extLst/>
          </a:blip>
          <a:stretch>
            <a:fillRect/>
          </a:stretch>
        </p:blipFill>
        <p:spPr>
          <a:xfrm>
            <a:off x="641654" y="4876800"/>
            <a:ext cx="1443692" cy="1660788"/>
          </a:xfrm>
          <a:prstGeom prst="rect">
            <a:avLst/>
          </a:prstGeom>
          <a:ln w="12700">
            <a:miter lim="400000"/>
          </a:ln>
        </p:spPr>
      </p:pic>
      <p:sp>
        <p:nvSpPr>
          <p:cNvPr id="4" name="円/楕円 3">
            <a:extLst>
              <a:ext uri="{FF2B5EF4-FFF2-40B4-BE49-F238E27FC236}">
                <a16:creationId xmlns:a16="http://schemas.microsoft.com/office/drawing/2014/main" id="{78AFAB5B-DA87-B94B-8625-5D7523C83E87}"/>
              </a:ext>
            </a:extLst>
          </p:cNvPr>
          <p:cNvSpPr/>
          <p:nvPr/>
        </p:nvSpPr>
        <p:spPr>
          <a:xfrm>
            <a:off x="9972768" y="1754445"/>
            <a:ext cx="2188752" cy="2086035"/>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3600" b="0" i="0" u="none" strike="noStrike" cap="none" spc="0" normalizeH="0" baseline="0">
                <a:ln>
                  <a:noFill/>
                </a:ln>
                <a:solidFill>
                  <a:schemeClr val="tx2">
                    <a:lumMod val="10000"/>
                  </a:schemeClr>
                </a:solidFill>
                <a:effectLst>
                  <a:outerShdw blurRad="25400" dist="23998" dir="2700000" rotWithShape="0">
                    <a:srgbClr val="000000">
                      <a:alpha val="31034"/>
                    </a:srgbClr>
                  </a:outerShdw>
                </a:effectLst>
                <a:uFillTx/>
                <a:latin typeface="HGSoeiKakugothicUB" panose="020B0909000000000000" pitchFamily="49" charset="-128"/>
                <a:ea typeface="HGSoeiKakugothicUB" panose="020B0909000000000000" pitchFamily="49" charset="-128"/>
                <a:sym typeface="ヒラギノ角ゴ ProN W3"/>
              </a:rPr>
              <a:t>あなた</a:t>
            </a:r>
          </a:p>
        </p:txBody>
      </p:sp>
    </p:spTree>
  </p:cSld>
  <p:clrMapOvr>
    <a:masterClrMapping/>
  </p:clrMapOvr>
  <p:transition spd="med" advTm="623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8"/>
          <p:cNvSpPr/>
          <p:nvPr/>
        </p:nvSpPr>
        <p:spPr>
          <a:xfrm>
            <a:off x="8777591" y="8135115"/>
            <a:ext cx="3871609" cy="1456809"/>
          </a:xfrm>
          <a:prstGeom prst="rect">
            <a:avLst/>
          </a:prstGeom>
          <a:solidFill>
            <a:srgbClr val="00B0F0">
              <a:alpha val="73000"/>
            </a:srgbClr>
          </a:solidFill>
          <a:ln w="12700">
            <a:miter lim="400000"/>
          </a:ln>
          <a:effectLst>
            <a:outerShdw blurRad="76200" dir="18900000" rotWithShape="0">
              <a:srgbClr val="000000">
                <a:alpha val="8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6800" b="1" spc="70">
                <a:ln w="13493">
                  <a:solidFill>
                    <a:srgbClr val="5B9BD5"/>
                  </a:solidFill>
                </a:ln>
                <a:solidFill>
                  <a:srgbClr val="FEFEFE"/>
                </a:solidFill>
                <a:effectLst>
                  <a:outerShdw blurRad="25400" dist="23998" dir="2700000" rotWithShape="0">
                    <a:srgbClr val="000000">
                      <a:alpha val="31034"/>
                    </a:srgbClr>
                  </a:outerShdw>
                </a:effectLst>
                <a:latin typeface="Helvetica"/>
                <a:ea typeface="Helvetica"/>
                <a:cs typeface="Helvetica"/>
                <a:sym typeface="Helvetica"/>
              </a:defRPr>
            </a:pPr>
            <a:r>
              <a:rPr lang="ja-JP" altLang="en-US" sz="4400" dirty="0">
                <a:latin typeface="HGSoeiKakugothicUB" panose="020B0909000000000000" pitchFamily="49" charset="-128"/>
                <a:ea typeface="HGSoeiKakugothicUB" panose="020B0909000000000000" pitchFamily="49" charset="-128"/>
              </a:rPr>
              <a:t>内容面</a:t>
            </a:r>
            <a:endParaRPr lang="en-US" altLang="ja-JP" sz="4400" dirty="0">
              <a:latin typeface="HGSoeiKakugothicUB" panose="020B0909000000000000" pitchFamily="49" charset="-128"/>
              <a:ea typeface="HGSoeiKakugothicUB" panose="020B0909000000000000" pitchFamily="49" charset="-128"/>
            </a:endParaRPr>
          </a:p>
          <a:p>
            <a:pPr>
              <a:defRPr sz="6800" b="1" spc="70">
                <a:ln w="13493">
                  <a:solidFill>
                    <a:srgbClr val="5B9BD5"/>
                  </a:solidFill>
                </a:ln>
                <a:solidFill>
                  <a:srgbClr val="FEFEFE"/>
                </a:solidFill>
                <a:effectLst>
                  <a:outerShdw blurRad="25400" dist="23998" dir="2700000" rotWithShape="0">
                    <a:srgbClr val="000000">
                      <a:alpha val="31034"/>
                    </a:srgbClr>
                  </a:outerShdw>
                </a:effectLst>
                <a:latin typeface="Helvetica"/>
                <a:ea typeface="Helvetica"/>
                <a:cs typeface="Helvetica"/>
                <a:sym typeface="Helvetica"/>
              </a:defRPr>
            </a:pPr>
            <a:r>
              <a:rPr lang="ja-JP" altLang="en-US" sz="4400" dirty="0">
                <a:latin typeface="HGSoeiKakugothicUB" panose="020B0909000000000000" pitchFamily="49" charset="-128"/>
                <a:ea typeface="HGSoeiKakugothicUB" panose="020B0909000000000000" pitchFamily="49" charset="-128"/>
              </a:rPr>
              <a:t>について</a:t>
            </a:r>
            <a:endParaRPr sz="4400" dirty="0">
              <a:latin typeface="HGSoeiKakugothicUB" panose="020B0909000000000000" pitchFamily="49" charset="-128"/>
              <a:ea typeface="HGSoeiKakugothicUB" panose="020B0909000000000000" pitchFamily="49" charset="-128"/>
            </a:endParaRPr>
          </a:p>
        </p:txBody>
      </p:sp>
      <p:sp>
        <p:nvSpPr>
          <p:cNvPr id="7" name="タイトル 4"/>
          <p:cNvSpPr>
            <a:spLocks noGrp="1"/>
          </p:cNvSpPr>
          <p:nvPr>
            <p:ph type="title"/>
          </p:nvPr>
        </p:nvSpPr>
        <p:spPr>
          <a:xfrm>
            <a:off x="355600" y="105286"/>
            <a:ext cx="11940162" cy="1590676"/>
          </a:xfrm>
        </p:spPr>
        <p:txBody>
          <a:bodyPr>
            <a:noAutofit/>
          </a:bodyPr>
          <a:lstStyle/>
          <a:p>
            <a:r>
              <a:rPr kumimoji="1" lang="ja-JP" altLang="en-US" sz="4000" b="1" dirty="0">
                <a:solidFill>
                  <a:srgbClr val="002060"/>
                </a:solidFill>
                <a:latin typeface="ＭＳ Ｐゴシック" panose="020B0600070205080204" pitchFamily="50" charset="-128"/>
                <a:ea typeface="ＭＳ Ｐゴシック" panose="020B0600070205080204" pitchFamily="50" charset="-128"/>
              </a:rPr>
              <a:t>「自分ごと（自分の事）として学ぶ子供」</a:t>
            </a:r>
            <a:r>
              <a:rPr kumimoji="1" lang="en-US" altLang="ja-JP" sz="4000" b="1" dirty="0">
                <a:solidFill>
                  <a:srgbClr val="002060"/>
                </a:solidFill>
                <a:latin typeface="ＭＳ Ｐゴシック" panose="020B0600070205080204" pitchFamily="50" charset="-128"/>
                <a:ea typeface="ＭＳ Ｐゴシック" panose="020B0600070205080204" pitchFamily="50" charset="-128"/>
              </a:rPr>
              <a:t>12</a:t>
            </a:r>
            <a:r>
              <a:rPr kumimoji="1" lang="ja-JP" altLang="en-US" sz="4000" b="1" dirty="0">
                <a:solidFill>
                  <a:srgbClr val="002060"/>
                </a:solidFill>
                <a:latin typeface="ＭＳ Ｐゴシック" panose="020B0600070205080204" pitchFamily="50" charset="-128"/>
                <a:ea typeface="ＭＳ Ｐゴシック" panose="020B0600070205080204" pitchFamily="50" charset="-128"/>
              </a:rPr>
              <a:t>の疑問</a:t>
            </a:r>
            <a:r>
              <a:rPr kumimoji="1" lang="ja-JP" altLang="en-US" sz="4000" b="1" dirty="0">
                <a:solidFill>
                  <a:schemeClr val="accent1">
                    <a:lumMod val="75000"/>
                  </a:schemeClr>
                </a:solidFill>
                <a:latin typeface="ＭＳ Ｐゴシック" panose="020B0600070205080204" pitchFamily="50" charset="-128"/>
                <a:ea typeface="ＭＳ Ｐゴシック" panose="020B0600070205080204" pitchFamily="50" charset="-128"/>
              </a:rPr>
              <a:t/>
            </a:r>
            <a:br>
              <a:rPr kumimoji="1" lang="ja-JP" altLang="en-US" sz="4000" b="1" dirty="0">
                <a:solidFill>
                  <a:schemeClr val="accent1">
                    <a:lumMod val="75000"/>
                  </a:schemeClr>
                </a:solidFill>
                <a:latin typeface="ＭＳ Ｐゴシック" panose="020B0600070205080204" pitchFamily="50" charset="-128"/>
                <a:ea typeface="ＭＳ Ｐゴシック" panose="020B0600070205080204" pitchFamily="50" charset="-128"/>
              </a:rPr>
            </a:br>
            <a:endParaRPr kumimoji="1" lang="ja-JP" altLang="en-US" sz="4000" b="1" dirty="0">
              <a:solidFill>
                <a:schemeClr val="accent1">
                  <a:lumMod val="75000"/>
                </a:schemeClr>
              </a:solidFill>
              <a:latin typeface="ＭＳ Ｐゴシック" panose="020B0600070205080204" pitchFamily="50" charset="-128"/>
              <a:ea typeface="ＭＳ Ｐゴシック" panose="020B0600070205080204" pitchFamily="50" charset="-128"/>
            </a:endParaRPr>
          </a:p>
        </p:txBody>
      </p:sp>
      <p:sp>
        <p:nvSpPr>
          <p:cNvPr id="8" name="テキスト プレースホルダー 5">
            <a:extLst>
              <a:ext uri="{FF2B5EF4-FFF2-40B4-BE49-F238E27FC236}">
                <a16:creationId xmlns:a16="http://schemas.microsoft.com/office/drawing/2014/main" id="{34371A40-CF83-1744-8AC1-5E132296F338}"/>
              </a:ext>
            </a:extLst>
          </p:cNvPr>
          <p:cNvSpPr>
            <a:spLocks noGrp="1"/>
          </p:cNvSpPr>
          <p:nvPr>
            <p:ph type="body" idx="1"/>
          </p:nvPr>
        </p:nvSpPr>
        <p:spPr>
          <a:xfrm>
            <a:off x="2161" y="3347275"/>
            <a:ext cx="12838349" cy="11032491"/>
          </a:xfrm>
        </p:spPr>
        <p:txBody>
          <a:bodyPr/>
          <a:lstStyle/>
          <a:p>
            <a:pPr>
              <a:lnSpc>
                <a:spcPts val="1200"/>
              </a:lnSpc>
            </a:pPr>
            <a:r>
              <a:rPr kumimoji="1" lang="ja-JP" altLang="en-US" b="1" dirty="0">
                <a:solidFill>
                  <a:schemeClr val="tx1"/>
                </a:solidFill>
                <a:latin typeface="ＭＳ ゴシック" panose="020B0609070205080204" pitchFamily="49" charset="-128"/>
                <a:ea typeface="ＭＳ ゴシック" panose="020B0609070205080204" pitchFamily="49" charset="-128"/>
              </a:rPr>
              <a:t>そもそも過去の資料と何が違うのか？</a:t>
            </a:r>
            <a:endParaRPr kumimoji="1" lang="en-US" altLang="ja-JP" b="1" dirty="0">
              <a:solidFill>
                <a:schemeClr val="tx1"/>
              </a:solidFill>
              <a:latin typeface="ＭＳ ゴシック" panose="020B0609070205080204" pitchFamily="49" charset="-128"/>
              <a:ea typeface="ＭＳ ゴシック" panose="020B0609070205080204" pitchFamily="49" charset="-128"/>
            </a:endParaRPr>
          </a:p>
          <a:p>
            <a:pPr>
              <a:lnSpc>
                <a:spcPts val="1200"/>
              </a:lnSpc>
            </a:pPr>
            <a:r>
              <a:rPr kumimoji="1" lang="ja-JP" altLang="en-US" b="1" dirty="0">
                <a:solidFill>
                  <a:schemeClr val="tx1"/>
                </a:solidFill>
                <a:latin typeface="MS Gothic" panose="020B0609070205080204" pitchFamily="49" charset="-128"/>
                <a:ea typeface="MS Gothic" panose="020B0609070205080204" pitchFamily="49" charset="-128"/>
              </a:rPr>
              <a:t>自分ごととして学ぶとは？</a:t>
            </a:r>
            <a:endParaRPr kumimoji="1" lang="en-US" altLang="ja-JP" b="1" dirty="0">
              <a:solidFill>
                <a:schemeClr val="tx1"/>
              </a:solidFill>
              <a:latin typeface="MS Gothic" panose="020B0609070205080204" pitchFamily="49" charset="-128"/>
              <a:ea typeface="MS Gothic" panose="020B0609070205080204" pitchFamily="49" charset="-128"/>
            </a:endParaRPr>
          </a:p>
          <a:p>
            <a:pPr>
              <a:lnSpc>
                <a:spcPts val="1200"/>
              </a:lnSpc>
            </a:pPr>
            <a:r>
              <a:rPr kumimoji="1" lang="ja-JP" altLang="en-US" b="1" dirty="0">
                <a:solidFill>
                  <a:schemeClr val="tx1"/>
                </a:solidFill>
                <a:latin typeface="ＭＳ ゴシック" panose="020B0609070205080204" pitchFamily="49" charset="-128"/>
                <a:ea typeface="ＭＳ ゴシック" panose="020B0609070205080204" pitchFamily="49" charset="-128"/>
              </a:rPr>
              <a:t>（自分の事）と（　）がついているわけは？</a:t>
            </a:r>
            <a:endParaRPr kumimoji="1" lang="en-US" altLang="ja-JP" b="1" dirty="0">
              <a:solidFill>
                <a:schemeClr val="tx1"/>
              </a:solidFill>
              <a:latin typeface="ＭＳ ゴシック" panose="020B0609070205080204" pitchFamily="49" charset="-128"/>
              <a:ea typeface="ＭＳ ゴシック" panose="020B0609070205080204" pitchFamily="49"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なぜこのタイミングでの発行か？</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分量が少なく過去の資料とは趣が違うような・・・</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色々な教育情報が溢れる中で、何が違うのか？</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どんな場面で使えばいいのか？</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学校で、どう伝達すればいいのか？</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Ａ４版とＡ３版の違いは？　関係性は？</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b="1" dirty="0">
                <a:solidFill>
                  <a:schemeClr val="tx1"/>
                </a:solidFill>
                <a:latin typeface="ＭＳ ゴシック" panose="020B0609070205080204" pitchFamily="49" charset="-128"/>
                <a:ea typeface="ＭＳ ゴシック" panose="020B0609070205080204" pitchFamily="49" charset="-128"/>
              </a:rPr>
              <a:t>この資料を通して、どんな子供を育てたいのか？</a:t>
            </a:r>
            <a:endParaRPr kumimoji="1" lang="en-US" altLang="ja-JP" b="1" dirty="0">
              <a:solidFill>
                <a:schemeClr val="tx1"/>
              </a:solidFill>
              <a:latin typeface="ＭＳ ゴシック" panose="020B0609070205080204" pitchFamily="49" charset="-128"/>
              <a:ea typeface="ＭＳ ゴシック" panose="020B0609070205080204" pitchFamily="49"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過去の資料との関連性は？</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b="1" dirty="0">
                <a:solidFill>
                  <a:schemeClr val="tx1"/>
                </a:solidFill>
                <a:latin typeface="ＭＳ ゴシック" panose="020B0609070205080204" pitchFamily="49" charset="-128"/>
                <a:ea typeface="ＭＳ ゴシック" panose="020B0609070205080204" pitchFamily="49" charset="-128"/>
              </a:rPr>
              <a:t>どんな授業をすればいいのか？</a:t>
            </a:r>
            <a:endParaRPr kumimoji="1" lang="en-US" altLang="ja-JP" b="1"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dirty="0">
              <a:latin typeface="AR Pゴシック体M" panose="020B0600000000000000" pitchFamily="50" charset="-128"/>
              <a:ea typeface="AR Pゴシック体M" panose="020B0600000000000000" pitchFamily="50" charset="-128"/>
            </a:endParaRPr>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Tree>
    <p:custDataLst>
      <p:tags r:id="rId1"/>
    </p:custDataLst>
    <p:extLst>
      <p:ext uri="{BB962C8B-B14F-4D97-AF65-F5344CB8AC3E}">
        <p14:creationId xmlns:p14="http://schemas.microsoft.com/office/powerpoint/2010/main" val="1077542767"/>
      </p:ext>
    </p:extLst>
  </p:cSld>
  <p:clrMapOvr>
    <a:masterClrMapping/>
  </p:clrMapOvr>
  <p:transition spd="med" advTm="736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自分ごと（自分の事）として学ぶ子供」"/>
          <p:cNvSpPr txBox="1">
            <a:spLocks noGrp="1"/>
          </p:cNvSpPr>
          <p:nvPr>
            <p:ph type="title"/>
          </p:nvPr>
        </p:nvSpPr>
        <p:spPr>
          <a:xfrm>
            <a:off x="0" y="468729"/>
            <a:ext cx="13200567" cy="2476501"/>
          </a:xfrm>
          <a:prstGeom prst="rect">
            <a:avLst/>
          </a:prstGeom>
        </p:spPr>
        <p:txBody>
          <a:bodyPr>
            <a:normAutofit/>
          </a:bodyPr>
          <a:lstStyle>
            <a:lvl1pPr defTabSz="379729">
              <a:defRPr sz="5069" b="1">
                <a:latin typeface="AR Pゴシック体M"/>
                <a:ea typeface="AR Pゴシック体M"/>
                <a:cs typeface="AR Pゴシック体M"/>
                <a:sym typeface="AR Pゴシック体M"/>
              </a:defRPr>
            </a:lvl1pPr>
          </a:lstStyle>
          <a:p>
            <a:r>
              <a:rPr sz="5400" dirty="0"/>
              <a:t>「自分ごと（自分の事）として学ぶ子供」</a:t>
            </a:r>
            <a:r>
              <a:rPr lang="ja-JP" altLang="en-US" sz="5400" dirty="0"/>
              <a:t/>
            </a:r>
            <a:br>
              <a:rPr lang="ja-JP" altLang="en-US" sz="5400" dirty="0"/>
            </a:br>
            <a:r>
              <a:rPr lang="ja-JP" altLang="en-US" sz="5400" dirty="0"/>
              <a:t>を使っての助言</a:t>
            </a:r>
            <a:endParaRPr sz="5400" dirty="0"/>
          </a:p>
        </p:txBody>
      </p:sp>
      <p:sp>
        <p:nvSpPr>
          <p:cNvPr id="166" name="教師用指導資料"/>
          <p:cNvSpPr txBox="1"/>
          <p:nvPr/>
        </p:nvSpPr>
        <p:spPr>
          <a:xfrm>
            <a:off x="708867" y="696141"/>
            <a:ext cx="3185352" cy="5488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900"/>
            </a:lvl1pPr>
          </a:lstStyle>
          <a:p>
            <a:r>
              <a:rPr dirty="0" err="1">
                <a:latin typeface="ＭＳ Ｐゴシック" panose="020B0600070205080204" pitchFamily="50" charset="-128"/>
                <a:ea typeface="ＭＳ Ｐゴシック" panose="020B0600070205080204" pitchFamily="50" charset="-128"/>
              </a:rPr>
              <a:t>教師用指導資料</a:t>
            </a:r>
            <a:endParaRPr dirty="0">
              <a:latin typeface="ＭＳ Ｐゴシック" panose="020B0600070205080204" pitchFamily="50" charset="-128"/>
              <a:ea typeface="ＭＳ Ｐゴシック" panose="020B0600070205080204" pitchFamily="50" charset="-128"/>
            </a:endParaRPr>
          </a:p>
        </p:txBody>
      </p:sp>
      <p:pic>
        <p:nvPicPr>
          <p:cNvPr id="167" name="図 4" descr="図 4"/>
          <p:cNvPicPr>
            <a:picLocks noChangeAspect="1"/>
          </p:cNvPicPr>
          <p:nvPr/>
        </p:nvPicPr>
        <p:blipFill>
          <a:blip r:embed="rId4">
            <a:extLst/>
          </a:blip>
          <a:stretch>
            <a:fillRect/>
          </a:stretch>
        </p:blipFill>
        <p:spPr>
          <a:xfrm>
            <a:off x="9836396" y="3097526"/>
            <a:ext cx="2347732" cy="3093209"/>
          </a:xfrm>
          <a:prstGeom prst="rect">
            <a:avLst/>
          </a:prstGeom>
          <a:ln w="12700">
            <a:solidFill>
              <a:srgbClr val="000000"/>
            </a:solidFill>
          </a:ln>
        </p:spPr>
      </p:pic>
      <p:pic>
        <p:nvPicPr>
          <p:cNvPr id="168" name="図 3" descr="図 3"/>
          <p:cNvPicPr>
            <a:picLocks noChangeAspect="1"/>
          </p:cNvPicPr>
          <p:nvPr/>
        </p:nvPicPr>
        <p:blipFill>
          <a:blip r:embed="rId5">
            <a:extLst/>
          </a:blip>
          <a:stretch>
            <a:fillRect/>
          </a:stretch>
        </p:blipFill>
        <p:spPr>
          <a:xfrm>
            <a:off x="6758713" y="3091276"/>
            <a:ext cx="2344403" cy="3099459"/>
          </a:xfrm>
          <a:prstGeom prst="rect">
            <a:avLst/>
          </a:prstGeom>
          <a:ln w="12700">
            <a:solidFill>
              <a:srgbClr val="000000"/>
            </a:solidFill>
          </a:ln>
        </p:spPr>
      </p:pic>
      <p:pic>
        <p:nvPicPr>
          <p:cNvPr id="169" name="jibungotohontai.jpg" descr="jibungotohontai.jpg"/>
          <p:cNvPicPr>
            <a:picLocks noChangeAspect="1"/>
          </p:cNvPicPr>
          <p:nvPr/>
        </p:nvPicPr>
        <p:blipFill>
          <a:blip r:embed="rId6">
            <a:extLst/>
          </a:blip>
          <a:stretch>
            <a:fillRect/>
          </a:stretch>
        </p:blipFill>
        <p:spPr>
          <a:xfrm>
            <a:off x="3789692" y="3064611"/>
            <a:ext cx="2228884" cy="3152791"/>
          </a:xfrm>
          <a:prstGeom prst="rect">
            <a:avLst/>
          </a:prstGeom>
          <a:ln w="12700">
            <a:miter lim="400000"/>
          </a:ln>
        </p:spPr>
      </p:pic>
      <p:pic>
        <p:nvPicPr>
          <p:cNvPr id="170" name="jibungotohontai.jpg" descr="jibungotohontai.jpg"/>
          <p:cNvPicPr>
            <a:picLocks noChangeAspect="1"/>
          </p:cNvPicPr>
          <p:nvPr/>
        </p:nvPicPr>
        <p:blipFill>
          <a:blip r:embed="rId7">
            <a:extLst/>
          </a:blip>
          <a:stretch>
            <a:fillRect/>
          </a:stretch>
        </p:blipFill>
        <p:spPr>
          <a:xfrm>
            <a:off x="827529" y="3064611"/>
            <a:ext cx="2228883" cy="3152791"/>
          </a:xfrm>
          <a:prstGeom prst="rect">
            <a:avLst/>
          </a:prstGeom>
          <a:ln w="12700">
            <a:miter lim="400000"/>
          </a:ln>
        </p:spPr>
      </p:pic>
      <p:sp>
        <p:nvSpPr>
          <p:cNvPr id="3" name="角丸四角形吹き出し 4">
            <a:extLst>
              <a:ext uri="{FF2B5EF4-FFF2-40B4-BE49-F238E27FC236}">
                <a16:creationId xmlns:a16="http://schemas.microsoft.com/office/drawing/2014/main" id="{37B25FBC-65A2-F146-AFA3-6B95404D91A7}"/>
              </a:ext>
            </a:extLst>
          </p:cNvPr>
          <p:cNvSpPr/>
          <p:nvPr/>
        </p:nvSpPr>
        <p:spPr>
          <a:xfrm>
            <a:off x="5998295" y="6525450"/>
            <a:ext cx="6178976" cy="2638697"/>
          </a:xfrm>
          <a:prstGeom prst="wedgeRoundRectCallout">
            <a:avLst>
              <a:gd name="adj1" fmla="val -49242"/>
              <a:gd name="adj2" fmla="val -10844"/>
              <a:gd name="adj3" fmla="val 16667"/>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sz="4400" dirty="0">
                <a:effectLst>
                  <a:outerShdw blurRad="25400" dist="23998" dir="2700000" rotWithShape="0">
                    <a:srgbClr val="000000">
                      <a:alpha val="31034"/>
                    </a:srgbClr>
                  </a:outerShdw>
                </a:effectLst>
              </a:rPr>
              <a:t>子供の思考を生かした授業展開に</a:t>
            </a:r>
            <a:r>
              <a:rPr lang="ja-JP" altLang="en-US" sz="4400">
                <a:effectLst>
                  <a:outerShdw blurRad="25400" dist="23998" dir="2700000" rotWithShape="0">
                    <a:srgbClr val="000000">
                      <a:alpha val="31034"/>
                    </a:srgbClr>
                  </a:outerShdw>
                </a:effectLst>
              </a:rPr>
              <a:t>なっていたか？</a:t>
            </a:r>
            <a:endParaRPr kumimoji="0" lang="ja-JP" altLang="en-US" sz="4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grpSp>
        <p:nvGrpSpPr>
          <p:cNvPr id="22" name="グループ化 21">
            <a:extLst>
              <a:ext uri="{FF2B5EF4-FFF2-40B4-BE49-F238E27FC236}">
                <a16:creationId xmlns:a16="http://schemas.microsoft.com/office/drawing/2014/main" id="{B7480F9D-823B-E34B-B792-18E827D89092}"/>
              </a:ext>
            </a:extLst>
          </p:cNvPr>
          <p:cNvGrpSpPr/>
          <p:nvPr/>
        </p:nvGrpSpPr>
        <p:grpSpPr>
          <a:xfrm>
            <a:off x="827529" y="5918642"/>
            <a:ext cx="6833798" cy="3138817"/>
            <a:chOff x="827529" y="5918642"/>
            <a:chExt cx="6833798" cy="3138817"/>
          </a:xfrm>
        </p:grpSpPr>
        <p:pic>
          <p:nvPicPr>
            <p:cNvPr id="4" name="図 3" descr="図 3">
              <a:extLst>
                <a:ext uri="{FF2B5EF4-FFF2-40B4-BE49-F238E27FC236}">
                  <a16:creationId xmlns:a16="http://schemas.microsoft.com/office/drawing/2014/main" id="{61D24B1B-2706-CC44-B0C3-C682A189F65D}"/>
                </a:ext>
              </a:extLst>
            </p:cNvPr>
            <p:cNvPicPr>
              <a:picLocks noChangeAspect="1"/>
            </p:cNvPicPr>
            <p:nvPr/>
          </p:nvPicPr>
          <p:blipFill rotWithShape="1">
            <a:blip r:embed="rId5">
              <a:extLst/>
            </a:blip>
            <a:srcRect l="35901" t="77517" r="32566" b="5234"/>
            <a:stretch/>
          </p:blipFill>
          <p:spPr>
            <a:xfrm>
              <a:off x="827529" y="6535841"/>
              <a:ext cx="3486527" cy="2521618"/>
            </a:xfrm>
            <a:prstGeom prst="rect">
              <a:avLst/>
            </a:prstGeom>
            <a:ln w="12700">
              <a:solidFill>
                <a:srgbClr val="000000"/>
              </a:solidFill>
            </a:ln>
          </p:spPr>
        </p:pic>
        <p:cxnSp>
          <p:nvCxnSpPr>
            <p:cNvPr id="16" name="直線コネクタ 15">
              <a:extLst>
                <a:ext uri="{FF2B5EF4-FFF2-40B4-BE49-F238E27FC236}">
                  <a16:creationId xmlns:a16="http://schemas.microsoft.com/office/drawing/2014/main" id="{95D1D799-1102-224D-82FA-7C9C46750B24}"/>
                </a:ext>
              </a:extLst>
            </p:cNvPr>
            <p:cNvCxnSpPr>
              <a:cxnSpLocks/>
            </p:cNvCxnSpPr>
            <p:nvPr/>
          </p:nvCxnSpPr>
          <p:spPr>
            <a:xfrm flipV="1">
              <a:off x="3789692" y="5918642"/>
              <a:ext cx="3871635" cy="1358660"/>
            </a:xfrm>
            <a:prstGeom prst="line">
              <a:avLst/>
            </a:prstGeom>
            <a:noFill/>
            <a:ln w="25400" cap="flat">
              <a:solidFill>
                <a:schemeClr val="tx1"/>
              </a:solidFill>
              <a:prstDash val="solid"/>
              <a:miter lim="400000"/>
            </a:ln>
            <a:effectLst/>
            <a:sp3d/>
          </p:spPr>
          <p:style>
            <a:lnRef idx="0">
              <a:scrgbClr r="0" g="0" b="0"/>
            </a:lnRef>
            <a:fillRef idx="0">
              <a:scrgbClr r="0" g="0" b="0"/>
            </a:fillRef>
            <a:effectRef idx="0">
              <a:scrgbClr r="0" g="0" b="0"/>
            </a:effectRef>
            <a:fontRef idx="none"/>
          </p:style>
        </p:cxnSp>
      </p:grpSp>
    </p:spTree>
    <p:custDataLst>
      <p:tags r:id="rId1"/>
    </p:custDataLst>
    <p:extLst>
      <p:ext uri="{BB962C8B-B14F-4D97-AF65-F5344CB8AC3E}">
        <p14:creationId xmlns:p14="http://schemas.microsoft.com/office/powerpoint/2010/main" val="1620761226"/>
      </p:ext>
    </p:extLst>
  </p:cSld>
  <p:clrMapOvr>
    <a:masterClrMapping/>
  </p:clrMapOvr>
  <p:transition spd="med" advTm="4438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dissolve">
                                      <p:cBhvr>
                                        <p:cTn id="7" dur="5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dissolve">
                                      <p:cBhvr>
                                        <p:cTn id="12" dur="5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8"/>
                                        </p:tgtEl>
                                        <p:attrNameLst>
                                          <p:attrName>style.visibility</p:attrName>
                                        </p:attrNameLst>
                                      </p:cBhvr>
                                      <p:to>
                                        <p:strVal val="visible"/>
                                      </p:to>
                                    </p:set>
                                    <p:animEffect transition="in" filter="dissolve">
                                      <p:cBhvr>
                                        <p:cTn id="17" dur="500"/>
                                        <p:tgtEl>
                                          <p:spTgt spid="16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7"/>
                                        </p:tgtEl>
                                        <p:attrNameLst>
                                          <p:attrName>style.visibility</p:attrName>
                                        </p:attrNameLst>
                                      </p:cBhvr>
                                      <p:to>
                                        <p:strVal val="visible"/>
                                      </p:to>
                                    </p:set>
                                    <p:animEffect transition="in" filter="dissolve">
                                      <p:cBhvr>
                                        <p:cTn id="22" dur="500"/>
                                        <p:tgtEl>
                                          <p:spTgt spid="16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nodeType="clickEffect">
                                  <p:stCondLst>
                                    <p:cond delay="0"/>
                                  </p:stCondLst>
                                  <p:childTnLst>
                                    <p:animEffect transition="out" filter="barn(inVertical)">
                                      <p:cBhvr>
                                        <p:cTn id="26" dur="500"/>
                                        <p:tgtEl>
                                          <p:spTgt spid="170"/>
                                        </p:tgtEl>
                                      </p:cBhvr>
                                    </p:animEffect>
                                    <p:set>
                                      <p:cBhvr>
                                        <p:cTn id="27" dur="1" fill="hold">
                                          <p:stCondLst>
                                            <p:cond delay="499"/>
                                          </p:stCondLst>
                                        </p:cTn>
                                        <p:tgtEl>
                                          <p:spTgt spid="17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nodeType="clickEffect">
                                  <p:stCondLst>
                                    <p:cond delay="0"/>
                                  </p:stCondLst>
                                  <p:childTnLst>
                                    <p:animEffect transition="out" filter="barn(inVertical)">
                                      <p:cBhvr>
                                        <p:cTn id="31" dur="500"/>
                                        <p:tgtEl>
                                          <p:spTgt spid="169"/>
                                        </p:tgtEl>
                                      </p:cBhvr>
                                    </p:animEffect>
                                    <p:set>
                                      <p:cBhvr>
                                        <p:cTn id="32" dur="1" fill="hold">
                                          <p:stCondLst>
                                            <p:cond delay="499"/>
                                          </p:stCondLst>
                                        </p:cTn>
                                        <p:tgtEl>
                                          <p:spTgt spid="16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nodeType="clickEffect">
                                  <p:stCondLst>
                                    <p:cond delay="0"/>
                                  </p:stCondLst>
                                  <p:childTnLst>
                                    <p:animEffect transition="out" filter="barn(inVertical)">
                                      <p:cBhvr>
                                        <p:cTn id="36" dur="500"/>
                                        <p:tgtEl>
                                          <p:spTgt spid="167"/>
                                        </p:tgtEl>
                                      </p:cBhvr>
                                    </p:animEffect>
                                    <p:set>
                                      <p:cBhvr>
                                        <p:cTn id="37" dur="1" fill="hold">
                                          <p:stCondLst>
                                            <p:cond delay="499"/>
                                          </p:stCondLst>
                                        </p:cTn>
                                        <p:tgtEl>
                                          <p:spTgt spid="16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circle(in)">
                                      <p:cBhvr>
                                        <p:cTn id="4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自分ごと（自分の事）として学ぶ子供」"/>
          <p:cNvSpPr txBox="1">
            <a:spLocks noGrp="1"/>
          </p:cNvSpPr>
          <p:nvPr>
            <p:ph type="title"/>
          </p:nvPr>
        </p:nvSpPr>
        <p:spPr>
          <a:xfrm>
            <a:off x="0" y="721639"/>
            <a:ext cx="13200567" cy="2476501"/>
          </a:xfrm>
          <a:prstGeom prst="rect">
            <a:avLst/>
          </a:prstGeom>
        </p:spPr>
        <p:txBody>
          <a:bodyPr>
            <a:normAutofit/>
          </a:bodyPr>
          <a:lstStyle>
            <a:lvl1pPr defTabSz="379729">
              <a:defRPr sz="5069" b="1">
                <a:latin typeface="AR Pゴシック体M"/>
                <a:ea typeface="AR Pゴシック体M"/>
                <a:cs typeface="AR Pゴシック体M"/>
                <a:sym typeface="AR Pゴシック体M"/>
              </a:defRPr>
            </a:lvl1pPr>
          </a:lstStyle>
          <a:p>
            <a:r>
              <a:rPr sz="5400" dirty="0"/>
              <a:t>「</a:t>
            </a:r>
            <a:r>
              <a:rPr sz="5400" dirty="0" err="1"/>
              <a:t>自分ごと（自分の事）として学ぶ子供</a:t>
            </a:r>
            <a:r>
              <a:rPr sz="5400" dirty="0"/>
              <a:t>」</a:t>
            </a:r>
          </a:p>
        </p:txBody>
      </p:sp>
      <p:sp>
        <p:nvSpPr>
          <p:cNvPr id="166" name="教師用指導資料"/>
          <p:cNvSpPr txBox="1"/>
          <p:nvPr/>
        </p:nvSpPr>
        <p:spPr>
          <a:xfrm>
            <a:off x="708867" y="1629245"/>
            <a:ext cx="2705869" cy="5488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900"/>
            </a:lvl1pPr>
          </a:lstStyle>
          <a:p>
            <a:r>
              <a:rPr dirty="0" err="1">
                <a:latin typeface="ＭＳ Ｐゴシック" panose="020B0600070205080204" pitchFamily="50" charset="-128"/>
                <a:ea typeface="ＭＳ Ｐゴシック" panose="020B0600070205080204" pitchFamily="50" charset="-128"/>
              </a:rPr>
              <a:t>教師用指導資料</a:t>
            </a:r>
            <a:endParaRPr dirty="0">
              <a:latin typeface="ＭＳ Ｐゴシック" panose="020B0600070205080204" pitchFamily="50" charset="-128"/>
              <a:ea typeface="ＭＳ Ｐゴシック" panose="020B0600070205080204" pitchFamily="50" charset="-128"/>
            </a:endParaRPr>
          </a:p>
        </p:txBody>
      </p:sp>
      <p:pic>
        <p:nvPicPr>
          <p:cNvPr id="167" name="図 4" descr="図 4"/>
          <p:cNvPicPr>
            <a:picLocks noChangeAspect="1"/>
          </p:cNvPicPr>
          <p:nvPr/>
        </p:nvPicPr>
        <p:blipFill>
          <a:blip r:embed="rId3">
            <a:extLst/>
          </a:blip>
          <a:stretch>
            <a:fillRect/>
          </a:stretch>
        </p:blipFill>
        <p:spPr>
          <a:xfrm>
            <a:off x="9662186" y="4900079"/>
            <a:ext cx="2347732" cy="3093209"/>
          </a:xfrm>
          <a:prstGeom prst="rect">
            <a:avLst/>
          </a:prstGeom>
          <a:ln w="12700">
            <a:solidFill>
              <a:srgbClr val="000000"/>
            </a:solidFill>
          </a:ln>
        </p:spPr>
      </p:pic>
      <p:pic>
        <p:nvPicPr>
          <p:cNvPr id="168" name="図 3" descr="図 3"/>
          <p:cNvPicPr>
            <a:picLocks noChangeAspect="1"/>
          </p:cNvPicPr>
          <p:nvPr/>
        </p:nvPicPr>
        <p:blipFill>
          <a:blip r:embed="rId4">
            <a:extLst/>
          </a:blip>
          <a:stretch>
            <a:fillRect/>
          </a:stretch>
        </p:blipFill>
        <p:spPr>
          <a:xfrm>
            <a:off x="6780704" y="4893829"/>
            <a:ext cx="2344403" cy="3099459"/>
          </a:xfrm>
          <a:prstGeom prst="rect">
            <a:avLst/>
          </a:prstGeom>
          <a:ln w="12700">
            <a:solidFill>
              <a:srgbClr val="000000"/>
            </a:solidFill>
          </a:ln>
        </p:spPr>
      </p:pic>
      <p:pic>
        <p:nvPicPr>
          <p:cNvPr id="169" name="jibungotohontai.jpg" descr="jibungotohontai.jpg"/>
          <p:cNvPicPr>
            <a:picLocks noChangeAspect="1"/>
          </p:cNvPicPr>
          <p:nvPr/>
        </p:nvPicPr>
        <p:blipFill>
          <a:blip r:embed="rId5">
            <a:extLst/>
          </a:blip>
          <a:stretch>
            <a:fillRect/>
          </a:stretch>
        </p:blipFill>
        <p:spPr>
          <a:xfrm>
            <a:off x="3894219" y="4893829"/>
            <a:ext cx="2228884" cy="3152791"/>
          </a:xfrm>
          <a:prstGeom prst="rect">
            <a:avLst/>
          </a:prstGeom>
          <a:ln w="12700">
            <a:miter lim="400000"/>
          </a:ln>
        </p:spPr>
      </p:pic>
      <p:pic>
        <p:nvPicPr>
          <p:cNvPr id="170" name="jibungotohontai.jpg" descr="jibungotohontai.jpg"/>
          <p:cNvPicPr>
            <a:picLocks noChangeAspect="1"/>
          </p:cNvPicPr>
          <p:nvPr/>
        </p:nvPicPr>
        <p:blipFill>
          <a:blip r:embed="rId6">
            <a:extLst/>
          </a:blip>
          <a:stretch>
            <a:fillRect/>
          </a:stretch>
        </p:blipFill>
        <p:spPr>
          <a:xfrm>
            <a:off x="994883" y="4878512"/>
            <a:ext cx="2228883" cy="3152791"/>
          </a:xfrm>
          <a:prstGeom prst="rect">
            <a:avLst/>
          </a:prstGeom>
          <a:ln w="12700">
            <a:miter lim="400000"/>
          </a:ln>
        </p:spPr>
      </p:pic>
    </p:spTree>
    <p:extLst>
      <p:ext uri="{BB962C8B-B14F-4D97-AF65-F5344CB8AC3E}">
        <p14:creationId xmlns:p14="http://schemas.microsoft.com/office/powerpoint/2010/main" val="2356437195"/>
      </p:ext>
    </p:extLst>
  </p:cSld>
  <p:clrMapOvr>
    <a:masterClrMapping/>
  </p:clrMapOvr>
  <p:transition spd="med" advTm="18858"/>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自分ごと（自分の事）として学ぶ子供」"/>
          <p:cNvSpPr txBox="1">
            <a:spLocks noGrp="1"/>
          </p:cNvSpPr>
          <p:nvPr>
            <p:ph type="title"/>
          </p:nvPr>
        </p:nvSpPr>
        <p:spPr>
          <a:xfrm>
            <a:off x="-241300" y="3326700"/>
            <a:ext cx="13487400" cy="1880300"/>
          </a:xfrm>
          <a:prstGeom prst="rect">
            <a:avLst/>
          </a:prstGeom>
        </p:spPr>
        <p:txBody>
          <a:bodyPr>
            <a:normAutofit fontScale="90000"/>
          </a:bodyPr>
          <a:lstStyle>
            <a:lvl1pPr defTabSz="379729">
              <a:defRPr sz="5069" b="1">
                <a:latin typeface="AR Pゴシック体M"/>
                <a:ea typeface="AR Pゴシック体M"/>
                <a:cs typeface="AR Pゴシック体M"/>
                <a:sym typeface="AR Pゴシック体M"/>
              </a:defRPr>
            </a:lvl1pPr>
          </a:lstStyle>
          <a:p>
            <a:r>
              <a:rPr lang="en-US" altLang="ja-JP" sz="6000" dirty="0"/>
              <a:t/>
            </a:r>
            <a:br>
              <a:rPr lang="en-US" altLang="ja-JP" sz="6000" dirty="0"/>
            </a:br>
            <a:r>
              <a:rPr lang="ja-JP" altLang="en-US" sz="4400"/>
              <a:t>教師用指導資料</a:t>
            </a:r>
            <a:r>
              <a:rPr lang="en-US" altLang="ja-JP" sz="6000" dirty="0"/>
              <a:t/>
            </a:r>
            <a:br>
              <a:rPr lang="en-US" altLang="ja-JP" sz="6000" dirty="0"/>
            </a:br>
            <a:r>
              <a:rPr lang="ja-JP" altLang="en-US" sz="6000"/>
              <a:t>「自分ごと（自分の事）として学ぶ子供」</a:t>
            </a:r>
            <a:r>
              <a:rPr lang="en-US" altLang="ja-JP" sz="6000" dirty="0"/>
              <a:t/>
            </a:r>
            <a:br>
              <a:rPr lang="en-US" altLang="ja-JP" sz="6000" dirty="0"/>
            </a:br>
            <a:r>
              <a:rPr lang="ja-JP" altLang="en-US" sz="6000"/>
              <a:t>について</a:t>
            </a:r>
            <a:endParaRPr sz="6000" dirty="0"/>
          </a:p>
        </p:txBody>
      </p:sp>
      <p:pic>
        <p:nvPicPr>
          <p:cNvPr id="16" name="Picture 11" descr="静岡県教育委員会ロゴ"/>
          <p:cNvPicPr/>
          <p:nvPr/>
        </p:nvPicPr>
        <p:blipFill>
          <a:blip r:embed="rId3">
            <a:extLst>
              <a:ext uri="{28A0092B-C50C-407E-A947-70E740481C1C}">
                <a14:useLocalDpi xmlns:a14="http://schemas.microsoft.com/office/drawing/2010/main" val="0"/>
              </a:ext>
            </a:extLst>
          </a:blip>
          <a:srcRect/>
          <a:stretch>
            <a:fillRect/>
          </a:stretch>
        </p:blipFill>
        <p:spPr bwMode="auto">
          <a:xfrm>
            <a:off x="8539464" y="8425738"/>
            <a:ext cx="4138756" cy="1128485"/>
          </a:xfrm>
          <a:prstGeom prst="rect">
            <a:avLst/>
          </a:prstGeom>
          <a:noFill/>
          <a:ln>
            <a:noFill/>
          </a:ln>
          <a:extLst/>
        </p:spPr>
      </p:pic>
      <p:sp>
        <p:nvSpPr>
          <p:cNvPr id="11" name="平成31年度教育課題講習会"/>
          <p:cNvSpPr txBox="1">
            <a:spLocks/>
          </p:cNvSpPr>
          <p:nvPr/>
        </p:nvSpPr>
        <p:spPr>
          <a:xfrm>
            <a:off x="2760241" y="5695140"/>
            <a:ext cx="7848601" cy="2476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584200" rtl="0" latinLnBrk="0">
              <a:lnSpc>
                <a:spcPct val="100000"/>
              </a:lnSpc>
              <a:spcBef>
                <a:spcPts val="0"/>
              </a:spcBef>
              <a:spcAft>
                <a:spcPts val="0"/>
              </a:spcAft>
              <a:buClrTx/>
              <a:buSzTx/>
              <a:buFontTx/>
              <a:buNone/>
              <a:tabLst/>
              <a:defRPr sz="2900" b="0" i="0" u="none" strike="noStrike" cap="none" spc="0" baseline="0">
                <a:ln>
                  <a:noFill/>
                </a:ln>
                <a:solidFill>
                  <a:srgbClr val="FFFFFF"/>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n-lt"/>
                <a:ea typeface="+mn-ea"/>
                <a:cs typeface="+mn-cs"/>
                <a:sym typeface="ヒラギノ角ゴ ProN W3"/>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ヒラギノ角ゴ ProN W3"/>
              </a:defRPr>
            </a:lvl9pPr>
          </a:lstStyle>
          <a:p>
            <a:pPr hangingPunct="1"/>
            <a:r>
              <a:rPr lang="ja-JP" altLang="en-US" sz="4000" b="1">
                <a:latin typeface="ＭＳ Ｐゴシック" panose="020B0600070205080204" pitchFamily="50" charset="-128"/>
                <a:ea typeface="ＭＳ Ｐゴシック" panose="020B0600070205080204" pitchFamily="50" charset="-128"/>
              </a:rPr>
              <a:t>静岡県教育委員会</a:t>
            </a:r>
            <a:endParaRPr lang="en-US" altLang="ja-JP" sz="40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24749386"/>
      </p:ext>
    </p:extLst>
  </p:cSld>
  <p:clrMapOvr>
    <a:masterClrMapping/>
  </p:clrMapOvr>
  <p:transition spd="med" advTm="9058"/>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8"/>
          <p:cNvSpPr/>
          <p:nvPr/>
        </p:nvSpPr>
        <p:spPr>
          <a:xfrm>
            <a:off x="8777591" y="8135115"/>
            <a:ext cx="3871609" cy="1456809"/>
          </a:xfrm>
          <a:prstGeom prst="rect">
            <a:avLst/>
          </a:prstGeom>
          <a:solidFill>
            <a:srgbClr val="00B0F0">
              <a:alpha val="73000"/>
            </a:srgbClr>
          </a:solidFill>
          <a:ln w="12700">
            <a:miter lim="400000"/>
          </a:ln>
          <a:effectLst>
            <a:outerShdw blurRad="76200" dir="18900000" rotWithShape="0">
              <a:srgbClr val="000000">
                <a:alpha val="8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6800" b="1" spc="70">
                <a:ln w="13493">
                  <a:solidFill>
                    <a:srgbClr val="5B9BD5"/>
                  </a:solidFill>
                </a:ln>
                <a:solidFill>
                  <a:srgbClr val="FEFEFE"/>
                </a:solidFill>
                <a:effectLst>
                  <a:outerShdw blurRad="25400" dist="23998" dir="2700000" rotWithShape="0">
                    <a:srgbClr val="000000">
                      <a:alpha val="31034"/>
                    </a:srgbClr>
                  </a:outerShdw>
                </a:effectLst>
                <a:latin typeface="Helvetica"/>
                <a:ea typeface="Helvetica"/>
                <a:cs typeface="Helvetica"/>
                <a:sym typeface="Helvetica"/>
              </a:defRPr>
            </a:pPr>
            <a:r>
              <a:rPr lang="ja-JP" altLang="en-US" sz="4400" dirty="0">
                <a:latin typeface="HGSoeiKakugothicUB" panose="020B0909000000000000" pitchFamily="49" charset="-128"/>
                <a:ea typeface="HGSoeiKakugothicUB" panose="020B0909000000000000" pitchFamily="49" charset="-128"/>
              </a:rPr>
              <a:t>資料の活用</a:t>
            </a:r>
            <a:endParaRPr lang="en-US" altLang="ja-JP" sz="4400" dirty="0">
              <a:latin typeface="HGSoeiKakugothicUB" panose="020B0909000000000000" pitchFamily="49" charset="-128"/>
              <a:ea typeface="HGSoeiKakugothicUB" panose="020B0909000000000000" pitchFamily="49" charset="-128"/>
            </a:endParaRPr>
          </a:p>
          <a:p>
            <a:pPr>
              <a:defRPr sz="6800" b="1" spc="70">
                <a:ln w="13493">
                  <a:solidFill>
                    <a:srgbClr val="5B9BD5"/>
                  </a:solidFill>
                </a:ln>
                <a:solidFill>
                  <a:srgbClr val="FEFEFE"/>
                </a:solidFill>
                <a:effectLst>
                  <a:outerShdw blurRad="25400" dist="23998" dir="2700000" rotWithShape="0">
                    <a:srgbClr val="000000">
                      <a:alpha val="31034"/>
                    </a:srgbClr>
                  </a:outerShdw>
                </a:effectLst>
                <a:latin typeface="Helvetica"/>
                <a:ea typeface="Helvetica"/>
                <a:cs typeface="Helvetica"/>
                <a:sym typeface="Helvetica"/>
              </a:defRPr>
            </a:pPr>
            <a:r>
              <a:rPr lang="ja-JP" altLang="en-US" sz="4400" dirty="0">
                <a:latin typeface="HGSoeiKakugothicUB" panose="020B0909000000000000" pitchFamily="49" charset="-128"/>
                <a:ea typeface="HGSoeiKakugothicUB" panose="020B0909000000000000" pitchFamily="49" charset="-128"/>
              </a:rPr>
              <a:t>について</a:t>
            </a:r>
            <a:endParaRPr sz="4400" dirty="0">
              <a:latin typeface="HGSoeiKakugothicUB" panose="020B0909000000000000" pitchFamily="49" charset="-128"/>
              <a:ea typeface="HGSoeiKakugothicUB" panose="020B0909000000000000" pitchFamily="49" charset="-128"/>
            </a:endParaRPr>
          </a:p>
        </p:txBody>
      </p:sp>
      <p:sp>
        <p:nvSpPr>
          <p:cNvPr id="7" name="タイトル 4"/>
          <p:cNvSpPr>
            <a:spLocks noGrp="1"/>
          </p:cNvSpPr>
          <p:nvPr>
            <p:ph type="title"/>
          </p:nvPr>
        </p:nvSpPr>
        <p:spPr>
          <a:xfrm>
            <a:off x="355600" y="105286"/>
            <a:ext cx="11940162" cy="1590676"/>
          </a:xfrm>
        </p:spPr>
        <p:txBody>
          <a:bodyPr>
            <a:noAutofit/>
          </a:bodyPr>
          <a:lstStyle/>
          <a:p>
            <a:r>
              <a:rPr kumimoji="1" lang="ja-JP" altLang="en-US" sz="4000" b="1" dirty="0">
                <a:solidFill>
                  <a:srgbClr val="002060"/>
                </a:solidFill>
                <a:latin typeface="ＭＳ Ｐゴシック" panose="020B0600070205080204" pitchFamily="50" charset="-128"/>
                <a:ea typeface="ＭＳ Ｐゴシック" panose="020B0600070205080204" pitchFamily="50" charset="-128"/>
              </a:rPr>
              <a:t>「自分ごと（自分の事）として学ぶ子供」</a:t>
            </a:r>
            <a:r>
              <a:rPr kumimoji="1" lang="en-US" altLang="ja-JP" sz="4000" b="1" dirty="0">
                <a:solidFill>
                  <a:srgbClr val="002060"/>
                </a:solidFill>
                <a:latin typeface="ＭＳ Ｐゴシック" panose="020B0600070205080204" pitchFamily="50" charset="-128"/>
                <a:ea typeface="ＭＳ Ｐゴシック" panose="020B0600070205080204" pitchFamily="50" charset="-128"/>
              </a:rPr>
              <a:t>12</a:t>
            </a:r>
            <a:r>
              <a:rPr kumimoji="1" lang="ja-JP" altLang="en-US" sz="4000" b="1" dirty="0">
                <a:solidFill>
                  <a:srgbClr val="002060"/>
                </a:solidFill>
                <a:latin typeface="ＭＳ Ｐゴシック" panose="020B0600070205080204" pitchFamily="50" charset="-128"/>
                <a:ea typeface="ＭＳ Ｐゴシック" panose="020B0600070205080204" pitchFamily="50" charset="-128"/>
              </a:rPr>
              <a:t>の疑問</a:t>
            </a:r>
            <a:r>
              <a:rPr kumimoji="1" lang="ja-JP" altLang="en-US" sz="4000" b="1" dirty="0">
                <a:latin typeface="ＭＳ Ｐゴシック" panose="020B0600070205080204" pitchFamily="50" charset="-128"/>
                <a:ea typeface="ＭＳ Ｐゴシック" panose="020B0600070205080204" pitchFamily="50" charset="-128"/>
              </a:rPr>
              <a:t/>
            </a:r>
            <a:br>
              <a:rPr kumimoji="1" lang="ja-JP" altLang="en-US" sz="4000" b="1" dirty="0">
                <a:latin typeface="ＭＳ Ｐゴシック" panose="020B0600070205080204" pitchFamily="50" charset="-128"/>
                <a:ea typeface="ＭＳ Ｐゴシック" panose="020B0600070205080204" pitchFamily="50" charset="-128"/>
              </a:rPr>
            </a:br>
            <a:endParaRPr kumimoji="1" lang="ja-JP" altLang="en-US" sz="4000" b="1" dirty="0">
              <a:latin typeface="ＭＳ Ｐゴシック" panose="020B0600070205080204" pitchFamily="50" charset="-128"/>
              <a:ea typeface="ＭＳ Ｐゴシック" panose="020B0600070205080204" pitchFamily="50" charset="-128"/>
            </a:endParaRPr>
          </a:p>
        </p:txBody>
      </p:sp>
      <p:sp>
        <p:nvSpPr>
          <p:cNvPr id="8" name="テキスト プレースホルダー 5">
            <a:extLst>
              <a:ext uri="{FF2B5EF4-FFF2-40B4-BE49-F238E27FC236}">
                <a16:creationId xmlns:a16="http://schemas.microsoft.com/office/drawing/2014/main" id="{8C967E55-18D2-E444-AFF3-7C7892CFEFA8}"/>
              </a:ext>
            </a:extLst>
          </p:cNvPr>
          <p:cNvSpPr>
            <a:spLocks noGrp="1"/>
          </p:cNvSpPr>
          <p:nvPr>
            <p:ph type="body" idx="1"/>
          </p:nvPr>
        </p:nvSpPr>
        <p:spPr>
          <a:xfrm>
            <a:off x="2161" y="3347275"/>
            <a:ext cx="12838349" cy="11032491"/>
          </a:xfrm>
        </p:spPr>
        <p:txBody>
          <a:bodyPr/>
          <a:lstStyle/>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そもそも過去の資料と何が違うのか？</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自分ごととして学ぶとは？</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（自分の事）と（　）がついているわけは？</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なぜこのタイミングでの発行か？</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分量が少なく過去の資料とは趣が違うような・・・</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色々な教育情報が溢れる中で、何が違うのか？</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b="1" dirty="0">
                <a:solidFill>
                  <a:schemeClr val="tx1"/>
                </a:solidFill>
                <a:latin typeface="ＭＳ ゴシック" panose="020B0609070205080204" pitchFamily="49" charset="-128"/>
                <a:ea typeface="ＭＳ ゴシック" panose="020B0609070205080204" pitchFamily="49" charset="-128"/>
              </a:rPr>
              <a:t>どんな場面で使えばいいのか？</a:t>
            </a:r>
            <a:endParaRPr kumimoji="1" lang="en-US" altLang="ja-JP" b="1" dirty="0">
              <a:solidFill>
                <a:schemeClr val="tx1"/>
              </a:solidFill>
              <a:latin typeface="ＭＳ ゴシック" panose="020B0609070205080204" pitchFamily="49" charset="-128"/>
              <a:ea typeface="ＭＳ ゴシック" panose="020B0609070205080204" pitchFamily="49" charset="-128"/>
            </a:endParaRPr>
          </a:p>
          <a:p>
            <a:pPr>
              <a:lnSpc>
                <a:spcPts val="1200"/>
              </a:lnSpc>
            </a:pPr>
            <a:r>
              <a:rPr kumimoji="1" lang="ja-JP" altLang="en-US" b="1" dirty="0">
                <a:solidFill>
                  <a:schemeClr val="tx1"/>
                </a:solidFill>
                <a:latin typeface="ＭＳ ゴシック" panose="020B0609070205080204" pitchFamily="49" charset="-128"/>
                <a:ea typeface="ＭＳ ゴシック" panose="020B0609070205080204" pitchFamily="49" charset="-128"/>
              </a:rPr>
              <a:t>学校で、どう伝達すればいいのか？</a:t>
            </a:r>
            <a:endParaRPr kumimoji="1" lang="en-US" altLang="ja-JP" b="1" dirty="0">
              <a:solidFill>
                <a:schemeClr val="tx1"/>
              </a:solidFill>
              <a:latin typeface="ＭＳ ゴシック" panose="020B0609070205080204" pitchFamily="49" charset="-128"/>
              <a:ea typeface="ＭＳ ゴシック" panose="020B0609070205080204" pitchFamily="49"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Ａ４版とＡ３版の違いは？　関係性は？</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この資料を通して、どんな子供を育てたいのか？</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過去の資料との関連性は？</a:t>
            </a:r>
            <a:endParaRPr kumimoji="1" lang="en-US" altLang="ja-JP" dirty="0">
              <a:solidFill>
                <a:srgbClr val="002060"/>
              </a:solidFill>
              <a:latin typeface="ＭＳ 明朝" panose="02020609040205080304" pitchFamily="17" charset="-128"/>
              <a:ea typeface="ＭＳ 明朝" panose="02020609040205080304" pitchFamily="17" charset="-128"/>
            </a:endParaRPr>
          </a:p>
          <a:p>
            <a:pPr>
              <a:lnSpc>
                <a:spcPts val="1200"/>
              </a:lnSpc>
            </a:pPr>
            <a:r>
              <a:rPr kumimoji="1" lang="ja-JP" altLang="en-US" dirty="0">
                <a:solidFill>
                  <a:srgbClr val="002060"/>
                </a:solidFill>
                <a:latin typeface="ＭＳ 明朝" panose="02020609040205080304" pitchFamily="17" charset="-128"/>
                <a:ea typeface="ＭＳ 明朝" panose="02020609040205080304" pitchFamily="17" charset="-128"/>
              </a:rPr>
              <a:t>どんな授業をすればいいのか？</a:t>
            </a:r>
            <a:endParaRPr kumimoji="1" lang="en-US" altLang="ja-JP" dirty="0">
              <a:solidFill>
                <a:srgbClr val="002060"/>
              </a:solidFill>
              <a:latin typeface="ＭＳ 明朝" panose="02020609040205080304" pitchFamily="17" charset="-128"/>
              <a:ea typeface="ＭＳ 明朝" panose="02020609040205080304" pitchFamily="17" charset="-128"/>
            </a:endParaRPr>
          </a:p>
          <a:p>
            <a:endParaRPr kumimoji="1" lang="en-US" altLang="ja-JP" dirty="0">
              <a:latin typeface="AR Pゴシック体M" panose="020B0600000000000000" pitchFamily="50" charset="-128"/>
              <a:ea typeface="AR Pゴシック体M" panose="020B0600000000000000" pitchFamily="50" charset="-128"/>
            </a:endParaRPr>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Tree>
    <p:custDataLst>
      <p:tags r:id="rId1"/>
    </p:custDataLst>
    <p:extLst>
      <p:ext uri="{BB962C8B-B14F-4D97-AF65-F5344CB8AC3E}">
        <p14:creationId xmlns:p14="http://schemas.microsoft.com/office/powerpoint/2010/main" val="1344704342"/>
      </p:ext>
    </p:extLst>
  </p:cSld>
  <p:clrMapOvr>
    <a:masterClrMapping/>
  </p:clrMapOvr>
  <p:transition spd="med" advTm="918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3DE70861-3F44-CF4D-A628-BB94A49E1C16}"/>
              </a:ext>
            </a:extLst>
          </p:cNvPr>
          <p:cNvSpPr txBox="1"/>
          <p:nvPr/>
        </p:nvSpPr>
        <p:spPr>
          <a:xfrm>
            <a:off x="839946" y="553582"/>
            <a:ext cx="11324907" cy="8646436"/>
          </a:xfrm>
          <a:prstGeom prst="rect">
            <a:avLst/>
          </a:prstGeom>
          <a:solidFill>
            <a:schemeClr val="tx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32000" tIns="36000" rIns="180000" bIns="0" numCol="1" spcCol="38100" rtlCol="0" anchor="t" anchorCtr="0">
            <a:noAutofit/>
          </a:bodyPr>
          <a:lstStyle/>
          <a:p>
            <a:pPr algn="l"/>
            <a:r>
              <a:rPr lang="ja-JP" altLang="en-US" dirty="0"/>
              <a:t>　　</a:t>
            </a:r>
            <a:r>
              <a:rPr lang="ja-JP" altLang="ja-JP" sz="2000" dirty="0">
                <a:solidFill>
                  <a:schemeClr val="bg2">
                    <a:lumMod val="50000"/>
                  </a:schemeClr>
                </a:solidFill>
              </a:rPr>
              <a:t>指導</a:t>
            </a:r>
            <a:r>
              <a:rPr lang="zh-TW" altLang="en-US" sz="2000" dirty="0">
                <a:solidFill>
                  <a:schemeClr val="bg2">
                    <a:lumMod val="50000"/>
                  </a:schemeClr>
                </a:solidFill>
              </a:rPr>
              <a:t>教師用指導資料</a:t>
            </a:r>
            <a:endParaRPr lang="en-US" altLang="zh-TW" sz="2000" dirty="0">
              <a:solidFill>
                <a:schemeClr val="bg2">
                  <a:lumMod val="50000"/>
                </a:schemeClr>
              </a:solidFill>
            </a:endParaRPr>
          </a:p>
          <a:p>
            <a:pPr algn="l"/>
            <a:r>
              <a:rPr lang="ja-JP" altLang="ja-JP" cap="all" dirty="0"/>
              <a:t>「</a:t>
            </a:r>
            <a:r>
              <a:rPr lang="ja-JP" altLang="en-US" cap="all" dirty="0"/>
              <a:t>「</a:t>
            </a:r>
            <a:r>
              <a:rPr lang="ja-JP" altLang="en-US" sz="3600"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ja-JP" sz="3600" b="1" cap="all" dirty="0">
                <a:solidFill>
                  <a:schemeClr val="bg2">
                    <a:lumMod val="50000"/>
                  </a:schemeClr>
                </a:solidFill>
                <a:latin typeface="ＭＳ Ｐゴシック" panose="020B0600070205080204" pitchFamily="50" charset="-128"/>
                <a:ea typeface="ＭＳ Ｐゴシック" panose="020B0600070205080204" pitchFamily="50" charset="-128"/>
              </a:rPr>
              <a:t>自分ごと（自分の事）として学ぶ子供」について</a:t>
            </a:r>
            <a:endParaRPr lang="en-US" altLang="ja-JP" sz="36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1.</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はじめに</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・教師用指導資料「自分ごと（自分の事）として学ぶ子供」</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12</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の疑問</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a:t>
            </a:r>
            <a:r>
              <a:rPr lang="ja-JP" altLang="en-US" sz="2800" b="1" cap="all" dirty="0">
                <a:solidFill>
                  <a:schemeClr val="tx2">
                    <a:lumMod val="10000"/>
                  </a:schemeClr>
                </a:solidFill>
                <a:latin typeface="ＭＳ Ｐゴシック" panose="020B0600070205080204" pitchFamily="50" charset="-128"/>
                <a:ea typeface="ＭＳ Ｐゴシック" panose="020B0600070205080204" pitchFamily="50" charset="-128"/>
              </a:rPr>
              <a:t>・資料発行について</a:t>
            </a:r>
          </a:p>
          <a:p>
            <a:pPr algn="l"/>
            <a:endPar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2.</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自分ごと（自分の事）として学ぶ子供とは</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・標題「自分ごと（自分の事）として学ぶ子供」について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・「自分ごと」として学ぶ意義</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問いや考え</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を持つ」と「</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問いや考え</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の再構成」について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・「協働・対話」について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・自分ごと（自分の事）として学ぶ子供の姿</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・自分ごと（自分の事）として学ぶ子供の姿が見られる授業づくり</a:t>
            </a:r>
          </a:p>
          <a:p>
            <a:pPr algn="l"/>
            <a:endPar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3.</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おわりに</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・資料活用について</a:t>
            </a:r>
          </a:p>
          <a:p>
            <a:pPr algn="l"/>
            <a:endParaRPr lang="en-US" altLang="ja-JP" sz="2000" b="1" cap="all" dirty="0">
              <a:solidFill>
                <a:schemeClr val="bg2">
                  <a:lumMod val="50000"/>
                </a:schemeClr>
              </a:solidFill>
            </a:endParaRPr>
          </a:p>
          <a:p>
            <a:pPr algn="l"/>
            <a:endParaRPr lang="ja-JP" altLang="ja-JP" sz="2000" b="1" cap="all" dirty="0">
              <a:solidFill>
                <a:schemeClr val="bg2">
                  <a:lumMod val="50000"/>
                </a:schemeClr>
              </a:solidFill>
            </a:endParaRPr>
          </a:p>
          <a:p>
            <a:pPr algn="l"/>
            <a:endParaRPr lang="ja-JP" altLang="ja-JP" sz="1100" dirty="0">
              <a:solidFill>
                <a:schemeClr val="bg2">
                  <a:lumMod val="50000"/>
                </a:schemeClr>
              </a:solidFill>
            </a:endParaRPr>
          </a:p>
        </p:txBody>
      </p:sp>
    </p:spTree>
    <p:extLst>
      <p:ext uri="{BB962C8B-B14F-4D97-AF65-F5344CB8AC3E}">
        <p14:creationId xmlns:p14="http://schemas.microsoft.com/office/powerpoint/2010/main" val="2219146313"/>
      </p:ext>
    </p:extLst>
  </p:cSld>
  <p:clrMapOvr>
    <a:masterClrMapping/>
  </p:clrMapOvr>
  <p:transition spd="med" advTm="7424"/>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3DE70861-3F44-CF4D-A628-BB94A49E1C16}"/>
              </a:ext>
            </a:extLst>
          </p:cNvPr>
          <p:cNvSpPr txBox="1"/>
          <p:nvPr/>
        </p:nvSpPr>
        <p:spPr>
          <a:xfrm>
            <a:off x="839947" y="553582"/>
            <a:ext cx="11301254" cy="8646436"/>
          </a:xfrm>
          <a:prstGeom prst="rect">
            <a:avLst/>
          </a:prstGeom>
          <a:solidFill>
            <a:schemeClr val="tx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32000" tIns="36000" rIns="180000" bIns="0" numCol="1" spcCol="38100" rtlCol="0" anchor="t" anchorCtr="0">
            <a:noAutofit/>
          </a:bodyPr>
          <a:lstStyle/>
          <a:p>
            <a:pPr algn="l"/>
            <a:r>
              <a:rPr lang="ja-JP" altLang="en-US" dirty="0"/>
              <a:t>　　</a:t>
            </a:r>
            <a:r>
              <a:rPr lang="ja-JP" altLang="ja-JP" sz="2000" dirty="0">
                <a:solidFill>
                  <a:schemeClr val="bg2">
                    <a:lumMod val="50000"/>
                  </a:schemeClr>
                </a:solidFill>
              </a:rPr>
              <a:t>指導</a:t>
            </a:r>
            <a:r>
              <a:rPr lang="zh-TW" altLang="en-US" sz="2000" dirty="0">
                <a:solidFill>
                  <a:schemeClr val="bg2">
                    <a:lumMod val="50000"/>
                  </a:schemeClr>
                </a:solidFill>
              </a:rPr>
              <a:t>教師用指導資料</a:t>
            </a:r>
            <a:endParaRPr lang="en-US" altLang="zh-TW" sz="2000" dirty="0">
              <a:solidFill>
                <a:schemeClr val="bg2">
                  <a:lumMod val="50000"/>
                </a:schemeClr>
              </a:solidFill>
            </a:endParaRPr>
          </a:p>
          <a:p>
            <a:pPr algn="l"/>
            <a:r>
              <a:rPr lang="ja-JP" altLang="ja-JP" cap="all" dirty="0"/>
              <a:t>「</a:t>
            </a:r>
            <a:r>
              <a:rPr lang="ja-JP" altLang="en-US" cap="all" dirty="0"/>
              <a:t>「</a:t>
            </a:r>
            <a:r>
              <a:rPr lang="ja-JP" altLang="en-US" sz="3600"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ja-JP" sz="3600" b="1" cap="all" dirty="0">
                <a:solidFill>
                  <a:schemeClr val="bg2">
                    <a:lumMod val="50000"/>
                  </a:schemeClr>
                </a:solidFill>
                <a:latin typeface="ＭＳ Ｐゴシック" panose="020B0600070205080204" pitchFamily="50" charset="-128"/>
                <a:ea typeface="ＭＳ Ｐゴシック" panose="020B0600070205080204" pitchFamily="50" charset="-128"/>
              </a:rPr>
              <a:t>自分ごと（自分の事）として学ぶ子供」について</a:t>
            </a:r>
            <a:endParaRPr lang="en-US" altLang="ja-JP" sz="36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1.</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はじめに</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・教師用指導資料「自分ごと（自分の事）として学ぶ子供」</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12</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の疑問</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a:t>
            </a:r>
            <a:r>
              <a:rPr lang="ja-JP" altLang="en-US" sz="2800" b="1" cap="all" dirty="0">
                <a:solidFill>
                  <a:schemeClr val="tx2">
                    <a:lumMod val="10000"/>
                  </a:schemeClr>
                </a:solidFill>
                <a:latin typeface="ＭＳ Ｐゴシック" panose="020B0600070205080204" pitchFamily="50" charset="-128"/>
                <a:ea typeface="ＭＳ Ｐゴシック" panose="020B0600070205080204" pitchFamily="50" charset="-128"/>
              </a:rPr>
              <a:t>・資料発行について</a:t>
            </a:r>
          </a:p>
          <a:p>
            <a:pPr algn="l"/>
            <a:endPar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2.</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自分ごと（自分の事）として学ぶ子供とは</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・標題「自分ごと（自分の事）として学ぶ子供」について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・「自分ごと」として学ぶ意義</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問いや考え</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を持つ」と「</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問いや考え</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の再構成」について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・「協働・対話」について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・自分ごと（自分の事）として学ぶ子供の姿</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・自分ごと（自分の事）として学ぶ子供の姿が見られる授業づくり</a:t>
            </a:r>
          </a:p>
          <a:p>
            <a:pPr algn="l"/>
            <a:endPar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3.</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おわりに</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・資料活用について</a:t>
            </a:r>
          </a:p>
          <a:p>
            <a:pPr algn="l"/>
            <a:endParaRPr lang="en-US" altLang="ja-JP" sz="2000" b="1" cap="all" dirty="0">
              <a:solidFill>
                <a:schemeClr val="bg2">
                  <a:lumMod val="50000"/>
                </a:schemeClr>
              </a:solidFill>
            </a:endParaRPr>
          </a:p>
          <a:p>
            <a:pPr algn="l"/>
            <a:endParaRPr lang="ja-JP" altLang="ja-JP" sz="2000" b="1" cap="all" dirty="0">
              <a:solidFill>
                <a:schemeClr val="bg2">
                  <a:lumMod val="50000"/>
                </a:schemeClr>
              </a:solidFill>
            </a:endParaRPr>
          </a:p>
          <a:p>
            <a:pPr algn="l"/>
            <a:endParaRPr lang="ja-JP" altLang="ja-JP" sz="1100" dirty="0">
              <a:solidFill>
                <a:schemeClr val="bg2">
                  <a:lumMod val="50000"/>
                </a:schemeClr>
              </a:solidFill>
            </a:endParaRPr>
          </a:p>
        </p:txBody>
      </p:sp>
      <p:sp>
        <p:nvSpPr>
          <p:cNvPr id="5" name="正方形/長方形 8"/>
          <p:cNvSpPr/>
          <p:nvPr/>
        </p:nvSpPr>
        <p:spPr>
          <a:xfrm>
            <a:off x="1138539" y="1694688"/>
            <a:ext cx="3871609" cy="1456809"/>
          </a:xfrm>
          <a:prstGeom prst="rect">
            <a:avLst/>
          </a:prstGeom>
          <a:solidFill>
            <a:srgbClr val="00B0F0">
              <a:alpha val="73000"/>
            </a:srgbClr>
          </a:solidFill>
          <a:ln w="12700">
            <a:miter lim="400000"/>
          </a:ln>
          <a:effectLst>
            <a:outerShdw blurRad="76200" dir="18900000" rotWithShape="0">
              <a:srgbClr val="000000">
                <a:alpha val="8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6800" b="1" spc="70">
                <a:ln w="13493">
                  <a:solidFill>
                    <a:srgbClr val="5B9BD5"/>
                  </a:solidFill>
                </a:ln>
                <a:solidFill>
                  <a:srgbClr val="FEFEFE"/>
                </a:solidFill>
                <a:effectLst>
                  <a:outerShdw blurRad="25400" dist="23998" dir="2700000" rotWithShape="0">
                    <a:srgbClr val="000000">
                      <a:alpha val="31034"/>
                    </a:srgbClr>
                  </a:outerShdw>
                </a:effectLst>
                <a:latin typeface="Helvetica"/>
                <a:ea typeface="Helvetica"/>
                <a:cs typeface="Helvetica"/>
                <a:sym typeface="Helvetica"/>
              </a:defRPr>
            </a:pPr>
            <a:r>
              <a:rPr lang="ja-JP" altLang="en-US" sz="4400" dirty="0">
                <a:solidFill>
                  <a:schemeClr val="tx1"/>
                </a:solidFill>
                <a:latin typeface="HGSoeiKakugothicUB" panose="020B0909000000000000" pitchFamily="49" charset="-128"/>
                <a:ea typeface="HGSoeiKakugothicUB" panose="020B0909000000000000" pitchFamily="49" charset="-128"/>
              </a:rPr>
              <a:t>資料発行全般について</a:t>
            </a:r>
            <a:endParaRPr sz="4400" dirty="0">
              <a:solidFill>
                <a:schemeClr val="tx1"/>
              </a:solidFill>
              <a:latin typeface="HGSoeiKakugothicUB" panose="020B0909000000000000" pitchFamily="49" charset="-128"/>
              <a:ea typeface="HGSoeiKakugothicUB" panose="020B0909000000000000" pitchFamily="49" charset="-128"/>
            </a:endParaRPr>
          </a:p>
        </p:txBody>
      </p:sp>
      <p:sp>
        <p:nvSpPr>
          <p:cNvPr id="6" name="正方形/長方形 8"/>
          <p:cNvSpPr/>
          <p:nvPr/>
        </p:nvSpPr>
        <p:spPr>
          <a:xfrm>
            <a:off x="1275399" y="4148395"/>
            <a:ext cx="3871609" cy="1456809"/>
          </a:xfrm>
          <a:prstGeom prst="rect">
            <a:avLst/>
          </a:prstGeom>
          <a:solidFill>
            <a:srgbClr val="00B0F0">
              <a:alpha val="73000"/>
            </a:srgbClr>
          </a:solidFill>
          <a:ln w="12700">
            <a:miter lim="400000"/>
          </a:ln>
          <a:effectLst>
            <a:outerShdw blurRad="76200" dir="18900000" rotWithShape="0">
              <a:srgbClr val="000000">
                <a:alpha val="8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6800" b="1" spc="70">
                <a:ln w="13493">
                  <a:solidFill>
                    <a:srgbClr val="5B9BD5"/>
                  </a:solidFill>
                </a:ln>
                <a:solidFill>
                  <a:srgbClr val="FEFEFE"/>
                </a:solidFill>
                <a:effectLst>
                  <a:outerShdw blurRad="25400" dist="23998" dir="2700000" rotWithShape="0">
                    <a:srgbClr val="000000">
                      <a:alpha val="31034"/>
                    </a:srgbClr>
                  </a:outerShdw>
                </a:effectLst>
                <a:latin typeface="Helvetica"/>
                <a:ea typeface="Helvetica"/>
                <a:cs typeface="Helvetica"/>
                <a:sym typeface="Helvetica"/>
              </a:defRPr>
            </a:pPr>
            <a:r>
              <a:rPr lang="ja-JP" altLang="en-US" sz="4400" dirty="0">
                <a:latin typeface="HGSoeiKakugothicUB" panose="020B0909000000000000" pitchFamily="49" charset="-128"/>
                <a:ea typeface="HGSoeiKakugothicUB" panose="020B0909000000000000" pitchFamily="49" charset="-128"/>
              </a:rPr>
              <a:t>内容面</a:t>
            </a:r>
            <a:endParaRPr lang="en-US" altLang="ja-JP" sz="4400" dirty="0">
              <a:latin typeface="HGSoeiKakugothicUB" panose="020B0909000000000000" pitchFamily="49" charset="-128"/>
              <a:ea typeface="HGSoeiKakugothicUB" panose="020B0909000000000000" pitchFamily="49" charset="-128"/>
            </a:endParaRPr>
          </a:p>
          <a:p>
            <a:pPr>
              <a:defRPr sz="6800" b="1" spc="70">
                <a:ln w="13493">
                  <a:solidFill>
                    <a:srgbClr val="5B9BD5"/>
                  </a:solidFill>
                </a:ln>
                <a:solidFill>
                  <a:srgbClr val="FEFEFE"/>
                </a:solidFill>
                <a:effectLst>
                  <a:outerShdw blurRad="25400" dist="23998" dir="2700000" rotWithShape="0">
                    <a:srgbClr val="000000">
                      <a:alpha val="31034"/>
                    </a:srgbClr>
                  </a:outerShdw>
                </a:effectLst>
                <a:latin typeface="Helvetica"/>
                <a:ea typeface="Helvetica"/>
                <a:cs typeface="Helvetica"/>
                <a:sym typeface="Helvetica"/>
              </a:defRPr>
            </a:pPr>
            <a:r>
              <a:rPr lang="ja-JP" altLang="en-US" sz="4400" dirty="0">
                <a:latin typeface="HGSoeiKakugothicUB" panose="020B0909000000000000" pitchFamily="49" charset="-128"/>
                <a:ea typeface="HGSoeiKakugothicUB" panose="020B0909000000000000" pitchFamily="49" charset="-128"/>
              </a:rPr>
              <a:t>について</a:t>
            </a:r>
            <a:endParaRPr sz="4400" dirty="0">
              <a:latin typeface="HGSoeiKakugothicUB" panose="020B0909000000000000" pitchFamily="49" charset="-128"/>
              <a:ea typeface="HGSoeiKakugothicUB" panose="020B0909000000000000" pitchFamily="49" charset="-128"/>
            </a:endParaRPr>
          </a:p>
        </p:txBody>
      </p:sp>
      <p:sp>
        <p:nvSpPr>
          <p:cNvPr id="11" name="正方形/長方形 10">
            <a:extLst>
              <a:ext uri="{FF2B5EF4-FFF2-40B4-BE49-F238E27FC236}">
                <a16:creationId xmlns:a16="http://schemas.microsoft.com/office/drawing/2014/main" id="{8D44E311-6D69-7C45-B140-43C0C62C6A57}"/>
              </a:ext>
            </a:extLst>
          </p:cNvPr>
          <p:cNvSpPr/>
          <p:nvPr/>
        </p:nvSpPr>
        <p:spPr>
          <a:xfrm>
            <a:off x="1138539" y="6892268"/>
            <a:ext cx="4627261" cy="913611"/>
          </a:xfrm>
          <a:prstGeom prst="rect">
            <a:avLst/>
          </a:prstGeom>
          <a:solidFill>
            <a:schemeClr val="lt1">
              <a:alpha val="16000"/>
            </a:schemeClr>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4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
        <p:nvSpPr>
          <p:cNvPr id="10" name="正方形/長方形 9">
            <a:extLst>
              <a:ext uri="{FF2B5EF4-FFF2-40B4-BE49-F238E27FC236}">
                <a16:creationId xmlns:a16="http://schemas.microsoft.com/office/drawing/2014/main" id="{B6D08F31-017B-B847-8566-1160086F40DC}"/>
              </a:ext>
            </a:extLst>
          </p:cNvPr>
          <p:cNvSpPr/>
          <p:nvPr/>
        </p:nvSpPr>
        <p:spPr>
          <a:xfrm>
            <a:off x="1182658" y="3458439"/>
            <a:ext cx="10639484" cy="3328071"/>
          </a:xfrm>
          <a:prstGeom prst="rect">
            <a:avLst/>
          </a:prstGeom>
          <a:solidFill>
            <a:schemeClr val="lt1">
              <a:alpha val="16000"/>
            </a:schemeClr>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4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
        <p:nvSpPr>
          <p:cNvPr id="7" name="正方形/長方形 8"/>
          <p:cNvSpPr/>
          <p:nvPr/>
        </p:nvSpPr>
        <p:spPr>
          <a:xfrm>
            <a:off x="1275399" y="6892268"/>
            <a:ext cx="3871609" cy="1456809"/>
          </a:xfrm>
          <a:prstGeom prst="rect">
            <a:avLst/>
          </a:prstGeom>
          <a:solidFill>
            <a:srgbClr val="00B0F0">
              <a:alpha val="73000"/>
            </a:srgbClr>
          </a:solidFill>
          <a:ln w="12700">
            <a:miter lim="400000"/>
          </a:ln>
          <a:effectLst>
            <a:outerShdw blurRad="76200" dir="18900000" rotWithShape="0">
              <a:srgbClr val="000000">
                <a:alpha val="8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6800" b="1" spc="70">
                <a:ln w="13493">
                  <a:solidFill>
                    <a:srgbClr val="5B9BD5"/>
                  </a:solidFill>
                </a:ln>
                <a:solidFill>
                  <a:srgbClr val="FEFEFE"/>
                </a:solidFill>
                <a:effectLst>
                  <a:outerShdw blurRad="25400" dist="23998" dir="2700000" rotWithShape="0">
                    <a:srgbClr val="000000">
                      <a:alpha val="31034"/>
                    </a:srgbClr>
                  </a:outerShdw>
                </a:effectLst>
                <a:latin typeface="Helvetica"/>
                <a:ea typeface="Helvetica"/>
                <a:cs typeface="Helvetica"/>
                <a:sym typeface="Helvetica"/>
              </a:defRPr>
            </a:pPr>
            <a:r>
              <a:rPr lang="ja-JP" altLang="en-US" sz="4400" dirty="0">
                <a:latin typeface="HGSoeiKakugothicUB" panose="020B0909000000000000" pitchFamily="49" charset="-128"/>
                <a:ea typeface="HGSoeiKakugothicUB" panose="020B0909000000000000" pitchFamily="49" charset="-128"/>
              </a:rPr>
              <a:t>資料の活用</a:t>
            </a:r>
            <a:endParaRPr lang="en-US" altLang="ja-JP" sz="4400" dirty="0">
              <a:latin typeface="HGSoeiKakugothicUB" panose="020B0909000000000000" pitchFamily="49" charset="-128"/>
              <a:ea typeface="HGSoeiKakugothicUB" panose="020B0909000000000000" pitchFamily="49" charset="-128"/>
            </a:endParaRPr>
          </a:p>
          <a:p>
            <a:pPr>
              <a:defRPr sz="6800" b="1" spc="70">
                <a:ln w="13493">
                  <a:solidFill>
                    <a:srgbClr val="5B9BD5"/>
                  </a:solidFill>
                </a:ln>
                <a:solidFill>
                  <a:srgbClr val="FEFEFE"/>
                </a:solidFill>
                <a:effectLst>
                  <a:outerShdw blurRad="25400" dist="23998" dir="2700000" rotWithShape="0">
                    <a:srgbClr val="000000">
                      <a:alpha val="31034"/>
                    </a:srgbClr>
                  </a:outerShdw>
                </a:effectLst>
                <a:latin typeface="Helvetica"/>
                <a:ea typeface="Helvetica"/>
                <a:cs typeface="Helvetica"/>
                <a:sym typeface="Helvetica"/>
              </a:defRPr>
            </a:pPr>
            <a:r>
              <a:rPr lang="ja-JP" altLang="en-US" sz="4400" dirty="0">
                <a:latin typeface="HGSoeiKakugothicUB" panose="020B0909000000000000" pitchFamily="49" charset="-128"/>
                <a:ea typeface="HGSoeiKakugothicUB" panose="020B0909000000000000" pitchFamily="49" charset="-128"/>
              </a:rPr>
              <a:t>について</a:t>
            </a:r>
            <a:endParaRPr sz="4400" dirty="0">
              <a:latin typeface="HGSoeiKakugothicUB" panose="020B0909000000000000" pitchFamily="49" charset="-128"/>
              <a:ea typeface="HGSoeiKakugothicUB" panose="020B0909000000000000" pitchFamily="49" charset="-128"/>
            </a:endParaRPr>
          </a:p>
        </p:txBody>
      </p:sp>
      <p:sp>
        <p:nvSpPr>
          <p:cNvPr id="9" name="正方形/長方形 8">
            <a:extLst>
              <a:ext uri="{FF2B5EF4-FFF2-40B4-BE49-F238E27FC236}">
                <a16:creationId xmlns:a16="http://schemas.microsoft.com/office/drawing/2014/main" id="{3ECF184E-BFB8-364A-9497-BEBE57CAAE53}"/>
              </a:ext>
            </a:extLst>
          </p:cNvPr>
          <p:cNvSpPr/>
          <p:nvPr/>
        </p:nvSpPr>
        <p:spPr>
          <a:xfrm>
            <a:off x="1226777" y="1788092"/>
            <a:ext cx="10639484" cy="1270000"/>
          </a:xfrm>
          <a:prstGeom prst="rect">
            <a:avLst/>
          </a:prstGeom>
          <a:solidFill>
            <a:schemeClr val="lt1">
              <a:alpha val="16000"/>
            </a:schemeClr>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endParaRPr>
          </a:p>
        </p:txBody>
      </p:sp>
    </p:spTree>
    <p:custDataLst>
      <p:tags r:id="rId1"/>
    </p:custDataLst>
    <p:extLst>
      <p:ext uri="{BB962C8B-B14F-4D97-AF65-F5344CB8AC3E}">
        <p14:creationId xmlns:p14="http://schemas.microsoft.com/office/powerpoint/2010/main" val="2714686845"/>
      </p:ext>
    </p:extLst>
  </p:cSld>
  <p:clrMapOvr>
    <a:masterClrMapping/>
  </p:clrMapOvr>
  <p:transition spd="med" advTm="185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ppt_x</p:attrName>
                                        </p:attrNameLst>
                                      </p:cBhvr>
                                      <p:tavLst>
                                        <p:tav tm="0">
                                          <p:val>
                                            <p:strVal val="#ppt_x+#ppt_w*1.125000"/>
                                          </p:val>
                                        </p:tav>
                                        <p:tav tm="100000">
                                          <p:val>
                                            <p:strVal val="#ppt_x"/>
                                          </p:val>
                                        </p:tav>
                                      </p:tavLst>
                                    </p:anim>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2"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p:tgtEl>
                                          <p:spTgt spid="7"/>
                                        </p:tgtEl>
                                        <p:attrNameLst>
                                          <p:attrName>ppt_x</p:attrName>
                                        </p:attrNameLst>
                                      </p:cBhvr>
                                      <p:tavLst>
                                        <p:tav tm="0">
                                          <p:val>
                                            <p:strVal val="#ppt_x+#ppt_w*1.125000"/>
                                          </p:val>
                                        </p:tav>
                                        <p:tav tm="100000">
                                          <p:val>
                                            <p:strVal val="#ppt_x"/>
                                          </p:val>
                                        </p:tav>
                                      </p:tavLst>
                                    </p:anim>
                                    <p:animEffect transition="in" filter="wipe(left)">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0"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59536" y="503660"/>
            <a:ext cx="11324907" cy="8646436"/>
          </a:xfrm>
          <a:prstGeom prst="rect">
            <a:avLst/>
          </a:prstGeom>
          <a:solidFill>
            <a:schemeClr val="tx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32000" tIns="36000" rIns="180000" bIns="0" numCol="1" spcCol="38100" rtlCol="0" anchor="t" anchorCtr="0">
            <a:noAutofit/>
          </a:bodyPr>
          <a:lstStyle/>
          <a:p>
            <a:pPr algn="l"/>
            <a:r>
              <a:rPr lang="ja-JP" altLang="en-US" dirty="0"/>
              <a:t>　　</a:t>
            </a:r>
            <a:r>
              <a:rPr lang="ja-JP" altLang="ja-JP" sz="2000" dirty="0">
                <a:solidFill>
                  <a:schemeClr val="bg2">
                    <a:lumMod val="50000"/>
                  </a:schemeClr>
                </a:solidFill>
              </a:rPr>
              <a:t>指導</a:t>
            </a:r>
            <a:r>
              <a:rPr lang="zh-TW" altLang="en-US" sz="2000" dirty="0">
                <a:solidFill>
                  <a:schemeClr val="bg2">
                    <a:lumMod val="50000"/>
                  </a:schemeClr>
                </a:solidFill>
              </a:rPr>
              <a:t>教師用指導資料</a:t>
            </a:r>
            <a:endParaRPr lang="en-US" altLang="zh-TW" sz="2000" dirty="0">
              <a:solidFill>
                <a:schemeClr val="bg2">
                  <a:lumMod val="50000"/>
                </a:schemeClr>
              </a:solidFill>
            </a:endParaRPr>
          </a:p>
          <a:p>
            <a:pPr algn="l"/>
            <a:r>
              <a:rPr lang="ja-JP" altLang="ja-JP" cap="all" dirty="0"/>
              <a:t>「</a:t>
            </a:r>
            <a:r>
              <a:rPr lang="ja-JP" altLang="en-US" cap="all" dirty="0"/>
              <a:t>「</a:t>
            </a:r>
            <a:r>
              <a:rPr lang="ja-JP" altLang="en-US" sz="3600"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ja-JP" sz="3600" b="1" cap="all" dirty="0">
                <a:solidFill>
                  <a:schemeClr val="bg2">
                    <a:lumMod val="50000"/>
                  </a:schemeClr>
                </a:solidFill>
                <a:latin typeface="ＭＳ Ｐゴシック" panose="020B0600070205080204" pitchFamily="50" charset="-128"/>
                <a:ea typeface="ＭＳ Ｐゴシック" panose="020B0600070205080204" pitchFamily="50" charset="-128"/>
              </a:rPr>
              <a:t>自分ごと（自分の事）として学ぶ子供」について</a:t>
            </a:r>
            <a:endParaRPr lang="en-US" altLang="ja-JP" sz="36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1.</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はじめに</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・教師用指導資料「自分ごと（自分の事）として学ぶ子供」</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12</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の疑問</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a:t>
            </a:r>
            <a:r>
              <a:rPr lang="ja-JP" altLang="en-US" sz="2800" b="1" cap="all" dirty="0">
                <a:solidFill>
                  <a:srgbClr val="FF0000"/>
                </a:solidFill>
                <a:latin typeface="ＭＳ Ｐゴシック" panose="020B0600070205080204" pitchFamily="50" charset="-128"/>
                <a:ea typeface="ＭＳ Ｐゴシック" panose="020B0600070205080204" pitchFamily="50" charset="-128"/>
              </a:rPr>
              <a:t>・資料発行について</a:t>
            </a:r>
          </a:p>
          <a:p>
            <a:pPr algn="l"/>
            <a:endPar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2.</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自分ごと（自分の事）として学ぶ子供とは</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・標題「自分ごと（自分の事）として学ぶ子供」について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・「自分ごと」として学ぶ意義</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問いや考え</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を持つ」と「</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問いや考え</a:t>
            </a:r>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の再構成」について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・「協働・対話」について</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・自分ごと（自分の事）として学ぶ子供の姿</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・自分ごと（自分の事）として学ぶ子供の姿が見られる授業づくり</a:t>
            </a:r>
          </a:p>
          <a:p>
            <a:pPr algn="l"/>
            <a:endPar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endParaRPr>
          </a:p>
          <a:p>
            <a:pPr algn="l"/>
            <a:r>
              <a:rPr lang="en-US" altLang="ja-JP" sz="2800" b="1" cap="all" dirty="0">
                <a:solidFill>
                  <a:schemeClr val="bg2">
                    <a:lumMod val="50000"/>
                  </a:schemeClr>
                </a:solidFill>
                <a:latin typeface="ＭＳ Ｐゴシック" panose="020B0600070205080204" pitchFamily="50" charset="-128"/>
                <a:ea typeface="ＭＳ Ｐゴシック" panose="020B0600070205080204" pitchFamily="50" charset="-128"/>
              </a:rPr>
              <a:t>3.</a:t>
            </a:r>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おわりに</a:t>
            </a:r>
          </a:p>
          <a:p>
            <a:pPr algn="l"/>
            <a:r>
              <a:rPr lang="ja-JP" altLang="en-US" sz="2800" b="1" cap="all" dirty="0">
                <a:solidFill>
                  <a:schemeClr val="bg2">
                    <a:lumMod val="50000"/>
                  </a:schemeClr>
                </a:solidFill>
                <a:latin typeface="ＭＳ Ｐゴシック" panose="020B0600070205080204" pitchFamily="50" charset="-128"/>
                <a:ea typeface="ＭＳ Ｐゴシック" panose="020B0600070205080204" pitchFamily="50" charset="-128"/>
              </a:rPr>
              <a:t>　・資料活用について</a:t>
            </a:r>
          </a:p>
          <a:p>
            <a:pPr algn="l"/>
            <a:endParaRPr lang="en-US" altLang="ja-JP" sz="2000" b="1" cap="all" dirty="0">
              <a:solidFill>
                <a:schemeClr val="bg2">
                  <a:lumMod val="50000"/>
                </a:schemeClr>
              </a:solidFill>
            </a:endParaRPr>
          </a:p>
          <a:p>
            <a:pPr algn="l"/>
            <a:endParaRPr lang="ja-JP" altLang="ja-JP" sz="2000" b="1" cap="all" dirty="0">
              <a:solidFill>
                <a:schemeClr val="bg2">
                  <a:lumMod val="50000"/>
                </a:schemeClr>
              </a:solidFill>
            </a:endParaRPr>
          </a:p>
          <a:p>
            <a:pPr algn="l"/>
            <a:endParaRPr lang="ja-JP" altLang="ja-JP" sz="1100" dirty="0">
              <a:solidFill>
                <a:schemeClr val="bg2">
                  <a:lumMod val="50000"/>
                </a:schemeClr>
              </a:solidFill>
            </a:endParaRPr>
          </a:p>
        </p:txBody>
      </p:sp>
      <p:pic>
        <p:nvPicPr>
          <p:cNvPr id="5" name="Picture 11" descr="静岡県教育委員会ロゴ"/>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5054" y="8433816"/>
            <a:ext cx="3093085" cy="617220"/>
          </a:xfrm>
          <a:prstGeom prst="rect">
            <a:avLst/>
          </a:prstGeom>
          <a:noFill/>
          <a:ln>
            <a:noFill/>
          </a:ln>
          <a:extLst/>
        </p:spPr>
      </p:pic>
    </p:spTree>
    <p:extLst>
      <p:ext uri="{BB962C8B-B14F-4D97-AF65-F5344CB8AC3E}">
        <p14:creationId xmlns:p14="http://schemas.microsoft.com/office/powerpoint/2010/main" val="3870609543"/>
      </p:ext>
    </p:extLst>
  </p:cSld>
  <p:clrMapOvr>
    <a:masterClrMapping/>
  </p:clrMapOvr>
  <p:transition spd="med" advTm="7114"/>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5|0.9|1.3|1.4"/>
</p:tagLst>
</file>

<file path=ppt/tags/tag10.xml><?xml version="1.0" encoding="utf-8"?>
<p:tagLst xmlns:a="http://schemas.openxmlformats.org/drawingml/2006/main" xmlns:r="http://schemas.openxmlformats.org/officeDocument/2006/relationships" xmlns:p="http://schemas.openxmlformats.org/presentationml/2006/main">
  <p:tag name="TIMING" val="|13|1.8"/>
</p:tagLst>
</file>

<file path=ppt/tags/tag11.xml><?xml version="1.0" encoding="utf-8"?>
<p:tagLst xmlns:a="http://schemas.openxmlformats.org/drawingml/2006/main" xmlns:r="http://schemas.openxmlformats.org/officeDocument/2006/relationships" xmlns:p="http://schemas.openxmlformats.org/presentationml/2006/main">
  <p:tag name="TIMING" val="|9.3|1.3|10.2"/>
</p:tagLst>
</file>

<file path=ppt/tags/tag12.xml><?xml version="1.0" encoding="utf-8"?>
<p:tagLst xmlns:a="http://schemas.openxmlformats.org/drawingml/2006/main" xmlns:r="http://schemas.openxmlformats.org/officeDocument/2006/relationships" xmlns:p="http://schemas.openxmlformats.org/presentationml/2006/main">
  <p:tag name="TIMING" val="|2.1|3.6|1.6|2.3|1.2|1.8|1.1|10.2"/>
</p:tagLst>
</file>

<file path=ppt/tags/tag13.xml><?xml version="1.0" encoding="utf-8"?>
<p:tagLst xmlns:a="http://schemas.openxmlformats.org/drawingml/2006/main" xmlns:r="http://schemas.openxmlformats.org/officeDocument/2006/relationships" xmlns:p="http://schemas.openxmlformats.org/presentationml/2006/main">
  <p:tag name="TIMING" val="|1.5|1.6"/>
</p:tagLst>
</file>

<file path=ppt/tags/tag14.xml><?xml version="1.0" encoding="utf-8"?>
<p:tagLst xmlns:a="http://schemas.openxmlformats.org/drawingml/2006/main" xmlns:r="http://schemas.openxmlformats.org/officeDocument/2006/relationships" xmlns:p="http://schemas.openxmlformats.org/presentationml/2006/main">
  <p:tag name="TIMING" val="|6.6"/>
</p:tagLst>
</file>

<file path=ppt/tags/tag15.xml><?xml version="1.0" encoding="utf-8"?>
<p:tagLst xmlns:a="http://schemas.openxmlformats.org/drawingml/2006/main" xmlns:r="http://schemas.openxmlformats.org/officeDocument/2006/relationships" xmlns:p="http://schemas.openxmlformats.org/presentationml/2006/main">
  <p:tag name="TIMING" val="|2.1"/>
</p:tagLst>
</file>

<file path=ppt/tags/tag16.xml><?xml version="1.0" encoding="utf-8"?>
<p:tagLst xmlns:a="http://schemas.openxmlformats.org/drawingml/2006/main" xmlns:r="http://schemas.openxmlformats.org/officeDocument/2006/relationships" xmlns:p="http://schemas.openxmlformats.org/presentationml/2006/main">
  <p:tag name="TIMING" val="|2.3"/>
</p:tagLst>
</file>

<file path=ppt/tags/tag17.xml><?xml version="1.0" encoding="utf-8"?>
<p:tagLst xmlns:a="http://schemas.openxmlformats.org/drawingml/2006/main" xmlns:r="http://schemas.openxmlformats.org/officeDocument/2006/relationships" xmlns:p="http://schemas.openxmlformats.org/presentationml/2006/main">
  <p:tag name="TIMING" val="|0.8|0.7|17.7"/>
</p:tagLst>
</file>

<file path=ppt/tags/tag18.xml><?xml version="1.0" encoding="utf-8"?>
<p:tagLst xmlns:a="http://schemas.openxmlformats.org/drawingml/2006/main" xmlns:r="http://schemas.openxmlformats.org/officeDocument/2006/relationships" xmlns:p="http://schemas.openxmlformats.org/presentationml/2006/main">
  <p:tag name="TIMING" val="|3.5|2.4"/>
</p:tagLst>
</file>

<file path=ppt/tags/tag19.xml><?xml version="1.0" encoding="utf-8"?>
<p:tagLst xmlns:a="http://schemas.openxmlformats.org/drawingml/2006/main" xmlns:r="http://schemas.openxmlformats.org/officeDocument/2006/relationships" xmlns:p="http://schemas.openxmlformats.org/presentationml/2006/main">
  <p:tag name="TIMING" val="|2.4|1.5|6.6|8.5|8.1|3.1|13.3|1.3|2.7"/>
</p:tagLst>
</file>

<file path=ppt/tags/tag2.xml><?xml version="1.0" encoding="utf-8"?>
<p:tagLst xmlns:a="http://schemas.openxmlformats.org/drawingml/2006/main" xmlns:r="http://schemas.openxmlformats.org/officeDocument/2006/relationships" xmlns:p="http://schemas.openxmlformats.org/presentationml/2006/main">
  <p:tag name="TIMING" val="|1.6|5.5|3.8|3|3.7|2.6|5|4.7|3.1|3.6|4.9|4.3|3.1"/>
</p:tagLst>
</file>

<file path=ppt/tags/tag20.xml><?xml version="1.0" encoding="utf-8"?>
<p:tagLst xmlns:a="http://schemas.openxmlformats.org/drawingml/2006/main" xmlns:r="http://schemas.openxmlformats.org/officeDocument/2006/relationships" xmlns:p="http://schemas.openxmlformats.org/presentationml/2006/main">
  <p:tag name="TIMING" val="|2.5"/>
</p:tagLst>
</file>

<file path=ppt/tags/tag21.xml><?xml version="1.0" encoding="utf-8"?>
<p:tagLst xmlns:a="http://schemas.openxmlformats.org/drawingml/2006/main" xmlns:r="http://schemas.openxmlformats.org/officeDocument/2006/relationships" xmlns:p="http://schemas.openxmlformats.org/presentationml/2006/main">
  <p:tag name="TIMING" val="|6.3|4.5|7"/>
</p:tagLst>
</file>

<file path=ppt/tags/tag22.xml><?xml version="1.0" encoding="utf-8"?>
<p:tagLst xmlns:a="http://schemas.openxmlformats.org/drawingml/2006/main" xmlns:r="http://schemas.openxmlformats.org/officeDocument/2006/relationships" xmlns:p="http://schemas.openxmlformats.org/presentationml/2006/main">
  <p:tag name="TIMING" val="|13.3"/>
</p:tagLst>
</file>

<file path=ppt/tags/tag23.xml><?xml version="1.0" encoding="utf-8"?>
<p:tagLst xmlns:a="http://schemas.openxmlformats.org/drawingml/2006/main" xmlns:r="http://schemas.openxmlformats.org/officeDocument/2006/relationships" xmlns:p="http://schemas.openxmlformats.org/presentationml/2006/main">
  <p:tag name="TIMING" val="|5.7|10.6|10"/>
</p:tagLst>
</file>

<file path=ppt/tags/tag24.xml><?xml version="1.0" encoding="utf-8"?>
<p:tagLst xmlns:a="http://schemas.openxmlformats.org/drawingml/2006/main" xmlns:r="http://schemas.openxmlformats.org/officeDocument/2006/relationships" xmlns:p="http://schemas.openxmlformats.org/presentationml/2006/main">
  <p:tag name="TIMING" val="|-1835.3|6.6|6.9"/>
</p:tagLst>
</file>

<file path=ppt/tags/tag25.xml><?xml version="1.0" encoding="utf-8"?>
<p:tagLst xmlns:a="http://schemas.openxmlformats.org/drawingml/2006/main" xmlns:r="http://schemas.openxmlformats.org/officeDocument/2006/relationships" xmlns:p="http://schemas.openxmlformats.org/presentationml/2006/main">
  <p:tag name="TIMING" val="|2|1.4|14.4"/>
</p:tagLst>
</file>

<file path=ppt/tags/tag26.xml><?xml version="1.0" encoding="utf-8"?>
<p:tagLst xmlns:a="http://schemas.openxmlformats.org/drawingml/2006/main" xmlns:r="http://schemas.openxmlformats.org/officeDocument/2006/relationships" xmlns:p="http://schemas.openxmlformats.org/presentationml/2006/main">
  <p:tag name="TIMING" val="|3.6|8.2"/>
</p:tagLst>
</file>

<file path=ppt/tags/tag27.xml><?xml version="1.0" encoding="utf-8"?>
<p:tagLst xmlns:a="http://schemas.openxmlformats.org/drawingml/2006/main" xmlns:r="http://schemas.openxmlformats.org/officeDocument/2006/relationships" xmlns:p="http://schemas.openxmlformats.org/presentationml/2006/main">
  <p:tag name="TIMING" val="|4.9|0.8|1|1.5|13.1|0.9|1.3|1.8|5.1"/>
</p:tagLst>
</file>

<file path=ppt/tags/tag3.xml><?xml version="1.0" encoding="utf-8"?>
<p:tagLst xmlns:a="http://schemas.openxmlformats.org/drawingml/2006/main" xmlns:r="http://schemas.openxmlformats.org/officeDocument/2006/relationships" xmlns:p="http://schemas.openxmlformats.org/presentationml/2006/main">
  <p:tag name="TIMING" val="|4.2"/>
</p:tagLst>
</file>

<file path=ppt/tags/tag4.xml><?xml version="1.0" encoding="utf-8"?>
<p:tagLst xmlns:a="http://schemas.openxmlformats.org/drawingml/2006/main" xmlns:r="http://schemas.openxmlformats.org/officeDocument/2006/relationships" xmlns:p="http://schemas.openxmlformats.org/presentationml/2006/main">
  <p:tag name="TIMING" val="|3.1"/>
</p:tagLst>
</file>

<file path=ppt/tags/tag5.xml><?xml version="1.0" encoding="utf-8"?>
<p:tagLst xmlns:a="http://schemas.openxmlformats.org/drawingml/2006/main" xmlns:r="http://schemas.openxmlformats.org/officeDocument/2006/relationships" xmlns:p="http://schemas.openxmlformats.org/presentationml/2006/main">
  <p:tag name="TIMING" val="|3.9"/>
</p:tagLst>
</file>

<file path=ppt/tags/tag6.xml><?xml version="1.0" encoding="utf-8"?>
<p:tagLst xmlns:a="http://schemas.openxmlformats.org/drawingml/2006/main" xmlns:r="http://schemas.openxmlformats.org/officeDocument/2006/relationships" xmlns:p="http://schemas.openxmlformats.org/presentationml/2006/main">
  <p:tag name="TIMING" val="|4.7|0.8|1|1.1|0.9|0.9"/>
</p:tagLst>
</file>

<file path=ppt/tags/tag7.xml><?xml version="1.0" encoding="utf-8"?>
<p:tagLst xmlns:a="http://schemas.openxmlformats.org/drawingml/2006/main" xmlns:r="http://schemas.openxmlformats.org/officeDocument/2006/relationships" xmlns:p="http://schemas.openxmlformats.org/presentationml/2006/main">
  <p:tag name="TIMING" val="|33.6|3.6|2.7|17.3|1.9"/>
</p:tagLst>
</file>

<file path=ppt/tags/tag8.xml><?xml version="1.0" encoding="utf-8"?>
<p:tagLst xmlns:a="http://schemas.openxmlformats.org/drawingml/2006/main" xmlns:r="http://schemas.openxmlformats.org/officeDocument/2006/relationships" xmlns:p="http://schemas.openxmlformats.org/presentationml/2006/main">
  <p:tag name="TIMING" val="|7.7|0.8|0.8"/>
</p:tagLst>
</file>

<file path=ppt/tags/tag9.xml><?xml version="1.0" encoding="utf-8"?>
<p:tagLst xmlns:a="http://schemas.openxmlformats.org/drawingml/2006/main" xmlns:r="http://schemas.openxmlformats.org/officeDocument/2006/relationships" xmlns:p="http://schemas.openxmlformats.org/presentationml/2006/main">
  <p:tag name="TIMING" val="|8.6"/>
</p:tagLst>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3368</TotalTime>
  <Words>1139</Words>
  <Application>Microsoft Office PowerPoint</Application>
  <PresentationFormat>ユーザー設定</PresentationFormat>
  <Paragraphs>420</Paragraphs>
  <Slides>52</Slides>
  <Notes>52</Notes>
  <HiddenSlides>0</HiddenSlides>
  <MMClips>0</MMClips>
  <ScaleCrop>false</ScaleCrop>
  <HeadingPairs>
    <vt:vector size="8" baseType="variant">
      <vt:variant>
        <vt:lpstr>使用されているフォント</vt:lpstr>
      </vt:variant>
      <vt:variant>
        <vt:i4>20</vt:i4>
      </vt:variant>
      <vt:variant>
        <vt:lpstr>テーマ</vt:lpstr>
      </vt:variant>
      <vt:variant>
        <vt:i4>1</vt:i4>
      </vt:variant>
      <vt:variant>
        <vt:lpstr>埋め込まれた OLE サーバー</vt:lpstr>
      </vt:variant>
      <vt:variant>
        <vt:i4>1</vt:i4>
      </vt:variant>
      <vt:variant>
        <vt:lpstr>スライド タイトル</vt:lpstr>
      </vt:variant>
      <vt:variant>
        <vt:i4>52</vt:i4>
      </vt:variant>
    </vt:vector>
  </HeadingPairs>
  <TitlesOfParts>
    <vt:vector size="74" baseType="lpstr">
      <vt:lpstr>AR Pゴシック体M</vt:lpstr>
      <vt:lpstr>HGP明朝E</vt:lpstr>
      <vt:lpstr>HGS明朝E</vt:lpstr>
      <vt:lpstr>HGS明朝E</vt:lpstr>
      <vt:lpstr>HGSoeiKakugothicUB</vt:lpstr>
      <vt:lpstr>ＭＳ Ｐゴシック</vt:lpstr>
      <vt:lpstr>ＭＳ ゴシック</vt:lpstr>
      <vt:lpstr>ＭＳ ゴシック</vt:lpstr>
      <vt:lpstr>ＭＳ 明朝</vt:lpstr>
      <vt:lpstr>Rockwell</vt:lpstr>
      <vt:lpstr>UD デジタル 教科書体 NK-R</vt:lpstr>
      <vt:lpstr>ヒラギノ角ゴ ProN W3</vt:lpstr>
      <vt:lpstr>ヒラギノ角ゴ ProN W6</vt:lpstr>
      <vt:lpstr>メイリオ</vt:lpstr>
      <vt:lpstr>游ゴシック</vt:lpstr>
      <vt:lpstr>Arial</vt:lpstr>
      <vt:lpstr>Century</vt:lpstr>
      <vt:lpstr>Helvetica</vt:lpstr>
      <vt:lpstr>Times New Roman</vt:lpstr>
      <vt:lpstr>Wingdings</vt:lpstr>
      <vt:lpstr>Gradient</vt:lpstr>
      <vt:lpstr>ビットマップ イメージ</vt:lpstr>
      <vt:lpstr> 教師用指導資料 「自分ごと（自分の事）として学ぶ子供」 について</vt:lpstr>
      <vt:lpstr>「自分ごと（自分の事）として学ぶ子供」</vt:lpstr>
      <vt:lpstr>「自分ごと（自分の事）として学ぶ子供」12の疑問 </vt:lpstr>
      <vt:lpstr>「自分ごと（自分の事）として学ぶ子供」12の疑問 </vt:lpstr>
      <vt:lpstr>「自分ごと（自分の事）として学ぶ子供」12の疑問 </vt:lpstr>
      <vt:lpstr>「自分ごと（自分の事）として学ぶ子供」12の疑問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「自分ごと（自分の事）として学ぶ子供」 を使っての助言</vt:lpstr>
      <vt:lpstr>「自分ごと（自分の事）として学ぶ子供」</vt:lpstr>
      <vt:lpstr> 教師用指導資料 「自分ごと（自分の事）として学ぶ子供」 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「自分ごと（自分の事）として学ぶ子供」</dc:title>
  <dc:creator>瀬戸　武生</dc:creator>
  <cp:lastModifiedBy>瀬戸　武生</cp:lastModifiedBy>
  <cp:revision>186</cp:revision>
  <cp:lastPrinted>2019-05-22T01:58:59Z</cp:lastPrinted>
  <dcterms:modified xsi:type="dcterms:W3CDTF">2019-05-30T02:14:14Z</dcterms:modified>
</cp:coreProperties>
</file>