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80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77" r:id="rId12"/>
    <p:sldId id="279" r:id="rId13"/>
    <p:sldId id="266" r:id="rId14"/>
    <p:sldId id="268" r:id="rId15"/>
    <p:sldId id="267" r:id="rId16"/>
    <p:sldId id="270" r:id="rId17"/>
    <p:sldId id="269" r:id="rId18"/>
    <p:sldId id="273" r:id="rId19"/>
    <p:sldId id="272" r:id="rId20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5FC79"/>
    <a:srgbClr val="F9F190"/>
    <a:srgbClr val="C697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2" autoAdjust="0"/>
    <p:restoredTop sz="86343"/>
  </p:normalViewPr>
  <p:slideViewPr>
    <p:cSldViewPr>
      <p:cViewPr varScale="1">
        <p:scale>
          <a:sx n="69" d="100"/>
          <a:sy n="69" d="100"/>
        </p:scale>
        <p:origin x="-17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2AC9D-A478-6A4A-8462-1A7D48D9EA4D}" type="doc">
      <dgm:prSet loTypeId="urn:microsoft.com/office/officeart/2005/8/layout/cycle2" loCatId="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57BEDB4F-925F-1749-958E-AF4DEE57CEE5}">
      <dgm:prSet phldrT="[テキスト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matte">
          <a:bevelT h="19050"/>
          <a:bevelB h="0"/>
        </a:sp3d>
      </dgm:spPr>
      <dgm:t>
        <a:bodyPr/>
        <a:lstStyle/>
        <a:p>
          <a:r>
            <a:rPr kumimoji="1" lang="ja-JP" altLang="en-US" sz="1400"/>
            <a:t>データ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生成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収集</a:t>
          </a:r>
        </a:p>
      </dgm:t>
    </dgm:pt>
    <dgm:pt modelId="{52392939-5942-E544-9FED-A6686F29EBC0}" type="parTrans" cxnId="{3BDBD5B4-A3C2-D040-9982-FCB7618F18B7}">
      <dgm:prSet/>
      <dgm:spPr/>
      <dgm:t>
        <a:bodyPr/>
        <a:lstStyle/>
        <a:p>
          <a:endParaRPr kumimoji="1" lang="ja-JP" altLang="en-US"/>
        </a:p>
      </dgm:t>
    </dgm:pt>
    <dgm:pt modelId="{FCE7CB78-F79E-5140-9C55-6FD3BAA134C9}" type="sibTrans" cxnId="{3BDBD5B4-A3C2-D040-9982-FCB7618F18B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kumimoji="1" lang="ja-JP" altLang="en-US"/>
        </a:p>
      </dgm:t>
    </dgm:pt>
    <dgm:pt modelId="{850FC497-6FB1-8346-902E-B1A3549CFBB5}">
      <dgm:prSet phldrT="[テキスト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matte">
          <a:bevelT h="19050"/>
          <a:bevelB h="0"/>
        </a:sp3d>
      </dgm:spPr>
      <dgm:t>
        <a:bodyPr/>
        <a:lstStyle/>
        <a:p>
          <a:r>
            <a:rPr kumimoji="1" lang="ja-JP" altLang="en-US" sz="1400"/>
            <a:t>データ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保管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蓄積</a:t>
          </a:r>
        </a:p>
      </dgm:t>
    </dgm:pt>
    <dgm:pt modelId="{1A1FB3D5-C923-414C-9D94-9766C47A5B86}" type="parTrans" cxnId="{05BDC12D-D516-F24A-9E5A-180EA06C4160}">
      <dgm:prSet/>
      <dgm:spPr/>
      <dgm:t>
        <a:bodyPr/>
        <a:lstStyle/>
        <a:p>
          <a:endParaRPr kumimoji="1" lang="ja-JP" altLang="en-US"/>
        </a:p>
      </dgm:t>
    </dgm:pt>
    <dgm:pt modelId="{CD3B408C-49EB-024C-AF99-60CEC34E8225}" type="sibTrans" cxnId="{05BDC12D-D516-F24A-9E5A-180EA06C416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kumimoji="1" lang="ja-JP" altLang="en-US"/>
        </a:p>
      </dgm:t>
    </dgm:pt>
    <dgm:pt modelId="{EFB08438-EC6B-A84A-A9E6-89FC73230E8F}">
      <dgm:prSet phldrT="[テキスト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matte">
          <a:bevelT h="19050"/>
          <a:bevelB h="0"/>
        </a:sp3d>
      </dgm:spPr>
      <dgm:t>
        <a:bodyPr/>
        <a:lstStyle/>
        <a:p>
          <a:r>
            <a:rPr kumimoji="1" lang="ja-JP" altLang="en-US" sz="1400"/>
            <a:t>データ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分析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解析</a:t>
          </a:r>
        </a:p>
      </dgm:t>
    </dgm:pt>
    <dgm:pt modelId="{3AAD8F76-BFE0-D340-83AF-9B530EAD2455}" type="parTrans" cxnId="{D1E1877A-3A96-844A-8B87-22ABE393FE44}">
      <dgm:prSet/>
      <dgm:spPr/>
      <dgm:t>
        <a:bodyPr/>
        <a:lstStyle/>
        <a:p>
          <a:endParaRPr kumimoji="1" lang="ja-JP" altLang="en-US"/>
        </a:p>
      </dgm:t>
    </dgm:pt>
    <dgm:pt modelId="{7648CDEC-2838-EA4B-9F7F-5E846C2CB1EB}" type="sibTrans" cxnId="{D1E1877A-3A96-844A-8B87-22ABE393FE4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kumimoji="1" lang="ja-JP" altLang="en-US"/>
        </a:p>
      </dgm:t>
    </dgm:pt>
    <dgm:pt modelId="{DA4F0D10-EAE4-4944-A80C-FBFAA494F68E}">
      <dgm:prSet phldrT="[テキスト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matte">
          <a:bevelT h="19050"/>
          <a:bevelB h="0"/>
        </a:sp3d>
      </dgm:spPr>
      <dgm:t>
        <a:bodyPr/>
        <a:lstStyle/>
        <a:p>
          <a:r>
            <a:rPr kumimoji="1" lang="en-US" altLang="ja-JP" sz="1400" dirty="0"/>
            <a:t>ICT</a:t>
          </a:r>
          <a:r>
            <a:rPr kumimoji="1" lang="ja-JP" altLang="en-US" sz="1400"/>
            <a:t>・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データ</a:t>
          </a:r>
          <a:r>
            <a:rPr kumimoji="1" lang="en-US" altLang="ja-JP" sz="1400" dirty="0"/>
            <a:t/>
          </a:r>
          <a:br>
            <a:rPr kumimoji="1" lang="en-US" altLang="ja-JP" sz="1400" dirty="0"/>
          </a:br>
          <a:r>
            <a:rPr kumimoji="1" lang="ja-JP" altLang="en-US" sz="1400"/>
            <a:t>利活用</a:t>
          </a:r>
        </a:p>
      </dgm:t>
    </dgm:pt>
    <dgm:pt modelId="{401C5646-F3DA-464D-B3BA-B7E200CC8C6B}" type="parTrans" cxnId="{1BA1039D-F696-7E4B-BF8B-2D3790F38E9B}">
      <dgm:prSet/>
      <dgm:spPr/>
      <dgm:t>
        <a:bodyPr/>
        <a:lstStyle/>
        <a:p>
          <a:endParaRPr kumimoji="1" lang="ja-JP" altLang="en-US"/>
        </a:p>
      </dgm:t>
    </dgm:pt>
    <dgm:pt modelId="{4AB9FA54-D48A-CF4A-953E-66CA9C8C7732}" type="sibTrans" cxnId="{1BA1039D-F696-7E4B-BF8B-2D3790F38E9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kumimoji="1" lang="ja-JP" altLang="en-US"/>
        </a:p>
      </dgm:t>
    </dgm:pt>
    <dgm:pt modelId="{7759A392-91E5-824E-ADFB-ADB3C4532922}" type="pres">
      <dgm:prSet presAssocID="{FDF2AC9D-A478-6A4A-8462-1A7D48D9EA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0C48755-43FD-9444-9699-569CEA6971F0}" type="pres">
      <dgm:prSet presAssocID="{EFB08438-EC6B-A84A-A9E6-89FC73230E8F}" presName="node" presStyleLbl="node1" presStyleIdx="0" presStyleCnt="4" custScaleX="54368" custScaleY="51835" custRadScaleRad="112292" custRadScaleInc="-3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1D8E5019-F152-D94E-8EDA-9C4D21CD5F56}" type="pres">
      <dgm:prSet presAssocID="{7648CDEC-2838-EA4B-9F7F-5E846C2CB1EB}" presName="sibTrans" presStyleLbl="sibTrans2D1" presStyleIdx="0" presStyleCnt="4" custScaleY="87805" custLinFactNeighborX="57443" custLinFactNeighborY="-53457"/>
      <dgm:spPr/>
      <dgm:t>
        <a:bodyPr/>
        <a:lstStyle/>
        <a:p>
          <a:endParaRPr kumimoji="1" lang="ja-JP" altLang="en-US"/>
        </a:p>
      </dgm:t>
    </dgm:pt>
    <dgm:pt modelId="{60F223C0-4113-1B40-B9D2-CB6C3C0CB419}" type="pres">
      <dgm:prSet presAssocID="{7648CDEC-2838-EA4B-9F7F-5E846C2CB1EB}" presName="connectorText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F88A8C7B-0CE4-BB4B-95FD-0BE543279DBE}" type="pres">
      <dgm:prSet presAssocID="{DA4F0D10-EAE4-4944-A80C-FBFAA494F68E}" presName="node" presStyleLbl="node1" presStyleIdx="1" presStyleCnt="4" custScaleX="54368" custScaleY="51835" custRadScaleRad="816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B3DEA761-6B09-ED4C-8011-381A54F554DA}" type="pres">
      <dgm:prSet presAssocID="{4AB9FA54-D48A-CF4A-953E-66CA9C8C7732}" presName="sibTrans" presStyleLbl="sibTrans2D1" presStyleIdx="1" presStyleCnt="4" custScaleY="87805" custLinFactY="3643" custLinFactNeighborX="45854" custLinFactNeighborY="100000"/>
      <dgm:spPr/>
      <dgm:t>
        <a:bodyPr/>
        <a:lstStyle/>
        <a:p>
          <a:endParaRPr kumimoji="1" lang="ja-JP" altLang="en-US"/>
        </a:p>
      </dgm:t>
    </dgm:pt>
    <dgm:pt modelId="{073719D4-9B65-6C4E-B035-5CF5D782D54C}" type="pres">
      <dgm:prSet presAssocID="{4AB9FA54-D48A-CF4A-953E-66CA9C8C7732}" presName="connectorText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622322DD-5F7D-7C4E-9820-64931C6B5847}" type="pres">
      <dgm:prSet presAssocID="{57BEDB4F-925F-1749-958E-AF4DEE57CEE5}" presName="node" presStyleLbl="node1" presStyleIdx="2" presStyleCnt="4" custScaleX="54368" custScaleY="51835" custRadScaleRad="108633" custRadScaleInc="3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3D3F7F42-D852-A544-A6CA-F28646DFBC90}" type="pres">
      <dgm:prSet presAssocID="{FCE7CB78-F79E-5140-9C55-6FD3BAA134C9}" presName="sibTrans" presStyleLbl="sibTrans2D1" presStyleIdx="2" presStyleCnt="4" custScaleY="87805" custLinFactNeighborX="-55260" custLinFactNeighborY="80671"/>
      <dgm:spPr/>
      <dgm:t>
        <a:bodyPr/>
        <a:lstStyle/>
        <a:p>
          <a:endParaRPr kumimoji="1" lang="ja-JP" altLang="en-US"/>
        </a:p>
      </dgm:t>
    </dgm:pt>
    <dgm:pt modelId="{2AB348E6-6666-3842-8A38-364CB193C0D2}" type="pres">
      <dgm:prSet presAssocID="{FCE7CB78-F79E-5140-9C55-6FD3BAA134C9}" presName="connectorText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322BFA41-4A69-0B46-8E04-6DE6D379490C}" type="pres">
      <dgm:prSet presAssocID="{850FC497-6FB1-8346-902E-B1A3549CFBB5}" presName="node" presStyleLbl="node1" presStyleIdx="3" presStyleCnt="4" custScaleX="54368" custScaleY="51835" custRadScaleRad="881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9F41CD32-4064-C74E-9E64-162056C3DA16}" type="pres">
      <dgm:prSet presAssocID="{CD3B408C-49EB-024C-AF99-60CEC34E8225}" presName="sibTrans" presStyleLbl="sibTrans2D1" presStyleIdx="3" presStyleCnt="4" custScaleY="87805" custLinFactNeighborX="-58648" custLinFactNeighborY="-58617"/>
      <dgm:spPr/>
      <dgm:t>
        <a:bodyPr/>
        <a:lstStyle/>
        <a:p>
          <a:endParaRPr kumimoji="1" lang="ja-JP" altLang="en-US"/>
        </a:p>
      </dgm:t>
    </dgm:pt>
    <dgm:pt modelId="{2C627599-08CA-9546-97FD-3690C486901B}" type="pres">
      <dgm:prSet presAssocID="{CD3B408C-49EB-024C-AF99-60CEC34E8225}" presName="connectorText" presStyleLbl="sibTrans2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00D4A35A-154A-514B-9B88-3E7FD90F5A9D}" type="presOf" srcId="{EFB08438-EC6B-A84A-A9E6-89FC73230E8F}" destId="{50C48755-43FD-9444-9699-569CEA6971F0}" srcOrd="0" destOrd="0" presId="urn:microsoft.com/office/officeart/2005/8/layout/cycle2"/>
    <dgm:cxn modelId="{C1AC7B83-576F-5546-944C-169BE5A422A6}" type="presOf" srcId="{7648CDEC-2838-EA4B-9F7F-5E846C2CB1EB}" destId="{60F223C0-4113-1B40-B9D2-CB6C3C0CB419}" srcOrd="1" destOrd="0" presId="urn:microsoft.com/office/officeart/2005/8/layout/cycle2"/>
    <dgm:cxn modelId="{0416EFE3-56CC-2741-851A-351F0A2440AE}" type="presOf" srcId="{57BEDB4F-925F-1749-958E-AF4DEE57CEE5}" destId="{622322DD-5F7D-7C4E-9820-64931C6B5847}" srcOrd="0" destOrd="0" presId="urn:microsoft.com/office/officeart/2005/8/layout/cycle2"/>
    <dgm:cxn modelId="{F484FCB5-A584-FE40-8DC6-35D37700316C}" type="presOf" srcId="{FDF2AC9D-A478-6A4A-8462-1A7D48D9EA4D}" destId="{7759A392-91E5-824E-ADFB-ADB3C4532922}" srcOrd="0" destOrd="0" presId="urn:microsoft.com/office/officeart/2005/8/layout/cycle2"/>
    <dgm:cxn modelId="{05BDC12D-D516-F24A-9E5A-180EA06C4160}" srcId="{FDF2AC9D-A478-6A4A-8462-1A7D48D9EA4D}" destId="{850FC497-6FB1-8346-902E-B1A3549CFBB5}" srcOrd="3" destOrd="0" parTransId="{1A1FB3D5-C923-414C-9D94-9766C47A5B86}" sibTransId="{CD3B408C-49EB-024C-AF99-60CEC34E8225}"/>
    <dgm:cxn modelId="{E07AED8C-2CFE-F84F-98CC-9ADFEB87A5DD}" type="presOf" srcId="{4AB9FA54-D48A-CF4A-953E-66CA9C8C7732}" destId="{B3DEA761-6B09-ED4C-8011-381A54F554DA}" srcOrd="0" destOrd="0" presId="urn:microsoft.com/office/officeart/2005/8/layout/cycle2"/>
    <dgm:cxn modelId="{771D35D3-8FA0-EF42-8B8D-CDFD97420785}" type="presOf" srcId="{850FC497-6FB1-8346-902E-B1A3549CFBB5}" destId="{322BFA41-4A69-0B46-8E04-6DE6D379490C}" srcOrd="0" destOrd="0" presId="urn:microsoft.com/office/officeart/2005/8/layout/cycle2"/>
    <dgm:cxn modelId="{D1E1877A-3A96-844A-8B87-22ABE393FE44}" srcId="{FDF2AC9D-A478-6A4A-8462-1A7D48D9EA4D}" destId="{EFB08438-EC6B-A84A-A9E6-89FC73230E8F}" srcOrd="0" destOrd="0" parTransId="{3AAD8F76-BFE0-D340-83AF-9B530EAD2455}" sibTransId="{7648CDEC-2838-EA4B-9F7F-5E846C2CB1EB}"/>
    <dgm:cxn modelId="{3BDBD5B4-A3C2-D040-9982-FCB7618F18B7}" srcId="{FDF2AC9D-A478-6A4A-8462-1A7D48D9EA4D}" destId="{57BEDB4F-925F-1749-958E-AF4DEE57CEE5}" srcOrd="2" destOrd="0" parTransId="{52392939-5942-E544-9FED-A6686F29EBC0}" sibTransId="{FCE7CB78-F79E-5140-9C55-6FD3BAA134C9}"/>
    <dgm:cxn modelId="{1B28BFEF-D09F-844C-A77D-FC587C16541B}" type="presOf" srcId="{7648CDEC-2838-EA4B-9F7F-5E846C2CB1EB}" destId="{1D8E5019-F152-D94E-8EDA-9C4D21CD5F56}" srcOrd="0" destOrd="0" presId="urn:microsoft.com/office/officeart/2005/8/layout/cycle2"/>
    <dgm:cxn modelId="{67BFC043-5B62-AB4B-A38A-47720E2804E6}" type="presOf" srcId="{4AB9FA54-D48A-CF4A-953E-66CA9C8C7732}" destId="{073719D4-9B65-6C4E-B035-5CF5D782D54C}" srcOrd="1" destOrd="0" presId="urn:microsoft.com/office/officeart/2005/8/layout/cycle2"/>
    <dgm:cxn modelId="{A236387D-0A52-0040-B72C-3227C4DC0BC2}" type="presOf" srcId="{FCE7CB78-F79E-5140-9C55-6FD3BAA134C9}" destId="{3D3F7F42-D852-A544-A6CA-F28646DFBC90}" srcOrd="0" destOrd="0" presId="urn:microsoft.com/office/officeart/2005/8/layout/cycle2"/>
    <dgm:cxn modelId="{B72A3C0A-245C-5B41-AF91-E8E9CA9EF97C}" type="presOf" srcId="{DA4F0D10-EAE4-4944-A80C-FBFAA494F68E}" destId="{F88A8C7B-0CE4-BB4B-95FD-0BE543279DBE}" srcOrd="0" destOrd="0" presId="urn:microsoft.com/office/officeart/2005/8/layout/cycle2"/>
    <dgm:cxn modelId="{1BA1039D-F696-7E4B-BF8B-2D3790F38E9B}" srcId="{FDF2AC9D-A478-6A4A-8462-1A7D48D9EA4D}" destId="{DA4F0D10-EAE4-4944-A80C-FBFAA494F68E}" srcOrd="1" destOrd="0" parTransId="{401C5646-F3DA-464D-B3BA-B7E200CC8C6B}" sibTransId="{4AB9FA54-D48A-CF4A-953E-66CA9C8C7732}"/>
    <dgm:cxn modelId="{20CAC876-EB58-5845-84D3-670D80CA9178}" type="presOf" srcId="{CD3B408C-49EB-024C-AF99-60CEC34E8225}" destId="{9F41CD32-4064-C74E-9E64-162056C3DA16}" srcOrd="0" destOrd="0" presId="urn:microsoft.com/office/officeart/2005/8/layout/cycle2"/>
    <dgm:cxn modelId="{9EC275BA-F2B4-5E46-80F4-CD30C08DE199}" type="presOf" srcId="{CD3B408C-49EB-024C-AF99-60CEC34E8225}" destId="{2C627599-08CA-9546-97FD-3690C486901B}" srcOrd="1" destOrd="0" presId="urn:microsoft.com/office/officeart/2005/8/layout/cycle2"/>
    <dgm:cxn modelId="{37DD08E3-0753-AE44-B470-F3002B784AD5}" type="presOf" srcId="{FCE7CB78-F79E-5140-9C55-6FD3BAA134C9}" destId="{2AB348E6-6666-3842-8A38-364CB193C0D2}" srcOrd="1" destOrd="0" presId="urn:microsoft.com/office/officeart/2005/8/layout/cycle2"/>
    <dgm:cxn modelId="{2D384FE4-71B6-1B4E-B466-C4D54AE90FA9}" type="presParOf" srcId="{7759A392-91E5-824E-ADFB-ADB3C4532922}" destId="{50C48755-43FD-9444-9699-569CEA6971F0}" srcOrd="0" destOrd="0" presId="urn:microsoft.com/office/officeart/2005/8/layout/cycle2"/>
    <dgm:cxn modelId="{95ACD5F5-5928-4D4B-AB93-B5D2A4B5CB23}" type="presParOf" srcId="{7759A392-91E5-824E-ADFB-ADB3C4532922}" destId="{1D8E5019-F152-D94E-8EDA-9C4D21CD5F56}" srcOrd="1" destOrd="0" presId="urn:microsoft.com/office/officeart/2005/8/layout/cycle2"/>
    <dgm:cxn modelId="{98C07782-5898-E847-908D-28C4E957B354}" type="presParOf" srcId="{1D8E5019-F152-D94E-8EDA-9C4D21CD5F56}" destId="{60F223C0-4113-1B40-B9D2-CB6C3C0CB419}" srcOrd="0" destOrd="0" presId="urn:microsoft.com/office/officeart/2005/8/layout/cycle2"/>
    <dgm:cxn modelId="{50912D4F-06AD-9D4C-A28C-DDED9A706D33}" type="presParOf" srcId="{7759A392-91E5-824E-ADFB-ADB3C4532922}" destId="{F88A8C7B-0CE4-BB4B-95FD-0BE543279DBE}" srcOrd="2" destOrd="0" presId="urn:microsoft.com/office/officeart/2005/8/layout/cycle2"/>
    <dgm:cxn modelId="{8D6E78B6-2D8D-5F4D-8F99-032144A4D2F8}" type="presParOf" srcId="{7759A392-91E5-824E-ADFB-ADB3C4532922}" destId="{B3DEA761-6B09-ED4C-8011-381A54F554DA}" srcOrd="3" destOrd="0" presId="urn:microsoft.com/office/officeart/2005/8/layout/cycle2"/>
    <dgm:cxn modelId="{FF927F33-56F7-1746-9D0D-F4AD7EBF5D3C}" type="presParOf" srcId="{B3DEA761-6B09-ED4C-8011-381A54F554DA}" destId="{073719D4-9B65-6C4E-B035-5CF5D782D54C}" srcOrd="0" destOrd="0" presId="urn:microsoft.com/office/officeart/2005/8/layout/cycle2"/>
    <dgm:cxn modelId="{E8C96186-DAB3-8E46-AAB6-D226A27B8664}" type="presParOf" srcId="{7759A392-91E5-824E-ADFB-ADB3C4532922}" destId="{622322DD-5F7D-7C4E-9820-64931C6B5847}" srcOrd="4" destOrd="0" presId="urn:microsoft.com/office/officeart/2005/8/layout/cycle2"/>
    <dgm:cxn modelId="{9E1D51F9-6722-D343-B3D4-A917535B3FEF}" type="presParOf" srcId="{7759A392-91E5-824E-ADFB-ADB3C4532922}" destId="{3D3F7F42-D852-A544-A6CA-F28646DFBC90}" srcOrd="5" destOrd="0" presId="urn:microsoft.com/office/officeart/2005/8/layout/cycle2"/>
    <dgm:cxn modelId="{42D78918-7238-0E4A-8226-9BCF3369D47E}" type="presParOf" srcId="{3D3F7F42-D852-A544-A6CA-F28646DFBC90}" destId="{2AB348E6-6666-3842-8A38-364CB193C0D2}" srcOrd="0" destOrd="0" presId="urn:microsoft.com/office/officeart/2005/8/layout/cycle2"/>
    <dgm:cxn modelId="{143BCB48-5EF9-094B-93CE-8C54F78C02CA}" type="presParOf" srcId="{7759A392-91E5-824E-ADFB-ADB3C4532922}" destId="{322BFA41-4A69-0B46-8E04-6DE6D379490C}" srcOrd="6" destOrd="0" presId="urn:microsoft.com/office/officeart/2005/8/layout/cycle2"/>
    <dgm:cxn modelId="{8AB4C403-C1FA-B54A-AAE7-53EC28B67083}" type="presParOf" srcId="{7759A392-91E5-824E-ADFB-ADB3C4532922}" destId="{9F41CD32-4064-C74E-9E64-162056C3DA16}" srcOrd="7" destOrd="0" presId="urn:microsoft.com/office/officeart/2005/8/layout/cycle2"/>
    <dgm:cxn modelId="{0750ECB2-0763-684C-8FA2-A7DB92DB5995}" type="presParOf" srcId="{9F41CD32-4064-C74E-9E64-162056C3DA16}" destId="{2C627599-08CA-9546-97FD-3690C48690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DCBF8-5FB0-CB4F-B43E-3CF91F75C127}" type="doc">
      <dgm:prSet loTypeId="urn:microsoft.com/office/officeart/2005/8/layout/vList2" loCatId="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6CEF555E-071C-5946-B54F-2257BAF6B2C9}">
      <dgm:prSet phldrT="[テキスト]"/>
      <dgm:spPr/>
      <dgm:t>
        <a:bodyPr/>
        <a:lstStyle/>
        <a:p>
          <a:r>
            <a:rPr kumimoji="1" lang="ja-JP" altLang="en-US"/>
            <a:t>①新世代</a:t>
          </a:r>
          <a:r>
            <a:rPr kumimoji="1" lang="en-US" altLang="ja-JP" dirty="0"/>
            <a:t>ICT</a:t>
          </a:r>
          <a:r>
            <a:rPr kumimoji="1" lang="ja-JP" altLang="en-US"/>
            <a:t>等の実装・利活用の促進</a:t>
          </a:r>
        </a:p>
      </dgm:t>
    </dgm:pt>
    <dgm:pt modelId="{49943299-A980-624B-A957-741F2AA367BB}" type="parTrans" cxnId="{79324578-4CA9-384B-B3BD-5883B5690E29}">
      <dgm:prSet/>
      <dgm:spPr/>
      <dgm:t>
        <a:bodyPr/>
        <a:lstStyle/>
        <a:p>
          <a:endParaRPr kumimoji="1" lang="ja-JP" altLang="en-US"/>
        </a:p>
      </dgm:t>
    </dgm:pt>
    <dgm:pt modelId="{E0F61414-789A-2941-AB8C-F19824A45EA3}" type="sibTrans" cxnId="{79324578-4CA9-384B-B3BD-5883B5690E29}">
      <dgm:prSet/>
      <dgm:spPr/>
      <dgm:t>
        <a:bodyPr/>
        <a:lstStyle/>
        <a:p>
          <a:endParaRPr kumimoji="1" lang="ja-JP" altLang="en-US"/>
        </a:p>
      </dgm:t>
    </dgm:pt>
    <dgm:pt modelId="{1117311E-E5B7-014F-8A6F-0B9D8EB1B1D8}">
      <dgm:prSet phldrT="[テキスト]"/>
      <dgm:spPr/>
      <dgm:t>
        <a:bodyPr/>
        <a:lstStyle/>
        <a:p>
          <a:r>
            <a:rPr kumimoji="1" lang="ja-JP" altLang="en-US"/>
            <a:t>②データ通信基盤等の整備促進</a:t>
          </a:r>
        </a:p>
      </dgm:t>
    </dgm:pt>
    <dgm:pt modelId="{42C029ED-31FA-C843-A392-2DD4B285D78D}" type="parTrans" cxnId="{2CE66F36-333F-4145-86EB-BA430E92F0EF}">
      <dgm:prSet/>
      <dgm:spPr/>
      <dgm:t>
        <a:bodyPr/>
        <a:lstStyle/>
        <a:p>
          <a:endParaRPr kumimoji="1" lang="ja-JP" altLang="en-US"/>
        </a:p>
      </dgm:t>
    </dgm:pt>
    <dgm:pt modelId="{A50C75FE-FDA2-CA4B-A03D-D0277D0E3808}" type="sibTrans" cxnId="{2CE66F36-333F-4145-86EB-BA430E92F0EF}">
      <dgm:prSet/>
      <dgm:spPr/>
      <dgm:t>
        <a:bodyPr/>
        <a:lstStyle/>
        <a:p>
          <a:endParaRPr kumimoji="1" lang="ja-JP" altLang="en-US"/>
        </a:p>
      </dgm:t>
    </dgm:pt>
    <dgm:pt modelId="{724E9F02-6D1A-F847-8053-8D5504D4B9B6}">
      <dgm:prSet phldrT="[テキスト]"/>
      <dgm:spPr/>
      <dgm:t>
        <a:bodyPr/>
        <a:lstStyle/>
        <a:p>
          <a:r>
            <a:rPr kumimoji="1" lang="ja-JP" altLang="en-US"/>
            <a:t>④</a:t>
          </a:r>
          <a:r>
            <a:rPr kumimoji="1" lang="en-US" altLang="ja-JP" dirty="0"/>
            <a:t>ICT/</a:t>
          </a:r>
          <a:r>
            <a:rPr kumimoji="1" lang="ja-JP" altLang="en-US"/>
            <a:t>データに係る教育及び人材活用・育成の推進</a:t>
          </a:r>
        </a:p>
      </dgm:t>
    </dgm:pt>
    <dgm:pt modelId="{85686E52-F52C-B544-9BF4-AF8C6F3791B7}" type="parTrans" cxnId="{0001EF90-4DDB-B845-8C97-2242BA9F6641}">
      <dgm:prSet/>
      <dgm:spPr/>
      <dgm:t>
        <a:bodyPr/>
        <a:lstStyle/>
        <a:p>
          <a:endParaRPr kumimoji="1" lang="ja-JP" altLang="en-US"/>
        </a:p>
      </dgm:t>
    </dgm:pt>
    <dgm:pt modelId="{6EE11141-BB39-AB4F-97F8-7CF11FFF160A}" type="sibTrans" cxnId="{0001EF90-4DDB-B845-8C97-2242BA9F6641}">
      <dgm:prSet/>
      <dgm:spPr/>
      <dgm:t>
        <a:bodyPr/>
        <a:lstStyle/>
        <a:p>
          <a:endParaRPr kumimoji="1" lang="ja-JP" altLang="en-US"/>
        </a:p>
      </dgm:t>
    </dgm:pt>
    <dgm:pt modelId="{60C7098A-CC5A-3E41-9DE7-810F5E192100}">
      <dgm:prSet phldrT="[テキスト]"/>
      <dgm:spPr/>
      <dgm:t>
        <a:bodyPr/>
        <a:lstStyle/>
        <a:p>
          <a:r>
            <a:rPr kumimoji="1" lang="ja-JP" altLang="en-US"/>
            <a:t>⑤デジタル県庁・デジタル行政の推進</a:t>
          </a:r>
        </a:p>
      </dgm:t>
    </dgm:pt>
    <dgm:pt modelId="{92177172-0234-9B46-BD89-A7DC3BED1C81}" type="parTrans" cxnId="{F68EE626-79CE-E94B-9AD6-F55DD74997E2}">
      <dgm:prSet/>
      <dgm:spPr/>
      <dgm:t>
        <a:bodyPr/>
        <a:lstStyle/>
        <a:p>
          <a:endParaRPr kumimoji="1" lang="ja-JP" altLang="en-US"/>
        </a:p>
      </dgm:t>
    </dgm:pt>
    <dgm:pt modelId="{9F9DA863-257E-AF46-A673-0BDB4428D957}" type="sibTrans" cxnId="{F68EE626-79CE-E94B-9AD6-F55DD74997E2}">
      <dgm:prSet/>
      <dgm:spPr/>
      <dgm:t>
        <a:bodyPr/>
        <a:lstStyle/>
        <a:p>
          <a:endParaRPr kumimoji="1" lang="ja-JP" altLang="en-US"/>
        </a:p>
      </dgm:t>
    </dgm:pt>
    <dgm:pt modelId="{8C0637E4-87B9-174A-ABCC-AF3023529378}">
      <dgm:prSet phldrT="[テキスト]"/>
      <dgm:spPr/>
      <dgm:t>
        <a:bodyPr/>
        <a:lstStyle/>
        <a:p>
          <a:r>
            <a:rPr kumimoji="1" lang="ja-JP" altLang="en-US"/>
            <a:t>③データの循環・流通の促進</a:t>
          </a:r>
        </a:p>
      </dgm:t>
    </dgm:pt>
    <dgm:pt modelId="{27F9431E-A624-B441-A54C-E38123A910AC}" type="parTrans" cxnId="{F22E9FA7-CF19-764B-ACE5-BED3ECF8B27B}">
      <dgm:prSet/>
      <dgm:spPr/>
      <dgm:t>
        <a:bodyPr/>
        <a:lstStyle/>
        <a:p>
          <a:endParaRPr kumimoji="1" lang="ja-JP" altLang="en-US"/>
        </a:p>
      </dgm:t>
    </dgm:pt>
    <dgm:pt modelId="{EE3FF5F6-7841-EE46-8C4B-B86032C39F1B}" type="sibTrans" cxnId="{F22E9FA7-CF19-764B-ACE5-BED3ECF8B27B}">
      <dgm:prSet/>
      <dgm:spPr/>
      <dgm:t>
        <a:bodyPr/>
        <a:lstStyle/>
        <a:p>
          <a:endParaRPr kumimoji="1" lang="ja-JP" altLang="en-US"/>
        </a:p>
      </dgm:t>
    </dgm:pt>
    <dgm:pt modelId="{7CF915A3-D705-5C4F-8C4E-978909F13E3F}" type="pres">
      <dgm:prSet presAssocID="{2AFDCBF8-5FB0-CB4F-B43E-3CF91F75C1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7F6B816-D56F-A445-BCDB-D56B2B130821}" type="pres">
      <dgm:prSet presAssocID="{6CEF555E-071C-5946-B54F-2257BAF6B2C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23E3EB-7D1A-D74C-AB77-5A9E9E5C0413}" type="pres">
      <dgm:prSet presAssocID="{E0F61414-789A-2941-AB8C-F19824A45EA3}" presName="spacer" presStyleCnt="0"/>
      <dgm:spPr/>
    </dgm:pt>
    <dgm:pt modelId="{F7A01ABA-E4D7-1341-911E-E59829C56956}" type="pres">
      <dgm:prSet presAssocID="{1117311E-E5B7-014F-8A6F-0B9D8EB1B1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885892-3AA1-DA43-BD18-91D4961AE1D8}" type="pres">
      <dgm:prSet presAssocID="{A50C75FE-FDA2-CA4B-A03D-D0277D0E3808}" presName="spacer" presStyleCnt="0"/>
      <dgm:spPr/>
    </dgm:pt>
    <dgm:pt modelId="{9F5F9533-D9C4-6D4E-876A-40F768F752CB}" type="pres">
      <dgm:prSet presAssocID="{8C0637E4-87B9-174A-ABCC-AF30235293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86AF598-A303-614F-BD80-B49ED7B2742E}" type="pres">
      <dgm:prSet presAssocID="{EE3FF5F6-7841-EE46-8C4B-B86032C39F1B}" presName="spacer" presStyleCnt="0"/>
      <dgm:spPr/>
    </dgm:pt>
    <dgm:pt modelId="{0A63F344-6FE2-3148-902A-6EA3E964E193}" type="pres">
      <dgm:prSet presAssocID="{724E9F02-6D1A-F847-8053-8D5504D4B9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23293E-229D-5943-9401-3376AFE05481}" type="pres">
      <dgm:prSet presAssocID="{6EE11141-BB39-AB4F-97F8-7CF11FFF160A}" presName="spacer" presStyleCnt="0"/>
      <dgm:spPr/>
    </dgm:pt>
    <dgm:pt modelId="{96E76BF9-5AEC-A84C-9ECE-907FAE758F0B}" type="pres">
      <dgm:prSet presAssocID="{60C7098A-CC5A-3E41-9DE7-810F5E1921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68EE626-79CE-E94B-9AD6-F55DD74997E2}" srcId="{2AFDCBF8-5FB0-CB4F-B43E-3CF91F75C127}" destId="{60C7098A-CC5A-3E41-9DE7-810F5E192100}" srcOrd="4" destOrd="0" parTransId="{92177172-0234-9B46-BD89-A7DC3BED1C81}" sibTransId="{9F9DA863-257E-AF46-A673-0BDB4428D957}"/>
    <dgm:cxn modelId="{8FB15067-5D82-194A-9E6C-4F0796E4ED81}" type="presOf" srcId="{6CEF555E-071C-5946-B54F-2257BAF6B2C9}" destId="{37F6B816-D56F-A445-BCDB-D56B2B130821}" srcOrd="0" destOrd="0" presId="urn:microsoft.com/office/officeart/2005/8/layout/vList2"/>
    <dgm:cxn modelId="{F22E9FA7-CF19-764B-ACE5-BED3ECF8B27B}" srcId="{2AFDCBF8-5FB0-CB4F-B43E-3CF91F75C127}" destId="{8C0637E4-87B9-174A-ABCC-AF3023529378}" srcOrd="2" destOrd="0" parTransId="{27F9431E-A624-B441-A54C-E38123A910AC}" sibTransId="{EE3FF5F6-7841-EE46-8C4B-B86032C39F1B}"/>
    <dgm:cxn modelId="{3063FA97-6776-B04E-88FA-63EF9DCDE492}" type="presOf" srcId="{8C0637E4-87B9-174A-ABCC-AF3023529378}" destId="{9F5F9533-D9C4-6D4E-876A-40F768F752CB}" srcOrd="0" destOrd="0" presId="urn:microsoft.com/office/officeart/2005/8/layout/vList2"/>
    <dgm:cxn modelId="{2CE66F36-333F-4145-86EB-BA430E92F0EF}" srcId="{2AFDCBF8-5FB0-CB4F-B43E-3CF91F75C127}" destId="{1117311E-E5B7-014F-8A6F-0B9D8EB1B1D8}" srcOrd="1" destOrd="0" parTransId="{42C029ED-31FA-C843-A392-2DD4B285D78D}" sibTransId="{A50C75FE-FDA2-CA4B-A03D-D0277D0E3808}"/>
    <dgm:cxn modelId="{5B4B1B43-97DE-264F-A709-5FDB833E4BA2}" type="presOf" srcId="{60C7098A-CC5A-3E41-9DE7-810F5E192100}" destId="{96E76BF9-5AEC-A84C-9ECE-907FAE758F0B}" srcOrd="0" destOrd="0" presId="urn:microsoft.com/office/officeart/2005/8/layout/vList2"/>
    <dgm:cxn modelId="{8A4F1220-E68E-6047-8F6E-53F993AA6403}" type="presOf" srcId="{2AFDCBF8-5FB0-CB4F-B43E-3CF91F75C127}" destId="{7CF915A3-D705-5C4F-8C4E-978909F13E3F}" srcOrd="0" destOrd="0" presId="urn:microsoft.com/office/officeart/2005/8/layout/vList2"/>
    <dgm:cxn modelId="{79324578-4CA9-384B-B3BD-5883B5690E29}" srcId="{2AFDCBF8-5FB0-CB4F-B43E-3CF91F75C127}" destId="{6CEF555E-071C-5946-B54F-2257BAF6B2C9}" srcOrd="0" destOrd="0" parTransId="{49943299-A980-624B-A957-741F2AA367BB}" sibTransId="{E0F61414-789A-2941-AB8C-F19824A45EA3}"/>
    <dgm:cxn modelId="{0001EF90-4DDB-B845-8C97-2242BA9F6641}" srcId="{2AFDCBF8-5FB0-CB4F-B43E-3CF91F75C127}" destId="{724E9F02-6D1A-F847-8053-8D5504D4B9B6}" srcOrd="3" destOrd="0" parTransId="{85686E52-F52C-B544-9BF4-AF8C6F3791B7}" sibTransId="{6EE11141-BB39-AB4F-97F8-7CF11FFF160A}"/>
    <dgm:cxn modelId="{925853EB-9A62-734B-BF31-C1BA9028FBFF}" type="presOf" srcId="{1117311E-E5B7-014F-8A6F-0B9D8EB1B1D8}" destId="{F7A01ABA-E4D7-1341-911E-E59829C56956}" srcOrd="0" destOrd="0" presId="urn:microsoft.com/office/officeart/2005/8/layout/vList2"/>
    <dgm:cxn modelId="{6E975484-7C11-7F4D-86A2-5D99B6097639}" type="presOf" srcId="{724E9F02-6D1A-F847-8053-8D5504D4B9B6}" destId="{0A63F344-6FE2-3148-902A-6EA3E964E193}" srcOrd="0" destOrd="0" presId="urn:microsoft.com/office/officeart/2005/8/layout/vList2"/>
    <dgm:cxn modelId="{4F7D76D4-187B-2B45-914D-F1B44919B32E}" type="presParOf" srcId="{7CF915A3-D705-5C4F-8C4E-978909F13E3F}" destId="{37F6B816-D56F-A445-BCDB-D56B2B130821}" srcOrd="0" destOrd="0" presId="urn:microsoft.com/office/officeart/2005/8/layout/vList2"/>
    <dgm:cxn modelId="{68BADAA1-2516-E14B-B926-B609B6AC3E5B}" type="presParOf" srcId="{7CF915A3-D705-5C4F-8C4E-978909F13E3F}" destId="{3E23E3EB-7D1A-D74C-AB77-5A9E9E5C0413}" srcOrd="1" destOrd="0" presId="urn:microsoft.com/office/officeart/2005/8/layout/vList2"/>
    <dgm:cxn modelId="{CD21CB46-3DC2-7540-82AA-E84B9F02DF83}" type="presParOf" srcId="{7CF915A3-D705-5C4F-8C4E-978909F13E3F}" destId="{F7A01ABA-E4D7-1341-911E-E59829C56956}" srcOrd="2" destOrd="0" presId="urn:microsoft.com/office/officeart/2005/8/layout/vList2"/>
    <dgm:cxn modelId="{FC0A224E-1F26-5C41-B3E2-5A910ABB6355}" type="presParOf" srcId="{7CF915A3-D705-5C4F-8C4E-978909F13E3F}" destId="{0A885892-3AA1-DA43-BD18-91D4961AE1D8}" srcOrd="3" destOrd="0" presId="urn:microsoft.com/office/officeart/2005/8/layout/vList2"/>
    <dgm:cxn modelId="{383E0FE2-C29E-B44D-BF4E-8395DC1F4CD1}" type="presParOf" srcId="{7CF915A3-D705-5C4F-8C4E-978909F13E3F}" destId="{9F5F9533-D9C4-6D4E-876A-40F768F752CB}" srcOrd="4" destOrd="0" presId="urn:microsoft.com/office/officeart/2005/8/layout/vList2"/>
    <dgm:cxn modelId="{3532BD0C-97E5-0E44-B9F8-257EE5085A3D}" type="presParOf" srcId="{7CF915A3-D705-5C4F-8C4E-978909F13E3F}" destId="{E86AF598-A303-614F-BD80-B49ED7B2742E}" srcOrd="5" destOrd="0" presId="urn:microsoft.com/office/officeart/2005/8/layout/vList2"/>
    <dgm:cxn modelId="{6E6A31EC-C7E0-4845-AE4B-D04E5F1AE29E}" type="presParOf" srcId="{7CF915A3-D705-5C4F-8C4E-978909F13E3F}" destId="{0A63F344-6FE2-3148-902A-6EA3E964E193}" srcOrd="6" destOrd="0" presId="urn:microsoft.com/office/officeart/2005/8/layout/vList2"/>
    <dgm:cxn modelId="{CC2DDE94-5EF9-6148-B6FA-D9E157552902}" type="presParOf" srcId="{7CF915A3-D705-5C4F-8C4E-978909F13E3F}" destId="{D123293E-229D-5943-9401-3376AFE05481}" srcOrd="7" destOrd="0" presId="urn:microsoft.com/office/officeart/2005/8/layout/vList2"/>
    <dgm:cxn modelId="{A71BC3BD-FE56-BD45-BB36-8E1BEA347B37}" type="presParOf" srcId="{7CF915A3-D705-5C4F-8C4E-978909F13E3F}" destId="{96E76BF9-5AEC-A84C-9ECE-907FAE758F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1E4F1-9904-9D44-B890-41B305E56A8B}" type="doc">
      <dgm:prSet loTypeId="urn:microsoft.com/office/officeart/2005/8/layout/default#1" loCatId="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2F82D35E-854D-0C45-AEC4-2333DEF65D69}">
      <dgm:prSet phldrT="[テキスト]" custT="1"/>
      <dgm:spPr/>
      <dgm:t>
        <a:bodyPr/>
        <a:lstStyle/>
        <a:p>
          <a:r>
            <a:rPr kumimoji="1" lang="ja-JP" altLang="en-US" sz="1100"/>
            <a:t>観光</a:t>
          </a:r>
        </a:p>
      </dgm:t>
    </dgm:pt>
    <dgm:pt modelId="{38EF1013-4111-5A4F-8F96-17F3DEE19EAF}" type="parTrans" cxnId="{34AF43B6-D00B-3D46-921E-D0769D6C6067}">
      <dgm:prSet/>
      <dgm:spPr/>
      <dgm:t>
        <a:bodyPr/>
        <a:lstStyle/>
        <a:p>
          <a:endParaRPr kumimoji="1" lang="ja-JP" altLang="en-US" sz="800"/>
        </a:p>
      </dgm:t>
    </dgm:pt>
    <dgm:pt modelId="{97C39F20-DAFB-804C-A3F0-35E945E68F9A}" type="sibTrans" cxnId="{34AF43B6-D00B-3D46-921E-D0769D6C6067}">
      <dgm:prSet/>
      <dgm:spPr/>
      <dgm:t>
        <a:bodyPr/>
        <a:lstStyle/>
        <a:p>
          <a:endParaRPr kumimoji="1" lang="ja-JP" altLang="en-US" sz="800"/>
        </a:p>
      </dgm:t>
    </dgm:pt>
    <dgm:pt modelId="{CFCD0E59-1AE2-E14C-A0DC-49D050E15237}">
      <dgm:prSet phldrT="[テキスト]" custT="1"/>
      <dgm:spPr/>
      <dgm:t>
        <a:bodyPr/>
        <a:lstStyle/>
        <a:p>
          <a:r>
            <a:rPr kumimoji="1" lang="ja-JP" altLang="en-US" sz="1100"/>
            <a:t>生産管理</a:t>
          </a:r>
        </a:p>
      </dgm:t>
    </dgm:pt>
    <dgm:pt modelId="{3FD04FD0-581E-9F49-B176-CD30DBEC8466}" type="parTrans" cxnId="{6E7C809A-D725-7B4D-8398-EF1122D488E9}">
      <dgm:prSet/>
      <dgm:spPr/>
      <dgm:t>
        <a:bodyPr/>
        <a:lstStyle/>
        <a:p>
          <a:endParaRPr kumimoji="1" lang="ja-JP" altLang="en-US" sz="800"/>
        </a:p>
      </dgm:t>
    </dgm:pt>
    <dgm:pt modelId="{75024908-1199-7843-9D3D-54206DE356BB}" type="sibTrans" cxnId="{6E7C809A-D725-7B4D-8398-EF1122D488E9}">
      <dgm:prSet/>
      <dgm:spPr/>
      <dgm:t>
        <a:bodyPr/>
        <a:lstStyle/>
        <a:p>
          <a:endParaRPr kumimoji="1" lang="ja-JP" altLang="en-US" sz="800"/>
        </a:p>
      </dgm:t>
    </dgm:pt>
    <dgm:pt modelId="{9C1BB626-A7DF-314B-BF1E-21F35EF9AC18}">
      <dgm:prSet phldrT="[テキスト]" custT="1"/>
      <dgm:spPr/>
      <dgm:t>
        <a:bodyPr/>
        <a:lstStyle/>
        <a:p>
          <a:r>
            <a:rPr kumimoji="1" lang="ja-JP" altLang="en-US" sz="1100"/>
            <a:t>危機管理</a:t>
          </a:r>
        </a:p>
      </dgm:t>
    </dgm:pt>
    <dgm:pt modelId="{FF94C2A9-A75C-AB4D-B7DC-AA6D29ABD30E}" type="parTrans" cxnId="{E67D66C0-5B36-DC4F-8D35-6FD14CC2596B}">
      <dgm:prSet/>
      <dgm:spPr/>
      <dgm:t>
        <a:bodyPr/>
        <a:lstStyle/>
        <a:p>
          <a:endParaRPr kumimoji="1" lang="ja-JP" altLang="en-US" sz="800"/>
        </a:p>
      </dgm:t>
    </dgm:pt>
    <dgm:pt modelId="{BF791F15-3206-DA4C-9410-D04B774538C6}" type="sibTrans" cxnId="{E67D66C0-5B36-DC4F-8D35-6FD14CC2596B}">
      <dgm:prSet/>
      <dgm:spPr/>
      <dgm:t>
        <a:bodyPr/>
        <a:lstStyle/>
        <a:p>
          <a:endParaRPr kumimoji="1" lang="ja-JP" altLang="en-US" sz="800"/>
        </a:p>
      </dgm:t>
    </dgm:pt>
    <dgm:pt modelId="{677C4F88-C242-554B-9676-BED039133783}">
      <dgm:prSet phldrT="[テキスト]" custT="1"/>
      <dgm:spPr/>
      <dgm:t>
        <a:bodyPr/>
        <a:lstStyle/>
        <a:p>
          <a:r>
            <a:rPr kumimoji="1" lang="ja-JP" altLang="en-US" sz="1100"/>
            <a:t>公共施設</a:t>
          </a:r>
          <a:r>
            <a:rPr kumimoji="1" lang="en-US" altLang="ja-JP" sz="1100" dirty="0"/>
            <a:t/>
          </a:r>
          <a:br>
            <a:rPr kumimoji="1" lang="en-US" altLang="ja-JP" sz="1100" dirty="0"/>
          </a:br>
          <a:r>
            <a:rPr kumimoji="1" lang="ja-JP" altLang="en-US" sz="1100"/>
            <a:t>維持管理</a:t>
          </a:r>
        </a:p>
      </dgm:t>
    </dgm:pt>
    <dgm:pt modelId="{7C17C601-688F-CC45-A165-FD32BB1697F0}" type="parTrans" cxnId="{E3906274-3CE1-F645-8889-FFFE6080DC01}">
      <dgm:prSet/>
      <dgm:spPr/>
      <dgm:t>
        <a:bodyPr/>
        <a:lstStyle/>
        <a:p>
          <a:endParaRPr kumimoji="1" lang="ja-JP" altLang="en-US" sz="800"/>
        </a:p>
      </dgm:t>
    </dgm:pt>
    <dgm:pt modelId="{278B0592-77D8-2E40-99C1-A89896EB9D3D}" type="sibTrans" cxnId="{E3906274-3CE1-F645-8889-FFFE6080DC01}">
      <dgm:prSet/>
      <dgm:spPr/>
      <dgm:t>
        <a:bodyPr/>
        <a:lstStyle/>
        <a:p>
          <a:endParaRPr kumimoji="1" lang="ja-JP" altLang="en-US" sz="800"/>
        </a:p>
      </dgm:t>
    </dgm:pt>
    <dgm:pt modelId="{02301415-86AA-ED47-8A15-9BA0B078D281}">
      <dgm:prSet phldrT="[テキスト]" custT="1"/>
      <dgm:spPr/>
      <dgm:t>
        <a:bodyPr/>
        <a:lstStyle/>
        <a:p>
          <a:r>
            <a:rPr kumimoji="1" lang="ja-JP" altLang="en-US" sz="1100"/>
            <a:t>医療</a:t>
          </a:r>
        </a:p>
      </dgm:t>
    </dgm:pt>
    <dgm:pt modelId="{343E9D5A-FC46-B042-8A98-337E087212CF}" type="parTrans" cxnId="{2C746F9A-5EEC-D643-8A68-7106FF003FC4}">
      <dgm:prSet/>
      <dgm:spPr/>
      <dgm:t>
        <a:bodyPr/>
        <a:lstStyle/>
        <a:p>
          <a:endParaRPr kumimoji="1" lang="ja-JP" altLang="en-US" sz="800"/>
        </a:p>
      </dgm:t>
    </dgm:pt>
    <dgm:pt modelId="{12990086-93D1-AE49-BEA5-1634EB298F53}" type="sibTrans" cxnId="{2C746F9A-5EEC-D643-8A68-7106FF003FC4}">
      <dgm:prSet/>
      <dgm:spPr/>
      <dgm:t>
        <a:bodyPr/>
        <a:lstStyle/>
        <a:p>
          <a:endParaRPr kumimoji="1" lang="ja-JP" altLang="en-US" sz="800"/>
        </a:p>
      </dgm:t>
    </dgm:pt>
    <dgm:pt modelId="{11168349-7507-B449-8CBB-395C19646022}">
      <dgm:prSet phldrT="[テキスト]" custT="1"/>
      <dgm:spPr/>
      <dgm:t>
        <a:bodyPr/>
        <a:lstStyle/>
        <a:p>
          <a:r>
            <a:rPr kumimoji="1" lang="ja-JP" altLang="en-US" sz="1100"/>
            <a:t>福祉</a:t>
          </a:r>
        </a:p>
      </dgm:t>
    </dgm:pt>
    <dgm:pt modelId="{50976D4B-BC7E-574A-8178-6A4E7CB965B9}" type="parTrans" cxnId="{D3F2F281-AE36-714B-9F30-ED9B148ABD01}">
      <dgm:prSet/>
      <dgm:spPr/>
      <dgm:t>
        <a:bodyPr/>
        <a:lstStyle/>
        <a:p>
          <a:endParaRPr kumimoji="1" lang="ja-JP" altLang="en-US" sz="800"/>
        </a:p>
      </dgm:t>
    </dgm:pt>
    <dgm:pt modelId="{F142455D-F64F-744B-ABEF-95922784145D}" type="sibTrans" cxnId="{D3F2F281-AE36-714B-9F30-ED9B148ABD01}">
      <dgm:prSet/>
      <dgm:spPr/>
      <dgm:t>
        <a:bodyPr/>
        <a:lstStyle/>
        <a:p>
          <a:endParaRPr kumimoji="1" lang="ja-JP" altLang="en-US" sz="800"/>
        </a:p>
      </dgm:t>
    </dgm:pt>
    <dgm:pt modelId="{C340B515-BF43-F149-B876-0A154B78BCFF}">
      <dgm:prSet phldrT="[テキスト]" custT="1"/>
      <dgm:spPr/>
      <dgm:t>
        <a:bodyPr/>
        <a:lstStyle/>
        <a:p>
          <a:r>
            <a:rPr kumimoji="1" lang="ja-JP" altLang="en-US" sz="1100"/>
            <a:t>教育</a:t>
          </a:r>
        </a:p>
      </dgm:t>
    </dgm:pt>
    <dgm:pt modelId="{9385B06D-9563-6D46-B09D-6F8A19C514C0}" type="parTrans" cxnId="{F21DEC1F-50A6-5443-B8CA-E2E809D47700}">
      <dgm:prSet/>
      <dgm:spPr/>
      <dgm:t>
        <a:bodyPr/>
        <a:lstStyle/>
        <a:p>
          <a:endParaRPr kumimoji="1" lang="ja-JP" altLang="en-US" sz="800"/>
        </a:p>
      </dgm:t>
    </dgm:pt>
    <dgm:pt modelId="{C248ACF3-883E-BA41-B27C-5328B804ECF9}" type="sibTrans" cxnId="{F21DEC1F-50A6-5443-B8CA-E2E809D47700}">
      <dgm:prSet/>
      <dgm:spPr/>
      <dgm:t>
        <a:bodyPr/>
        <a:lstStyle/>
        <a:p>
          <a:endParaRPr kumimoji="1" lang="ja-JP" altLang="en-US" sz="800"/>
        </a:p>
      </dgm:t>
    </dgm:pt>
    <dgm:pt modelId="{12B7BD8F-F954-8447-A663-FB0C295BE5B8}" type="pres">
      <dgm:prSet presAssocID="{12B1E4F1-9904-9D44-B890-41B305E56A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342756E-0B11-934A-B0B1-F01F3719DDED}" type="pres">
      <dgm:prSet presAssocID="{2F82D35E-854D-0C45-AEC4-2333DEF65D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1D90560-D21C-D04C-95D6-C549F9FAB6F0}" type="pres">
      <dgm:prSet presAssocID="{97C39F20-DAFB-804C-A3F0-35E945E68F9A}" presName="sibTrans" presStyleCnt="0"/>
      <dgm:spPr/>
    </dgm:pt>
    <dgm:pt modelId="{CCA8F790-4C07-6145-A197-8D98A2D9AB59}" type="pres">
      <dgm:prSet presAssocID="{CFCD0E59-1AE2-E14C-A0DC-49D050E152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FA17AC8-302C-3847-847E-220A0DB6C339}" type="pres">
      <dgm:prSet presAssocID="{75024908-1199-7843-9D3D-54206DE356BB}" presName="sibTrans" presStyleCnt="0"/>
      <dgm:spPr/>
    </dgm:pt>
    <dgm:pt modelId="{7C780058-2350-0441-86DF-A81A38B6BF23}" type="pres">
      <dgm:prSet presAssocID="{9C1BB626-A7DF-314B-BF1E-21F35EF9AC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34638E-F26C-4448-BA38-2AFFE473E541}" type="pres">
      <dgm:prSet presAssocID="{BF791F15-3206-DA4C-9410-D04B774538C6}" presName="sibTrans" presStyleCnt="0"/>
      <dgm:spPr/>
    </dgm:pt>
    <dgm:pt modelId="{C73F2B11-9B66-2146-B948-75F52FC2E062}" type="pres">
      <dgm:prSet presAssocID="{677C4F88-C242-554B-9676-BED0391337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90C5E9-2B5A-B043-A8DA-13FEDC1E77B6}" type="pres">
      <dgm:prSet presAssocID="{278B0592-77D8-2E40-99C1-A89896EB9D3D}" presName="sibTrans" presStyleCnt="0"/>
      <dgm:spPr/>
    </dgm:pt>
    <dgm:pt modelId="{8D3BA99E-EF2B-314A-8064-04B345C33EC7}" type="pres">
      <dgm:prSet presAssocID="{02301415-86AA-ED47-8A15-9BA0B078D28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C061C1-8B7A-F04A-BEDA-07208FC260D2}" type="pres">
      <dgm:prSet presAssocID="{12990086-93D1-AE49-BEA5-1634EB298F53}" presName="sibTrans" presStyleCnt="0"/>
      <dgm:spPr/>
    </dgm:pt>
    <dgm:pt modelId="{8940FCC5-94A0-744F-8F11-D8CAB99FE075}" type="pres">
      <dgm:prSet presAssocID="{C340B515-BF43-F149-B876-0A154B78BCF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6C5240-97D8-4B4D-9BC7-D25A83F4D836}" type="pres">
      <dgm:prSet presAssocID="{C248ACF3-883E-BA41-B27C-5328B804ECF9}" presName="sibTrans" presStyleCnt="0"/>
      <dgm:spPr/>
    </dgm:pt>
    <dgm:pt modelId="{0300EF6F-EA56-8248-B971-1944E33A7FA4}" type="pres">
      <dgm:prSet presAssocID="{11168349-7507-B449-8CBB-395C196460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FAC49C1-6D30-3F4C-8BB4-027DA9F9366B}" type="presOf" srcId="{2F82D35E-854D-0C45-AEC4-2333DEF65D69}" destId="{9342756E-0B11-934A-B0B1-F01F3719DDED}" srcOrd="0" destOrd="0" presId="urn:microsoft.com/office/officeart/2005/8/layout/default#1"/>
    <dgm:cxn modelId="{E67D66C0-5B36-DC4F-8D35-6FD14CC2596B}" srcId="{12B1E4F1-9904-9D44-B890-41B305E56A8B}" destId="{9C1BB626-A7DF-314B-BF1E-21F35EF9AC18}" srcOrd="2" destOrd="0" parTransId="{FF94C2A9-A75C-AB4D-B7DC-AA6D29ABD30E}" sibTransId="{BF791F15-3206-DA4C-9410-D04B774538C6}"/>
    <dgm:cxn modelId="{FC708D0C-DA2D-994A-91D6-4674D2E2597B}" type="presOf" srcId="{11168349-7507-B449-8CBB-395C19646022}" destId="{0300EF6F-EA56-8248-B971-1944E33A7FA4}" srcOrd="0" destOrd="0" presId="urn:microsoft.com/office/officeart/2005/8/layout/default#1"/>
    <dgm:cxn modelId="{6E7C809A-D725-7B4D-8398-EF1122D488E9}" srcId="{12B1E4F1-9904-9D44-B890-41B305E56A8B}" destId="{CFCD0E59-1AE2-E14C-A0DC-49D050E15237}" srcOrd="1" destOrd="0" parTransId="{3FD04FD0-581E-9F49-B176-CD30DBEC8466}" sibTransId="{75024908-1199-7843-9D3D-54206DE356BB}"/>
    <dgm:cxn modelId="{0A66A284-8A1D-3C42-BD44-EE8969B6C55E}" type="presOf" srcId="{C340B515-BF43-F149-B876-0A154B78BCFF}" destId="{8940FCC5-94A0-744F-8F11-D8CAB99FE075}" srcOrd="0" destOrd="0" presId="urn:microsoft.com/office/officeart/2005/8/layout/default#1"/>
    <dgm:cxn modelId="{E11466A4-9472-5941-A67F-80D2DB2F9B5D}" type="presOf" srcId="{677C4F88-C242-554B-9676-BED039133783}" destId="{C73F2B11-9B66-2146-B948-75F52FC2E062}" srcOrd="0" destOrd="0" presId="urn:microsoft.com/office/officeart/2005/8/layout/default#1"/>
    <dgm:cxn modelId="{F21DEC1F-50A6-5443-B8CA-E2E809D47700}" srcId="{12B1E4F1-9904-9D44-B890-41B305E56A8B}" destId="{C340B515-BF43-F149-B876-0A154B78BCFF}" srcOrd="5" destOrd="0" parTransId="{9385B06D-9563-6D46-B09D-6F8A19C514C0}" sibTransId="{C248ACF3-883E-BA41-B27C-5328B804ECF9}"/>
    <dgm:cxn modelId="{E3906274-3CE1-F645-8889-FFFE6080DC01}" srcId="{12B1E4F1-9904-9D44-B890-41B305E56A8B}" destId="{677C4F88-C242-554B-9676-BED039133783}" srcOrd="3" destOrd="0" parTransId="{7C17C601-688F-CC45-A165-FD32BB1697F0}" sibTransId="{278B0592-77D8-2E40-99C1-A89896EB9D3D}"/>
    <dgm:cxn modelId="{3353322E-60D8-DB4E-BA51-C9856E3790C9}" type="presOf" srcId="{CFCD0E59-1AE2-E14C-A0DC-49D050E15237}" destId="{CCA8F790-4C07-6145-A197-8D98A2D9AB59}" srcOrd="0" destOrd="0" presId="urn:microsoft.com/office/officeart/2005/8/layout/default#1"/>
    <dgm:cxn modelId="{D3F2F281-AE36-714B-9F30-ED9B148ABD01}" srcId="{12B1E4F1-9904-9D44-B890-41B305E56A8B}" destId="{11168349-7507-B449-8CBB-395C19646022}" srcOrd="6" destOrd="0" parTransId="{50976D4B-BC7E-574A-8178-6A4E7CB965B9}" sibTransId="{F142455D-F64F-744B-ABEF-95922784145D}"/>
    <dgm:cxn modelId="{59388E24-E66B-DE4B-9C58-534ADE29B3C1}" type="presOf" srcId="{02301415-86AA-ED47-8A15-9BA0B078D281}" destId="{8D3BA99E-EF2B-314A-8064-04B345C33EC7}" srcOrd="0" destOrd="0" presId="urn:microsoft.com/office/officeart/2005/8/layout/default#1"/>
    <dgm:cxn modelId="{8153C340-FF31-EE4E-8B50-93F4CE9DF5D4}" type="presOf" srcId="{9C1BB626-A7DF-314B-BF1E-21F35EF9AC18}" destId="{7C780058-2350-0441-86DF-A81A38B6BF23}" srcOrd="0" destOrd="0" presId="urn:microsoft.com/office/officeart/2005/8/layout/default#1"/>
    <dgm:cxn modelId="{34AF43B6-D00B-3D46-921E-D0769D6C6067}" srcId="{12B1E4F1-9904-9D44-B890-41B305E56A8B}" destId="{2F82D35E-854D-0C45-AEC4-2333DEF65D69}" srcOrd="0" destOrd="0" parTransId="{38EF1013-4111-5A4F-8F96-17F3DEE19EAF}" sibTransId="{97C39F20-DAFB-804C-A3F0-35E945E68F9A}"/>
    <dgm:cxn modelId="{2C746F9A-5EEC-D643-8A68-7106FF003FC4}" srcId="{12B1E4F1-9904-9D44-B890-41B305E56A8B}" destId="{02301415-86AA-ED47-8A15-9BA0B078D281}" srcOrd="4" destOrd="0" parTransId="{343E9D5A-FC46-B042-8A98-337E087212CF}" sibTransId="{12990086-93D1-AE49-BEA5-1634EB298F53}"/>
    <dgm:cxn modelId="{CF16A27B-0442-DE47-A8B2-77994C901AF6}" type="presOf" srcId="{12B1E4F1-9904-9D44-B890-41B305E56A8B}" destId="{12B7BD8F-F954-8447-A663-FB0C295BE5B8}" srcOrd="0" destOrd="0" presId="urn:microsoft.com/office/officeart/2005/8/layout/default#1"/>
    <dgm:cxn modelId="{2435A142-A9D4-E145-96E2-231FD8F797F6}" type="presParOf" srcId="{12B7BD8F-F954-8447-A663-FB0C295BE5B8}" destId="{9342756E-0B11-934A-B0B1-F01F3719DDED}" srcOrd="0" destOrd="0" presId="urn:microsoft.com/office/officeart/2005/8/layout/default#1"/>
    <dgm:cxn modelId="{95CD67C4-158D-AA4C-A770-1731041A1335}" type="presParOf" srcId="{12B7BD8F-F954-8447-A663-FB0C295BE5B8}" destId="{F1D90560-D21C-D04C-95D6-C549F9FAB6F0}" srcOrd="1" destOrd="0" presId="urn:microsoft.com/office/officeart/2005/8/layout/default#1"/>
    <dgm:cxn modelId="{73696179-8650-A34E-BF2C-5745500FDF70}" type="presParOf" srcId="{12B7BD8F-F954-8447-A663-FB0C295BE5B8}" destId="{CCA8F790-4C07-6145-A197-8D98A2D9AB59}" srcOrd="2" destOrd="0" presId="urn:microsoft.com/office/officeart/2005/8/layout/default#1"/>
    <dgm:cxn modelId="{BD648DD9-BAE2-1E4F-B77F-8914C9DE797F}" type="presParOf" srcId="{12B7BD8F-F954-8447-A663-FB0C295BE5B8}" destId="{EFA17AC8-302C-3847-847E-220A0DB6C339}" srcOrd="3" destOrd="0" presId="urn:microsoft.com/office/officeart/2005/8/layout/default#1"/>
    <dgm:cxn modelId="{E9575D83-E840-5B4D-B959-95DCA8C3868F}" type="presParOf" srcId="{12B7BD8F-F954-8447-A663-FB0C295BE5B8}" destId="{7C780058-2350-0441-86DF-A81A38B6BF23}" srcOrd="4" destOrd="0" presId="urn:microsoft.com/office/officeart/2005/8/layout/default#1"/>
    <dgm:cxn modelId="{DDC0A207-B754-1F4F-B26B-0B1C565633C0}" type="presParOf" srcId="{12B7BD8F-F954-8447-A663-FB0C295BE5B8}" destId="{0034638E-F26C-4448-BA38-2AFFE473E541}" srcOrd="5" destOrd="0" presId="urn:microsoft.com/office/officeart/2005/8/layout/default#1"/>
    <dgm:cxn modelId="{AE8E2252-13AF-464C-A922-CBC17C70CC98}" type="presParOf" srcId="{12B7BD8F-F954-8447-A663-FB0C295BE5B8}" destId="{C73F2B11-9B66-2146-B948-75F52FC2E062}" srcOrd="6" destOrd="0" presId="urn:microsoft.com/office/officeart/2005/8/layout/default#1"/>
    <dgm:cxn modelId="{2E0D6AAA-1F21-1940-9ABC-6A30706FD910}" type="presParOf" srcId="{12B7BD8F-F954-8447-A663-FB0C295BE5B8}" destId="{6C90C5E9-2B5A-B043-A8DA-13FEDC1E77B6}" srcOrd="7" destOrd="0" presId="urn:microsoft.com/office/officeart/2005/8/layout/default#1"/>
    <dgm:cxn modelId="{E7B512EC-2D8C-7A47-9AD0-8B987CEB4443}" type="presParOf" srcId="{12B7BD8F-F954-8447-A663-FB0C295BE5B8}" destId="{8D3BA99E-EF2B-314A-8064-04B345C33EC7}" srcOrd="8" destOrd="0" presId="urn:microsoft.com/office/officeart/2005/8/layout/default#1"/>
    <dgm:cxn modelId="{54790262-3B28-3B4D-BD71-BFB123573AAF}" type="presParOf" srcId="{12B7BD8F-F954-8447-A663-FB0C295BE5B8}" destId="{C5C061C1-8B7A-F04A-BEDA-07208FC260D2}" srcOrd="9" destOrd="0" presId="urn:microsoft.com/office/officeart/2005/8/layout/default#1"/>
    <dgm:cxn modelId="{BFA92F01-754E-9E44-A536-8ED37D6051F8}" type="presParOf" srcId="{12B7BD8F-F954-8447-A663-FB0C295BE5B8}" destId="{8940FCC5-94A0-744F-8F11-D8CAB99FE075}" srcOrd="10" destOrd="0" presId="urn:microsoft.com/office/officeart/2005/8/layout/default#1"/>
    <dgm:cxn modelId="{A137301F-DC4C-0A4F-A9C4-41C9755E0FA8}" type="presParOf" srcId="{12B7BD8F-F954-8447-A663-FB0C295BE5B8}" destId="{A16C5240-97D8-4B4D-9BC7-D25A83F4D836}" srcOrd="11" destOrd="0" presId="urn:microsoft.com/office/officeart/2005/8/layout/default#1"/>
    <dgm:cxn modelId="{E32B6F6F-1EF6-EA49-8FE8-B6849B826D36}" type="presParOf" srcId="{12B7BD8F-F954-8447-A663-FB0C295BE5B8}" destId="{0300EF6F-EA56-8248-B971-1944E33A7FA4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9876C3D-1EF2-4279-90AE-519732BF7C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182BB05-9505-4D66-8B12-1A6DA478926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クリックしてマスター サブタイトルの書式設定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35AD-541E-4261-99F4-24343E95A63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2A6E-47FB-4150-BD52-B6031CF5E9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縦書き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E0B9-604F-49AD-814B-509FFEA02A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097F-5654-4E98-A1C4-CE205CDA805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98C1-B192-483F-B1AD-CCD77E5F72D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AEBA-CEAA-4354-8B20-6218CF3129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2AED-3B14-4E2A-A8EE-C1FC0D11CD9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4FF9-D857-492F-AEAB-1E0AABCAFA1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D414-5E1F-45CC-B212-3FD8380B370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9C00-1399-4255-AB33-E1CB9E5D5EC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パワポ様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6AAB-EB08-4D40-AFCF-88BFCBA5AD6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パワポ様式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2D665B0-FD28-4594-BEE7-DF34BFC69F9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ctrTitle"/>
          </p:nvPr>
        </p:nvSpPr>
        <p:spPr>
          <a:xfrm>
            <a:off x="155575" y="1125538"/>
            <a:ext cx="9144000" cy="4751387"/>
          </a:xfrm>
        </p:spPr>
        <p:txBody>
          <a:bodyPr/>
          <a:lstStyle/>
          <a:p>
            <a:pPr algn="l" eaLnBrk="1" hangingPunct="1"/>
            <a:r>
              <a:rPr lang="ja-JP" altLang="en-US" sz="4400" smtClean="0">
                <a:latin typeface="ＭＳ Ｐゴシック" charset="-128"/>
              </a:rPr>
              <a:t>静岡県</a:t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>高度情報化基本計画（</a:t>
            </a:r>
            <a:r>
              <a:rPr lang="en-US" altLang="ja-JP" sz="4400" smtClean="0">
                <a:latin typeface="ＭＳ Ｐゴシック" charset="-128"/>
              </a:rPr>
              <a:t>ICT</a:t>
            </a:r>
            <a:r>
              <a:rPr lang="ja-JP" altLang="en-US" sz="4400" smtClean="0">
                <a:latin typeface="ＭＳ Ｐゴシック" charset="-128"/>
              </a:rPr>
              <a:t>戦略</a:t>
            </a:r>
            <a:r>
              <a:rPr lang="en-US" altLang="ja-JP" sz="4400" smtClean="0">
                <a:latin typeface="ＭＳ Ｐゴシック" charset="-128"/>
              </a:rPr>
              <a:t>2018</a:t>
            </a:r>
            <a:r>
              <a:rPr lang="ja-JP" altLang="en-US" sz="4400" smtClean="0">
                <a:latin typeface="ＭＳ Ｐゴシック" charset="-128"/>
              </a:rPr>
              <a:t>）</a:t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>官民データ活用推進計画</a:t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/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>　　　　　　　　　概要版</a:t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/>
            </a:r>
            <a:br>
              <a:rPr lang="ja-JP" altLang="en-US" sz="4400" smtClean="0">
                <a:latin typeface="ＭＳ Ｐゴシック" charset="-128"/>
              </a:rPr>
            </a:br>
            <a:r>
              <a:rPr lang="ja-JP" altLang="en-US" sz="4400" smtClean="0">
                <a:latin typeface="ＭＳ Ｐゴシック" charset="-128"/>
              </a:rPr>
              <a:t>　　　　　</a:t>
            </a:r>
            <a:r>
              <a:rPr lang="en-US" altLang="ja-JP" sz="3600" smtClean="0">
                <a:latin typeface="ＭＳ Ｐゴシック" charset="-128"/>
              </a:rPr>
              <a:t>2018</a:t>
            </a:r>
            <a:r>
              <a:rPr lang="ja-JP" altLang="en-US" sz="3600" smtClean="0">
                <a:latin typeface="ＭＳ Ｐゴシック" charset="-128"/>
              </a:rPr>
              <a:t>年（平成</a:t>
            </a:r>
            <a:r>
              <a:rPr lang="en-US" altLang="ja-JP" sz="3600" smtClean="0">
                <a:latin typeface="ＭＳ Ｐゴシック" charset="-128"/>
              </a:rPr>
              <a:t>30</a:t>
            </a:r>
            <a:r>
              <a:rPr lang="ja-JP" altLang="en-US" sz="3600" smtClean="0">
                <a:latin typeface="ＭＳ Ｐゴシック" charset="-128"/>
              </a:rPr>
              <a:t>年）３月</a:t>
            </a:r>
          </a:p>
        </p:txBody>
      </p:sp>
      <p:sp>
        <p:nvSpPr>
          <p:cNvPr id="15362" name="サブタイトル 2"/>
          <p:cNvSpPr>
            <a:spLocks noGrp="1"/>
          </p:cNvSpPr>
          <p:nvPr>
            <p:ph type="subTitle" idx="1"/>
          </p:nvPr>
        </p:nvSpPr>
        <p:spPr>
          <a:xfrm>
            <a:off x="1116013" y="4149725"/>
            <a:ext cx="6858000" cy="1655763"/>
          </a:xfrm>
        </p:spPr>
        <p:txBody>
          <a:bodyPr/>
          <a:lstStyle/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1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4578" name="図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3141663"/>
            <a:ext cx="32972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図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2392363"/>
            <a:ext cx="5149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タイトル 1"/>
          <p:cNvSpPr>
            <a:spLocks noGrp="1"/>
          </p:cNvSpPr>
          <p:nvPr>
            <p:ph type="title"/>
          </p:nvPr>
        </p:nvSpPr>
        <p:spPr>
          <a:xfrm>
            <a:off x="685800" y="179388"/>
            <a:ext cx="7772400" cy="7318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データ通信基盤等の整備促進</a:t>
            </a:r>
          </a:p>
        </p:txBody>
      </p:sp>
      <p:sp>
        <p:nvSpPr>
          <p:cNvPr id="2458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79500"/>
            <a:ext cx="7772400" cy="5040313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誰でもいつでもどこでも情報にアクセスできる。</a:t>
            </a:r>
          </a:p>
        </p:txBody>
      </p:sp>
      <p:sp>
        <p:nvSpPr>
          <p:cNvPr id="7" name="角丸四角形吹き出し 6">
            <a:extLst>
              <a:ext uri="{FF2B5EF4-FFF2-40B4-BE49-F238E27FC236}"/>
            </a:extLst>
          </p:cNvPr>
          <p:cNvSpPr/>
          <p:nvPr/>
        </p:nvSpPr>
        <p:spPr>
          <a:xfrm>
            <a:off x="151146" y="3132394"/>
            <a:ext cx="1920436" cy="530053"/>
          </a:xfrm>
          <a:prstGeom prst="wedgeRoundRectCallout">
            <a:avLst>
              <a:gd name="adj1" fmla="val 12890"/>
              <a:gd name="adj2" fmla="val 148095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超高速ブロードバンド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の整備</a:t>
            </a:r>
          </a:p>
        </p:txBody>
      </p:sp>
      <p:sp>
        <p:nvSpPr>
          <p:cNvPr id="8" name="角丸四角形吹き出し 7">
            <a:extLst>
              <a:ext uri="{FF2B5EF4-FFF2-40B4-BE49-F238E27FC236}"/>
            </a:extLst>
          </p:cNvPr>
          <p:cNvSpPr/>
          <p:nvPr/>
        </p:nvSpPr>
        <p:spPr>
          <a:xfrm>
            <a:off x="395536" y="4667967"/>
            <a:ext cx="1512168" cy="720080"/>
          </a:xfrm>
          <a:prstGeom prst="wedgeRoundRectCallout">
            <a:avLst>
              <a:gd name="adj1" fmla="val 73163"/>
              <a:gd name="adj2" fmla="val -32901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LTE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や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5G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等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高速無線通信の整備</a:t>
            </a:r>
          </a:p>
        </p:txBody>
      </p:sp>
      <p:sp>
        <p:nvSpPr>
          <p:cNvPr id="9" name="角丸四角形吹き出し 8">
            <a:extLst>
              <a:ext uri="{FF2B5EF4-FFF2-40B4-BE49-F238E27FC236}"/>
            </a:extLst>
          </p:cNvPr>
          <p:cNvSpPr/>
          <p:nvPr/>
        </p:nvSpPr>
        <p:spPr>
          <a:xfrm>
            <a:off x="3779913" y="2000968"/>
            <a:ext cx="2449380" cy="720080"/>
          </a:xfrm>
          <a:prstGeom prst="wedgeRoundRectCallout">
            <a:avLst>
              <a:gd name="adj1" fmla="val -50031"/>
              <a:gd name="adj2" fmla="val 116954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LPWA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等による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IoT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（河川や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地震感知や移動体管理など）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通信基盤整備</a:t>
            </a:r>
          </a:p>
        </p:txBody>
      </p:sp>
      <p:sp>
        <p:nvSpPr>
          <p:cNvPr id="10" name="角丸四角形吹き出し 9">
            <a:extLst>
              <a:ext uri="{FF2B5EF4-FFF2-40B4-BE49-F238E27FC236}"/>
            </a:extLst>
          </p:cNvPr>
          <p:cNvSpPr/>
          <p:nvPr/>
        </p:nvSpPr>
        <p:spPr>
          <a:xfrm>
            <a:off x="6591406" y="2646558"/>
            <a:ext cx="2400954" cy="527390"/>
          </a:xfrm>
          <a:prstGeom prst="wedgeRoundRectCallout">
            <a:avLst>
              <a:gd name="adj1" fmla="val 28627"/>
              <a:gd name="adj2" fmla="val 165210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公衆無線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LAN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の設備促進</a:t>
            </a: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4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接続の簡略化</a:t>
            </a:r>
          </a:p>
        </p:txBody>
      </p:sp>
      <p:sp>
        <p:nvSpPr>
          <p:cNvPr id="11" name="角丸四角形吹き出し 10">
            <a:extLst>
              <a:ext uri="{FF2B5EF4-FFF2-40B4-BE49-F238E27FC236}"/>
            </a:extLst>
          </p:cNvPr>
          <p:cNvSpPr/>
          <p:nvPr/>
        </p:nvSpPr>
        <p:spPr>
          <a:xfrm>
            <a:off x="5379578" y="5399920"/>
            <a:ext cx="1512168" cy="720080"/>
          </a:xfrm>
          <a:prstGeom prst="wedgeRoundRectCallout">
            <a:avLst>
              <a:gd name="adj1" fmla="val -124348"/>
              <a:gd name="adj2" fmla="val 36426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サテライト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オフィスの誘致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4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5602" name="図 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4737100"/>
            <a:ext cx="2057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フローチャート: 代替処理 28">
            <a:extLst>
              <a:ext uri="{FF2B5EF4-FFF2-40B4-BE49-F238E27FC236}"/>
            </a:extLst>
          </p:cNvPr>
          <p:cNvSpPr/>
          <p:nvPr/>
        </p:nvSpPr>
        <p:spPr>
          <a:xfrm>
            <a:off x="400050" y="2239963"/>
            <a:ext cx="3665538" cy="2022475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4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bg1"/>
                </a:solidFill>
              </a:rPr>
              <a:t>データの循環・流通の促進</a:t>
            </a:r>
            <a:endParaRPr lang="ja-JP" altLang="en-US" sz="2800" smtClean="0">
              <a:solidFill>
                <a:schemeClr val="bg1"/>
              </a:solidFill>
            </a:endParaRPr>
          </a:p>
        </p:txBody>
      </p:sp>
      <p:sp>
        <p:nvSpPr>
          <p:cNvPr id="2560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7388" y="1079500"/>
            <a:ext cx="7772400" cy="5040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ja-JP" sz="2400" smtClean="0"/>
              <a:t>【</a:t>
            </a:r>
            <a:r>
              <a:rPr lang="ja-JP" altLang="en-US" sz="2400" smtClean="0"/>
              <a:t>基本的な取組</a:t>
            </a:r>
            <a:r>
              <a:rPr lang="en-US" altLang="ja-JP" sz="2400" smtClean="0"/>
              <a:t>】</a:t>
            </a:r>
            <a:endParaRPr lang="ja-JP" altLang="en-US" sz="2400" smtClean="0"/>
          </a:p>
          <a:p>
            <a:pPr marL="0" indent="0"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30" name="正方形/長方形 29">
            <a:extLst>
              <a:ext uri="{FF2B5EF4-FFF2-40B4-BE49-F238E27FC236}"/>
            </a:extLst>
          </p:cNvPr>
          <p:cNvSpPr/>
          <p:nvPr/>
        </p:nvSpPr>
        <p:spPr>
          <a:xfrm>
            <a:off x="1570731" y="2071228"/>
            <a:ext cx="1301331" cy="336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庁内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35" name="フローチャート: 代替処理 34">
            <a:extLst>
              <a:ext uri="{FF2B5EF4-FFF2-40B4-BE49-F238E27FC236}"/>
            </a:extLst>
          </p:cNvPr>
          <p:cNvSpPr/>
          <p:nvPr/>
        </p:nvSpPr>
        <p:spPr>
          <a:xfrm>
            <a:off x="544513" y="2684463"/>
            <a:ext cx="3367087" cy="142875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/>
            </a:extLst>
          </p:cNvPr>
          <p:cNvSpPr/>
          <p:nvPr/>
        </p:nvSpPr>
        <p:spPr>
          <a:xfrm>
            <a:off x="551091" y="2550053"/>
            <a:ext cx="873044" cy="289876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棚卸し</a:t>
            </a:r>
          </a:p>
        </p:txBody>
      </p:sp>
      <p:sp>
        <p:nvSpPr>
          <p:cNvPr id="36" name="角丸四角形吹き出し 35">
            <a:extLst>
              <a:ext uri="{FF2B5EF4-FFF2-40B4-BE49-F238E27FC236}"/>
            </a:extLst>
          </p:cNvPr>
          <p:cNvSpPr/>
          <p:nvPr/>
        </p:nvSpPr>
        <p:spPr>
          <a:xfrm>
            <a:off x="846105" y="5355631"/>
            <a:ext cx="1822770" cy="460104"/>
          </a:xfrm>
          <a:prstGeom prst="wedgeRoundRectCallout">
            <a:avLst>
              <a:gd name="adj1" fmla="val 74370"/>
              <a:gd name="adj2" fmla="val -40617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学生、住民参加による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ソフト等の開発促進</a:t>
            </a:r>
          </a:p>
        </p:txBody>
      </p:sp>
      <p:sp>
        <p:nvSpPr>
          <p:cNvPr id="38" name="正方形/長方形 37">
            <a:extLst>
              <a:ext uri="{FF2B5EF4-FFF2-40B4-BE49-F238E27FC236}"/>
            </a:extLst>
          </p:cNvPr>
          <p:cNvSpPr/>
          <p:nvPr/>
        </p:nvSpPr>
        <p:spPr>
          <a:xfrm>
            <a:off x="2820249" y="5838532"/>
            <a:ext cx="2704708" cy="498738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ふじのくにオープンデータカタログサイト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の機能強化、環境整備・普及促進</a:t>
            </a:r>
          </a:p>
        </p:txBody>
      </p:sp>
      <p:sp>
        <p:nvSpPr>
          <p:cNvPr id="40" name="フローチャート: 代替処理 39">
            <a:extLst>
              <a:ext uri="{FF2B5EF4-FFF2-40B4-BE49-F238E27FC236}"/>
            </a:extLst>
          </p:cNvPr>
          <p:cNvSpPr/>
          <p:nvPr/>
        </p:nvSpPr>
        <p:spPr>
          <a:xfrm>
            <a:off x="4205288" y="2208213"/>
            <a:ext cx="4718050" cy="2047875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/>
            </a:extLst>
          </p:cNvPr>
          <p:cNvSpPr/>
          <p:nvPr/>
        </p:nvSpPr>
        <p:spPr>
          <a:xfrm>
            <a:off x="6029801" y="2065897"/>
            <a:ext cx="1301331" cy="336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民間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53" name="フローチャート: 代替処理 52">
            <a:extLst>
              <a:ext uri="{FF2B5EF4-FFF2-40B4-BE49-F238E27FC236}"/>
            </a:extLst>
          </p:cNvPr>
          <p:cNvSpPr/>
          <p:nvPr/>
        </p:nvSpPr>
        <p:spPr>
          <a:xfrm>
            <a:off x="4329113" y="2560638"/>
            <a:ext cx="1611312" cy="1484312"/>
          </a:xfrm>
          <a:prstGeom prst="flowChartAlternateProcess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左右矢印 53">
            <a:extLst>
              <a:ext uri="{FF2B5EF4-FFF2-40B4-BE49-F238E27FC236}"/>
            </a:extLst>
          </p:cNvPr>
          <p:cNvSpPr/>
          <p:nvPr/>
        </p:nvSpPr>
        <p:spPr>
          <a:xfrm>
            <a:off x="6169431" y="2658161"/>
            <a:ext cx="1491455" cy="1185429"/>
          </a:xfrm>
          <a:prstGeom prst="leftRightArrow">
            <a:avLst>
              <a:gd name="adj1" fmla="val 50000"/>
              <a:gd name="adj2" fmla="val 15196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・ビッグデータ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　取引仲介連携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・利活用連携</a:t>
            </a:r>
          </a:p>
        </p:txBody>
      </p:sp>
      <p:sp>
        <p:nvSpPr>
          <p:cNvPr id="57" name="正方形/長方形 56">
            <a:extLst>
              <a:ext uri="{FF2B5EF4-FFF2-40B4-BE49-F238E27FC236}"/>
            </a:extLst>
          </p:cNvPr>
          <p:cNvSpPr/>
          <p:nvPr/>
        </p:nvSpPr>
        <p:spPr>
          <a:xfrm>
            <a:off x="5870575" y="5254625"/>
            <a:ext cx="64770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国</a:t>
            </a:r>
          </a:p>
        </p:txBody>
      </p:sp>
      <p:sp>
        <p:nvSpPr>
          <p:cNvPr id="58" name="正方形/長方形 57">
            <a:extLst>
              <a:ext uri="{FF2B5EF4-FFF2-40B4-BE49-F238E27FC236}"/>
            </a:extLst>
          </p:cNvPr>
          <p:cNvSpPr/>
          <p:nvPr/>
        </p:nvSpPr>
        <p:spPr>
          <a:xfrm>
            <a:off x="6983413" y="5241925"/>
            <a:ext cx="64770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/>
            </a:extLst>
          </p:cNvPr>
          <p:cNvSpPr/>
          <p:nvPr/>
        </p:nvSpPr>
        <p:spPr>
          <a:xfrm>
            <a:off x="8043863" y="5253038"/>
            <a:ext cx="64770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市町</a:t>
            </a:r>
          </a:p>
        </p:txBody>
      </p:sp>
      <p:sp>
        <p:nvSpPr>
          <p:cNvPr id="60" name="フローチャート: 代替処理 59">
            <a:extLst>
              <a:ext uri="{FF2B5EF4-FFF2-40B4-BE49-F238E27FC236}"/>
            </a:extLst>
          </p:cNvPr>
          <p:cNvSpPr/>
          <p:nvPr/>
        </p:nvSpPr>
        <p:spPr>
          <a:xfrm>
            <a:off x="5602288" y="4691063"/>
            <a:ext cx="3362325" cy="14986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正方形/長方形 60">
            <a:extLst>
              <a:ext uri="{FF2B5EF4-FFF2-40B4-BE49-F238E27FC236}"/>
            </a:extLst>
          </p:cNvPr>
          <p:cNvSpPr/>
          <p:nvPr/>
        </p:nvSpPr>
        <p:spPr>
          <a:xfrm>
            <a:off x="5889383" y="4513200"/>
            <a:ext cx="2822861" cy="336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官民データ活用推進計画</a:t>
            </a:r>
          </a:p>
        </p:txBody>
      </p:sp>
      <p:sp>
        <p:nvSpPr>
          <p:cNvPr id="62" name="左右矢印 61">
            <a:extLst>
              <a:ext uri="{FF2B5EF4-FFF2-40B4-BE49-F238E27FC236}"/>
            </a:extLst>
          </p:cNvPr>
          <p:cNvSpPr/>
          <p:nvPr/>
        </p:nvSpPr>
        <p:spPr>
          <a:xfrm>
            <a:off x="6542088" y="5332413"/>
            <a:ext cx="425450" cy="26352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左右矢印 62">
            <a:extLst>
              <a:ext uri="{FF2B5EF4-FFF2-40B4-BE49-F238E27FC236}"/>
            </a:extLst>
          </p:cNvPr>
          <p:cNvSpPr/>
          <p:nvPr/>
        </p:nvSpPr>
        <p:spPr>
          <a:xfrm>
            <a:off x="7613650" y="5332413"/>
            <a:ext cx="423863" cy="26352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角丸四角形吹き出し 63">
            <a:extLst>
              <a:ext uri="{FF2B5EF4-FFF2-40B4-BE49-F238E27FC236}"/>
            </a:extLst>
          </p:cNvPr>
          <p:cNvSpPr/>
          <p:nvPr/>
        </p:nvSpPr>
        <p:spPr>
          <a:xfrm>
            <a:off x="6245507" y="4932503"/>
            <a:ext cx="1488559" cy="264147"/>
          </a:xfrm>
          <a:prstGeom prst="wedgeRoundRectCallout">
            <a:avLst>
              <a:gd name="adj1" fmla="val -19779"/>
              <a:gd name="adj2" fmla="val 84437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施策の連携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65" name="角丸四角形吹き出し 64">
            <a:extLst>
              <a:ext uri="{FF2B5EF4-FFF2-40B4-BE49-F238E27FC236}"/>
            </a:extLst>
          </p:cNvPr>
          <p:cNvSpPr/>
          <p:nvPr/>
        </p:nvSpPr>
        <p:spPr>
          <a:xfrm>
            <a:off x="6244268" y="5836048"/>
            <a:ext cx="2422629" cy="272768"/>
          </a:xfrm>
          <a:prstGeom prst="wedgeRoundRectCallout">
            <a:avLst>
              <a:gd name="adj1" fmla="val 14737"/>
              <a:gd name="adj2" fmla="val -110184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計画策定支援、施策の連携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/>
            </a:extLst>
          </p:cNvPr>
          <p:cNvSpPr/>
          <p:nvPr/>
        </p:nvSpPr>
        <p:spPr>
          <a:xfrm>
            <a:off x="4376620" y="2398258"/>
            <a:ext cx="1471603" cy="248108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利活用・流通促進</a:t>
            </a:r>
          </a:p>
        </p:txBody>
      </p:sp>
      <p:sp>
        <p:nvSpPr>
          <p:cNvPr id="67" name="フローチャート: 代替処理 66">
            <a:extLst>
              <a:ext uri="{FF2B5EF4-FFF2-40B4-BE49-F238E27FC236}"/>
            </a:extLst>
          </p:cNvPr>
          <p:cNvSpPr/>
          <p:nvPr/>
        </p:nvSpPr>
        <p:spPr>
          <a:xfrm>
            <a:off x="285750" y="1708150"/>
            <a:ext cx="8750300" cy="2720975"/>
          </a:xfrm>
          <a:prstGeom prst="flowChartAlternateProcess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正方形/長方形 55">
            <a:extLst>
              <a:ext uri="{FF2B5EF4-FFF2-40B4-BE49-F238E27FC236}"/>
            </a:extLst>
          </p:cNvPr>
          <p:cNvSpPr/>
          <p:nvPr/>
        </p:nvSpPr>
        <p:spPr>
          <a:xfrm>
            <a:off x="5103912" y="1507911"/>
            <a:ext cx="2690688" cy="452631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データ・ファイル形式の標準化推進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相互運用性・安全性の確保</a:t>
            </a:r>
          </a:p>
        </p:txBody>
      </p:sp>
      <p:sp>
        <p:nvSpPr>
          <p:cNvPr id="66" name="正方形/長方形 65">
            <a:extLst>
              <a:ext uri="{FF2B5EF4-FFF2-40B4-BE49-F238E27FC236}"/>
            </a:extLst>
          </p:cNvPr>
          <p:cNvSpPr/>
          <p:nvPr/>
        </p:nvSpPr>
        <p:spPr>
          <a:xfrm>
            <a:off x="1222819" y="1519854"/>
            <a:ext cx="2690688" cy="452631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個人・企業等の権利利益の保護に配慮した適正な利活用環境の整備</a:t>
            </a:r>
          </a:p>
        </p:txBody>
      </p:sp>
      <p:sp>
        <p:nvSpPr>
          <p:cNvPr id="39" name="下矢印 38">
            <a:extLst>
              <a:ext uri="{FF2B5EF4-FFF2-40B4-BE49-F238E27FC236}"/>
            </a:extLst>
          </p:cNvPr>
          <p:cNvSpPr/>
          <p:nvPr/>
        </p:nvSpPr>
        <p:spPr>
          <a:xfrm>
            <a:off x="2871788" y="4102100"/>
            <a:ext cx="808037" cy="7842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公開</a:t>
            </a:r>
          </a:p>
        </p:txBody>
      </p:sp>
      <p:sp>
        <p:nvSpPr>
          <p:cNvPr id="45" name="下矢印 44">
            <a:extLst>
              <a:ext uri="{FF2B5EF4-FFF2-40B4-BE49-F238E27FC236}"/>
            </a:extLst>
          </p:cNvPr>
          <p:cNvSpPr/>
          <p:nvPr/>
        </p:nvSpPr>
        <p:spPr>
          <a:xfrm>
            <a:off x="4468813" y="4138613"/>
            <a:ext cx="788987" cy="75406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公開</a:t>
            </a: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25654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26273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5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613" y="3270250"/>
            <a:ext cx="687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6" name="図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1788" y="32956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>
            <a:extLst>
              <a:ext uri="{FF2B5EF4-FFF2-40B4-BE49-F238E27FC236}"/>
            </a:extLst>
          </p:cNvPr>
          <p:cNvSpPr txBox="1"/>
          <p:nvPr/>
        </p:nvSpPr>
        <p:spPr>
          <a:xfrm>
            <a:off x="7708900" y="3808413"/>
            <a:ext cx="11176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50">
                <a:ea typeface="ＭＳ Ｐゴシック" panose="020B0600070205080204" pitchFamily="34" charset="-128"/>
              </a:rPr>
              <a:t>サーバー事業者</a:t>
            </a:r>
            <a:r>
              <a:rPr lang="en-US" altLang="ja-JP" sz="1050" dirty="0">
                <a:ea typeface="ＭＳ Ｐゴシック" panose="020B0600070205080204" pitchFamily="34" charset="-128"/>
              </a:rPr>
              <a:t/>
            </a:r>
            <a:br>
              <a:rPr lang="en-US" altLang="ja-JP" sz="1050" dirty="0">
                <a:ea typeface="ＭＳ Ｐゴシック" panose="020B0600070205080204" pitchFamily="34" charset="-128"/>
              </a:rPr>
            </a:br>
            <a:r>
              <a:rPr lang="ja-JP" altLang="en-US" sz="1050">
                <a:ea typeface="ＭＳ Ｐゴシック" panose="020B0600070205080204" pitchFamily="34" charset="-128"/>
              </a:rPr>
              <a:t>データセンター</a:t>
            </a:r>
            <a:endParaRPr lang="ja-JP" altLang="en-US">
              <a:ea typeface="ＭＳ Ｐゴシック" panose="020B0600070205080204" pitchFamily="34" charset="-128"/>
            </a:endParaRPr>
          </a:p>
        </p:txBody>
      </p:sp>
      <p:pic>
        <p:nvPicPr>
          <p:cNvPr id="25658" name="図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3050" y="235585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9" name="テキスト ボックス 13"/>
          <p:cNvSpPr txBox="1">
            <a:spLocks noChangeArrowheads="1"/>
          </p:cNvSpPr>
          <p:nvPr/>
        </p:nvSpPr>
        <p:spPr bwMode="auto">
          <a:xfrm>
            <a:off x="7912100" y="3044825"/>
            <a:ext cx="608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事業者</a:t>
            </a:r>
            <a:endParaRPr lang="ja-JP" altLang="en-US"/>
          </a:p>
        </p:txBody>
      </p:sp>
      <p:pic>
        <p:nvPicPr>
          <p:cNvPr id="25660" name="図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7688" y="3319463"/>
            <a:ext cx="614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1" name="テキスト ボックス 16"/>
          <p:cNvSpPr txBox="1">
            <a:spLocks noChangeArrowheads="1"/>
          </p:cNvSpPr>
          <p:nvPr/>
        </p:nvSpPr>
        <p:spPr bwMode="auto">
          <a:xfrm>
            <a:off x="1666875" y="3067050"/>
            <a:ext cx="984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情報システム</a:t>
            </a:r>
            <a:endParaRPr lang="ja-JP" altLang="en-US" sz="1800"/>
          </a:p>
        </p:txBody>
      </p:sp>
      <p:pic>
        <p:nvPicPr>
          <p:cNvPr id="25662" name="図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425" y="3221038"/>
            <a:ext cx="8143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3" name="テキスト ボックス 54"/>
          <p:cNvSpPr txBox="1">
            <a:spLocks noChangeArrowheads="1"/>
          </p:cNvSpPr>
          <p:nvPr/>
        </p:nvSpPr>
        <p:spPr bwMode="auto">
          <a:xfrm>
            <a:off x="666750" y="3052763"/>
            <a:ext cx="868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行政手続き</a:t>
            </a:r>
            <a:endParaRPr lang="ja-JP" altLang="en-US" sz="1800"/>
          </a:p>
        </p:txBody>
      </p:sp>
      <p:pic>
        <p:nvPicPr>
          <p:cNvPr id="25664" name="図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5157788"/>
            <a:ext cx="8509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5" name="図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9763" y="3343275"/>
            <a:ext cx="6143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66" name="グループ化 45"/>
          <p:cNvGrpSpPr>
            <a:grpSpLocks/>
          </p:cNvGrpSpPr>
          <p:nvPr/>
        </p:nvGrpSpPr>
        <p:grpSpPr bwMode="auto">
          <a:xfrm>
            <a:off x="2851150" y="3289300"/>
            <a:ext cx="781050" cy="563563"/>
            <a:chOff x="642739" y="3123754"/>
            <a:chExt cx="781396" cy="563499"/>
          </a:xfrm>
        </p:grpSpPr>
        <p:pic>
          <p:nvPicPr>
            <p:cNvPr id="25671" name="図 3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57682" y="3123754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2" name="図 6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8473" y="3168359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3" name="図 6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2739" y="3212964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67" name="テキスト ボックス 70"/>
          <p:cNvSpPr txBox="1">
            <a:spLocks noChangeArrowheads="1"/>
          </p:cNvSpPr>
          <p:nvPr/>
        </p:nvSpPr>
        <p:spPr bwMode="auto">
          <a:xfrm>
            <a:off x="2855913" y="3068638"/>
            <a:ext cx="8477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庁内データ</a:t>
            </a:r>
            <a:endParaRPr lang="ja-JP" altLang="en-US" sz="1800"/>
          </a:p>
        </p:txBody>
      </p:sp>
      <p:sp>
        <p:nvSpPr>
          <p:cNvPr id="72" name="角丸四角形吹き出し 71">
            <a:extLst>
              <a:ext uri="{FF2B5EF4-FFF2-40B4-BE49-F238E27FC236}"/>
            </a:extLst>
          </p:cNvPr>
          <p:cNvSpPr/>
          <p:nvPr/>
        </p:nvSpPr>
        <p:spPr>
          <a:xfrm>
            <a:off x="1043608" y="4397122"/>
            <a:ext cx="1338884" cy="460104"/>
          </a:xfrm>
          <a:prstGeom prst="wedgeRoundRectCallout">
            <a:avLst>
              <a:gd name="adj1" fmla="val 27253"/>
              <a:gd name="adj2" fmla="val -151027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データ公開前提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の開発・改修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1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42875" y="179388"/>
            <a:ext cx="8910638" cy="731837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chemeClr val="bg1"/>
                </a:solidFill>
                <a:latin typeface="ＭＳ Ｐゴシック" charset="-128"/>
              </a:rPr>
              <a:t>ICT/</a:t>
            </a:r>
            <a:r>
              <a:rPr lang="ja-JP" altLang="en-US" sz="3200" smtClean="0">
                <a:solidFill>
                  <a:schemeClr val="bg1"/>
                </a:solidFill>
                <a:latin typeface="ＭＳ Ｐゴシック" charset="-128"/>
              </a:rPr>
              <a:t>データに係る教育及び人材活用・育成の促進</a:t>
            </a:r>
          </a:p>
        </p:txBody>
      </p:sp>
      <p:sp>
        <p:nvSpPr>
          <p:cNvPr id="2662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7388" y="1079500"/>
            <a:ext cx="7772400" cy="5040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ja-JP" sz="2400" smtClean="0"/>
              <a:t>【</a:t>
            </a:r>
            <a:r>
              <a:rPr lang="ja-JP" altLang="en-US" sz="2400" smtClean="0"/>
              <a:t>基本的な取組</a:t>
            </a:r>
            <a:r>
              <a:rPr lang="en-US" altLang="ja-JP" sz="2400" smtClean="0"/>
              <a:t>】</a:t>
            </a:r>
            <a:endParaRPr lang="ja-JP" altLang="en-US" sz="2800" smtClean="0"/>
          </a:p>
        </p:txBody>
      </p:sp>
      <p:sp>
        <p:nvSpPr>
          <p:cNvPr id="27" name="正方形/長方形 26">
            <a:extLst>
              <a:ext uri="{FF2B5EF4-FFF2-40B4-BE49-F238E27FC236}"/>
            </a:extLst>
          </p:cNvPr>
          <p:cNvSpPr/>
          <p:nvPr/>
        </p:nvSpPr>
        <p:spPr>
          <a:xfrm>
            <a:off x="351269" y="2118737"/>
            <a:ext cx="1694905" cy="719333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教育プログラム体系化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研修プログラムの策定</a:t>
            </a:r>
          </a:p>
        </p:txBody>
      </p:sp>
      <p:sp>
        <p:nvSpPr>
          <p:cNvPr id="28" name="正方形/長方形 27">
            <a:extLst>
              <a:ext uri="{FF2B5EF4-FFF2-40B4-BE49-F238E27FC236}"/>
            </a:extLst>
          </p:cNvPr>
          <p:cNvSpPr/>
          <p:nvPr/>
        </p:nvSpPr>
        <p:spPr>
          <a:xfrm>
            <a:off x="372933" y="3102280"/>
            <a:ext cx="1684396" cy="638574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機器、遠隔通信を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利用した教育の推進、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学習環境整備</a:t>
            </a:r>
          </a:p>
        </p:txBody>
      </p:sp>
      <p:sp>
        <p:nvSpPr>
          <p:cNvPr id="32" name="フローチャート: 代替処理 31">
            <a:extLst>
              <a:ext uri="{FF2B5EF4-FFF2-40B4-BE49-F238E27FC236}"/>
            </a:extLst>
          </p:cNvPr>
          <p:cNvSpPr/>
          <p:nvPr/>
        </p:nvSpPr>
        <p:spPr>
          <a:xfrm>
            <a:off x="4721225" y="2497138"/>
            <a:ext cx="4175125" cy="1247775"/>
          </a:xfrm>
          <a:prstGeom prst="flowChartAlternateProcess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フローチャート: 代替処理 32">
            <a:extLst>
              <a:ext uri="{FF2B5EF4-FFF2-40B4-BE49-F238E27FC236}"/>
            </a:extLst>
          </p:cNvPr>
          <p:cNvSpPr/>
          <p:nvPr/>
        </p:nvSpPr>
        <p:spPr>
          <a:xfrm>
            <a:off x="2441575" y="2528888"/>
            <a:ext cx="2060575" cy="124777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フローチャート: 代替処理 33">
            <a:extLst>
              <a:ext uri="{FF2B5EF4-FFF2-40B4-BE49-F238E27FC236}"/>
            </a:extLst>
          </p:cNvPr>
          <p:cNvSpPr/>
          <p:nvPr/>
        </p:nvSpPr>
        <p:spPr>
          <a:xfrm>
            <a:off x="687388" y="4322763"/>
            <a:ext cx="5621337" cy="1838325"/>
          </a:xfrm>
          <a:prstGeom prst="flowChartAlternateProcess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正方形/長方形 36">
            <a:extLst>
              <a:ext uri="{FF2B5EF4-FFF2-40B4-BE49-F238E27FC236}"/>
            </a:extLst>
          </p:cNvPr>
          <p:cNvSpPr/>
          <p:nvPr/>
        </p:nvSpPr>
        <p:spPr>
          <a:xfrm>
            <a:off x="2441543" y="2358734"/>
            <a:ext cx="2053333" cy="239340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データサイエンティスト養成</a:t>
            </a:r>
          </a:p>
        </p:txBody>
      </p:sp>
      <p:sp>
        <p:nvSpPr>
          <p:cNvPr id="38" name="正方形/長方形 37">
            <a:extLst>
              <a:ext uri="{FF2B5EF4-FFF2-40B4-BE49-F238E27FC236}"/>
            </a:extLst>
          </p:cNvPr>
          <p:cNvSpPr/>
          <p:nvPr/>
        </p:nvSpPr>
        <p:spPr>
          <a:xfrm>
            <a:off x="4716391" y="2227043"/>
            <a:ext cx="2065554" cy="351125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プログラミング教育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実施のための研修</a:t>
            </a:r>
          </a:p>
        </p:txBody>
      </p:sp>
      <p:sp>
        <p:nvSpPr>
          <p:cNvPr id="39" name="正方形/長方形 38">
            <a:extLst>
              <a:ext uri="{FF2B5EF4-FFF2-40B4-BE49-F238E27FC236}"/>
            </a:extLst>
          </p:cNvPr>
          <p:cNvSpPr/>
          <p:nvPr/>
        </p:nvSpPr>
        <p:spPr>
          <a:xfrm>
            <a:off x="6803661" y="2227042"/>
            <a:ext cx="2065554" cy="351125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教育に携わる教員の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指導者育成・養成</a:t>
            </a:r>
          </a:p>
        </p:txBody>
      </p:sp>
      <p:sp>
        <p:nvSpPr>
          <p:cNvPr id="46" name="正方形/長方形 45">
            <a:extLst>
              <a:ext uri="{FF2B5EF4-FFF2-40B4-BE49-F238E27FC236}"/>
            </a:extLst>
          </p:cNvPr>
          <p:cNvSpPr/>
          <p:nvPr/>
        </p:nvSpPr>
        <p:spPr>
          <a:xfrm>
            <a:off x="2387298" y="4171913"/>
            <a:ext cx="1736158" cy="256801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人材活用のために連携</a:t>
            </a:r>
          </a:p>
        </p:txBody>
      </p:sp>
      <p:sp>
        <p:nvSpPr>
          <p:cNvPr id="47" name="正方形/長方形 46">
            <a:extLst>
              <a:ext uri="{FF2B5EF4-FFF2-40B4-BE49-F238E27FC236}"/>
            </a:extLst>
          </p:cNvPr>
          <p:cNvSpPr/>
          <p:nvPr/>
        </p:nvSpPr>
        <p:spPr>
          <a:xfrm>
            <a:off x="1103686" y="5611849"/>
            <a:ext cx="2811498" cy="364755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実装、プログラミング、データ分析の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人材の活用、育成・養成</a:t>
            </a:r>
          </a:p>
        </p:txBody>
      </p:sp>
      <p:sp>
        <p:nvSpPr>
          <p:cNvPr id="48" name="フローチャート: 代替処理 47">
            <a:extLst>
              <a:ext uri="{FF2B5EF4-FFF2-40B4-BE49-F238E27FC236}"/>
            </a:extLst>
          </p:cNvPr>
          <p:cNvSpPr/>
          <p:nvPr/>
        </p:nvSpPr>
        <p:spPr>
          <a:xfrm>
            <a:off x="179388" y="1700213"/>
            <a:ext cx="8856662" cy="2305050"/>
          </a:xfrm>
          <a:prstGeom prst="flowChartAlternateProcess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上下矢印 44">
            <a:extLst>
              <a:ext uri="{FF2B5EF4-FFF2-40B4-BE49-F238E27FC236}"/>
            </a:extLst>
          </p:cNvPr>
          <p:cNvSpPr/>
          <p:nvPr/>
        </p:nvSpPr>
        <p:spPr>
          <a:xfrm>
            <a:off x="5272088" y="3586163"/>
            <a:ext cx="668337" cy="1074737"/>
          </a:xfrm>
          <a:prstGeom prst="upDownArrow">
            <a:avLst/>
          </a:prstGeom>
          <a:solidFill>
            <a:srgbClr val="F9F1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連携</a:t>
            </a:r>
          </a:p>
        </p:txBody>
      </p:sp>
      <p:sp>
        <p:nvSpPr>
          <p:cNvPr id="49" name="正方形/長方形 48">
            <a:extLst>
              <a:ext uri="{FF2B5EF4-FFF2-40B4-BE49-F238E27FC236}"/>
            </a:extLst>
          </p:cNvPr>
          <p:cNvSpPr/>
          <p:nvPr/>
        </p:nvSpPr>
        <p:spPr>
          <a:xfrm>
            <a:off x="2419241" y="1819063"/>
            <a:ext cx="6449974" cy="264923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ICT/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データ利活用の促進、リテラシー、セキュリティ、ネット犯罪予防の研修</a:t>
            </a:r>
          </a:p>
        </p:txBody>
      </p:sp>
      <p:sp>
        <p:nvSpPr>
          <p:cNvPr id="53" name="フローチャート: 代替処理 52">
            <a:extLst>
              <a:ext uri="{FF2B5EF4-FFF2-40B4-BE49-F238E27FC236}"/>
            </a:extLst>
          </p:cNvPr>
          <p:cNvSpPr/>
          <p:nvPr/>
        </p:nvSpPr>
        <p:spPr>
          <a:xfrm>
            <a:off x="6767513" y="4322763"/>
            <a:ext cx="2087562" cy="1838325"/>
          </a:xfrm>
          <a:prstGeom prst="flowChartAlternateProcess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" name="正方形/長方形 49">
            <a:extLst>
              <a:ext uri="{FF2B5EF4-FFF2-40B4-BE49-F238E27FC236}"/>
            </a:extLst>
          </p:cNvPr>
          <p:cNvSpPr/>
          <p:nvPr/>
        </p:nvSpPr>
        <p:spPr>
          <a:xfrm>
            <a:off x="6864634" y="4190587"/>
            <a:ext cx="1883830" cy="243366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クラウドソーシングの普及</a:t>
            </a:r>
          </a:p>
        </p:txBody>
      </p:sp>
      <p:sp>
        <p:nvSpPr>
          <p:cNvPr id="60" name="正方形/長方形 59">
            <a:extLst>
              <a:ext uri="{FF2B5EF4-FFF2-40B4-BE49-F238E27FC236}"/>
            </a:extLst>
          </p:cNvPr>
          <p:cNvSpPr/>
          <p:nvPr/>
        </p:nvSpPr>
        <p:spPr>
          <a:xfrm>
            <a:off x="351269" y="1587829"/>
            <a:ext cx="1178357" cy="272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静岡県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/>
            </a:extLst>
          </p:cNvPr>
          <p:cNvSpPr/>
          <p:nvPr/>
        </p:nvSpPr>
        <p:spPr>
          <a:xfrm>
            <a:off x="3811272" y="3529868"/>
            <a:ext cx="682000" cy="27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庁内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/>
            </a:extLst>
          </p:cNvPr>
          <p:cNvSpPr/>
          <p:nvPr/>
        </p:nvSpPr>
        <p:spPr>
          <a:xfrm>
            <a:off x="8182550" y="3501004"/>
            <a:ext cx="686665" cy="288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学校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/>
            </a:extLst>
          </p:cNvPr>
          <p:cNvSpPr/>
          <p:nvPr/>
        </p:nvSpPr>
        <p:spPr>
          <a:xfrm>
            <a:off x="700080" y="4176639"/>
            <a:ext cx="703567" cy="252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民間</a:t>
            </a: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26673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25" y="4710113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4" name="テキスト ボックス 5"/>
          <p:cNvSpPr txBox="1">
            <a:spLocks noChangeArrowheads="1"/>
          </p:cNvSpPr>
          <p:nvPr/>
        </p:nvSpPr>
        <p:spPr bwMode="auto">
          <a:xfrm>
            <a:off x="5218113" y="5641975"/>
            <a:ext cx="719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企業</a:t>
            </a:r>
            <a:endParaRPr lang="ja-JP" altLang="en-US">
              <a:latin typeface="ＭＳ Ｐゴシック" charset="-128"/>
            </a:endParaRPr>
          </a:p>
        </p:txBody>
      </p:sp>
      <p:sp>
        <p:nvSpPr>
          <p:cNvPr id="26675" name="テキスト ボックス 40"/>
          <p:cNvSpPr txBox="1">
            <a:spLocks noChangeArrowheads="1"/>
          </p:cNvSpPr>
          <p:nvPr/>
        </p:nvSpPr>
        <p:spPr bwMode="auto">
          <a:xfrm>
            <a:off x="4090988" y="5649913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学術研究機関</a:t>
            </a:r>
            <a:endParaRPr lang="ja-JP" altLang="en-US" sz="2800"/>
          </a:p>
        </p:txBody>
      </p:sp>
      <p:pic>
        <p:nvPicPr>
          <p:cNvPr id="26676" name="図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725" y="2690813"/>
            <a:ext cx="7985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7" name="テキスト ボックス 12"/>
          <p:cNvSpPr txBox="1">
            <a:spLocks noChangeArrowheads="1"/>
          </p:cNvSpPr>
          <p:nvPr/>
        </p:nvSpPr>
        <p:spPr bwMode="auto">
          <a:xfrm>
            <a:off x="6589713" y="3435350"/>
            <a:ext cx="492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教員</a:t>
            </a:r>
            <a:endParaRPr lang="ja-JP" altLang="en-US"/>
          </a:p>
        </p:txBody>
      </p:sp>
      <p:pic>
        <p:nvPicPr>
          <p:cNvPr id="26678" name="図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4668838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9" name="テキスト ボックス 15"/>
          <p:cNvSpPr txBox="1">
            <a:spLocks noChangeArrowheads="1"/>
          </p:cNvSpPr>
          <p:nvPr/>
        </p:nvSpPr>
        <p:spPr bwMode="auto">
          <a:xfrm>
            <a:off x="6781800" y="5503863"/>
            <a:ext cx="954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雇用の創出</a:t>
            </a:r>
            <a:endParaRPr lang="ja-JP" altLang="en-US"/>
          </a:p>
        </p:txBody>
      </p:sp>
      <p:sp>
        <p:nvSpPr>
          <p:cNvPr id="26680" name="テキスト ボックス 53"/>
          <p:cNvSpPr txBox="1">
            <a:spLocks noChangeArrowheads="1"/>
          </p:cNvSpPr>
          <p:nvPr/>
        </p:nvSpPr>
        <p:spPr bwMode="auto">
          <a:xfrm>
            <a:off x="7083425" y="4465638"/>
            <a:ext cx="1484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担い手の育成・養成</a:t>
            </a:r>
            <a:endParaRPr lang="ja-JP" altLang="en-US" sz="2800"/>
          </a:p>
        </p:txBody>
      </p:sp>
      <p:pic>
        <p:nvPicPr>
          <p:cNvPr id="26681" name="図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63" y="4562475"/>
            <a:ext cx="8667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2" name="テキスト ボックス 54"/>
          <p:cNvSpPr txBox="1">
            <a:spLocks noChangeArrowheads="1"/>
          </p:cNvSpPr>
          <p:nvPr/>
        </p:nvSpPr>
        <p:spPr bwMode="auto">
          <a:xfrm>
            <a:off x="3144838" y="5353050"/>
            <a:ext cx="646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技能者</a:t>
            </a:r>
            <a:endParaRPr lang="ja-JP" altLang="en-US"/>
          </a:p>
        </p:txBody>
      </p:sp>
      <p:pic>
        <p:nvPicPr>
          <p:cNvPr id="26683" name="図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4689475"/>
            <a:ext cx="11033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4" name="図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0463" y="4554538"/>
            <a:ext cx="7381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5" name="テキスト ボックス 63"/>
          <p:cNvSpPr txBox="1">
            <a:spLocks noChangeArrowheads="1"/>
          </p:cNvSpPr>
          <p:nvPr/>
        </p:nvSpPr>
        <p:spPr bwMode="auto">
          <a:xfrm>
            <a:off x="1217613" y="5340350"/>
            <a:ext cx="646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有識者</a:t>
            </a:r>
            <a:endParaRPr lang="ja-JP" altLang="en-US"/>
          </a:p>
        </p:txBody>
      </p:sp>
      <p:pic>
        <p:nvPicPr>
          <p:cNvPr id="26686" name="図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2635250"/>
            <a:ext cx="8937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7" name="テキスト ボックス 64"/>
          <p:cNvSpPr txBox="1">
            <a:spLocks noChangeArrowheads="1"/>
          </p:cNvSpPr>
          <p:nvPr/>
        </p:nvSpPr>
        <p:spPr bwMode="auto">
          <a:xfrm>
            <a:off x="7383463" y="3430588"/>
            <a:ext cx="6461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指導者</a:t>
            </a:r>
            <a:endParaRPr lang="ja-JP" altLang="en-US"/>
          </a:p>
        </p:txBody>
      </p:sp>
      <p:pic>
        <p:nvPicPr>
          <p:cNvPr id="26688" name="図 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0100" y="4540250"/>
            <a:ext cx="8937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9" name="テキスト ボックス 66"/>
          <p:cNvSpPr txBox="1">
            <a:spLocks noChangeArrowheads="1"/>
          </p:cNvSpPr>
          <p:nvPr/>
        </p:nvSpPr>
        <p:spPr bwMode="auto">
          <a:xfrm>
            <a:off x="2216150" y="5337175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指導者</a:t>
            </a:r>
            <a:endParaRPr lang="ja-JP" altLang="en-US"/>
          </a:p>
        </p:txBody>
      </p:sp>
      <p:pic>
        <p:nvPicPr>
          <p:cNvPr id="26690" name="図 5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4838" y="2732088"/>
            <a:ext cx="555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正方形/長方形 67">
            <a:extLst>
              <a:ext uri="{FF2B5EF4-FFF2-40B4-BE49-F238E27FC236}"/>
            </a:extLst>
          </p:cNvPr>
          <p:cNvSpPr/>
          <p:nvPr/>
        </p:nvSpPr>
        <p:spPr>
          <a:xfrm>
            <a:off x="4948649" y="2956649"/>
            <a:ext cx="1248970" cy="234006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dirty="0">
                <a:solidFill>
                  <a:schemeClr val="tx1"/>
                </a:solidFill>
              </a:rPr>
              <a:t>ICT</a:t>
            </a:r>
            <a:r>
              <a:rPr lang="ja-JP" altLang="en-US" sz="1200">
                <a:solidFill>
                  <a:schemeClr val="tx1"/>
                </a:solidFill>
              </a:rPr>
              <a:t>教材</a:t>
            </a:r>
          </a:p>
        </p:txBody>
      </p:sp>
      <p:sp>
        <p:nvSpPr>
          <p:cNvPr id="26694" name="テキスト ボックス 57"/>
          <p:cNvSpPr txBox="1">
            <a:spLocks noChangeArrowheads="1"/>
          </p:cNvSpPr>
          <p:nvPr/>
        </p:nvSpPr>
        <p:spPr bwMode="auto">
          <a:xfrm>
            <a:off x="4919663" y="3198813"/>
            <a:ext cx="1312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導入、作成、活用</a:t>
            </a:r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3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323850" y="179388"/>
            <a:ext cx="8496300" cy="7318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デジタル県庁・デジタル行政の推進</a:t>
            </a:r>
          </a:p>
        </p:txBody>
      </p:sp>
      <p:sp>
        <p:nvSpPr>
          <p:cNvPr id="3" name="コンテンツ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9500"/>
            <a:ext cx="7772400" cy="50403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ja-JP" sz="2800" dirty="0"/>
              <a:t>【</a:t>
            </a:r>
            <a:r>
              <a:rPr lang="ja-JP" altLang="en-US" sz="2800"/>
              <a:t>基本的な取組</a:t>
            </a:r>
            <a:r>
              <a:rPr lang="en-US" altLang="ja-JP" sz="2800" dirty="0"/>
              <a:t>】</a:t>
            </a:r>
            <a:endParaRPr lang="ja-JP" altLang="en-US" sz="2800"/>
          </a:p>
          <a:p>
            <a:pPr eaLnBrk="1" hangingPunct="1">
              <a:defRPr/>
            </a:pPr>
            <a:endParaRPr lang="ja-JP" altLang="en-US"/>
          </a:p>
        </p:txBody>
      </p:sp>
      <p:sp>
        <p:nvSpPr>
          <p:cNvPr id="4" name="フローチャート: 代替処理 3">
            <a:extLst>
              <a:ext uri="{FF2B5EF4-FFF2-40B4-BE49-F238E27FC236}"/>
            </a:extLst>
          </p:cNvPr>
          <p:cNvSpPr/>
          <p:nvPr/>
        </p:nvSpPr>
        <p:spPr>
          <a:xfrm>
            <a:off x="1555750" y="1785938"/>
            <a:ext cx="4451350" cy="2924175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/>
            </a:extLst>
          </p:cNvPr>
          <p:cNvSpPr/>
          <p:nvPr/>
        </p:nvSpPr>
        <p:spPr>
          <a:xfrm>
            <a:off x="3391613" y="1636513"/>
            <a:ext cx="964484" cy="336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庁内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/>
            </a:extLst>
          </p:cNvPr>
          <p:cNvSpPr/>
          <p:nvPr/>
        </p:nvSpPr>
        <p:spPr>
          <a:xfrm>
            <a:off x="3289300" y="4935538"/>
            <a:ext cx="1081088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/>
            </a:extLst>
          </p:cNvPr>
          <p:cNvSpPr/>
          <p:nvPr/>
        </p:nvSpPr>
        <p:spPr>
          <a:xfrm>
            <a:off x="1849438" y="4940300"/>
            <a:ext cx="1081087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/>
            </a:extLst>
          </p:cNvPr>
          <p:cNvSpPr/>
          <p:nvPr/>
        </p:nvSpPr>
        <p:spPr>
          <a:xfrm>
            <a:off x="3286374" y="5751075"/>
            <a:ext cx="108012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>
                <a:solidFill>
                  <a:schemeClr val="tx1"/>
                </a:solidFill>
              </a:rPr>
              <a:t>自宅</a:t>
            </a:r>
          </a:p>
        </p:txBody>
      </p:sp>
      <p:sp>
        <p:nvSpPr>
          <p:cNvPr id="16" name="正方形/長方形 15">
            <a:extLst>
              <a:ext uri="{FF2B5EF4-FFF2-40B4-BE49-F238E27FC236}"/>
            </a:extLst>
          </p:cNvPr>
          <p:cNvSpPr/>
          <p:nvPr/>
        </p:nvSpPr>
        <p:spPr>
          <a:xfrm>
            <a:off x="1853342" y="5760769"/>
            <a:ext cx="108012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>
                <a:solidFill>
                  <a:schemeClr val="tx1"/>
                </a:solidFill>
              </a:rPr>
              <a:t>サテライト</a:t>
            </a:r>
          </a:p>
        </p:txBody>
      </p:sp>
      <p:sp>
        <p:nvSpPr>
          <p:cNvPr id="17" name="フローチャート: 代替処理 16">
            <a:extLst>
              <a:ext uri="{FF2B5EF4-FFF2-40B4-BE49-F238E27FC236}"/>
            </a:extLst>
          </p:cNvPr>
          <p:cNvSpPr/>
          <p:nvPr/>
        </p:nvSpPr>
        <p:spPr>
          <a:xfrm>
            <a:off x="506413" y="3721100"/>
            <a:ext cx="5391150" cy="24257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0" name="直線矢印コネクタ 19">
            <a:extLst>
              <a:ext uri="{FF2B5EF4-FFF2-40B4-BE49-F238E27FC236}"/>
            </a:extLst>
          </p:cNvPr>
          <p:cNvCxnSpPr>
            <a:cxnSpLocks/>
            <a:stCxn id="76" idx="0"/>
            <a:endCxn id="50" idx="2"/>
          </p:cNvCxnSpPr>
          <p:nvPr/>
        </p:nvCxnSpPr>
        <p:spPr>
          <a:xfrm flipH="1" flipV="1">
            <a:off x="3316288" y="4589463"/>
            <a:ext cx="549275" cy="38893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/>
            </a:extLst>
          </p:cNvPr>
          <p:cNvCxnSpPr>
            <a:cxnSpLocks/>
            <a:stCxn id="77" idx="0"/>
            <a:endCxn id="48" idx="2"/>
          </p:cNvCxnSpPr>
          <p:nvPr/>
        </p:nvCxnSpPr>
        <p:spPr>
          <a:xfrm flipV="1">
            <a:off x="2160588" y="4632325"/>
            <a:ext cx="292100" cy="422275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/>
            </a:extLst>
          </p:cNvPr>
          <p:cNvCxnSpPr>
            <a:cxnSpLocks/>
            <a:stCxn id="78" idx="0"/>
            <a:endCxn id="48" idx="2"/>
          </p:cNvCxnSpPr>
          <p:nvPr/>
        </p:nvCxnSpPr>
        <p:spPr>
          <a:xfrm flipH="1" flipV="1">
            <a:off x="2452688" y="4632325"/>
            <a:ext cx="174625" cy="41275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/>
            </a:extLst>
          </p:cNvPr>
          <p:cNvSpPr/>
          <p:nvPr/>
        </p:nvSpPr>
        <p:spPr>
          <a:xfrm>
            <a:off x="642430" y="4575576"/>
            <a:ext cx="1357178" cy="546428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リアルタイム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コミュニケーション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ツール</a:t>
            </a:r>
          </a:p>
        </p:txBody>
      </p:sp>
      <p:sp>
        <p:nvSpPr>
          <p:cNvPr id="31" name="正方形/長方形 30">
            <a:extLst>
              <a:ext uri="{FF2B5EF4-FFF2-40B4-BE49-F238E27FC236}"/>
            </a:extLst>
          </p:cNvPr>
          <p:cNvSpPr/>
          <p:nvPr/>
        </p:nvSpPr>
        <p:spPr>
          <a:xfrm>
            <a:off x="642430" y="3625362"/>
            <a:ext cx="1532550" cy="217277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働き方改革推進</a:t>
            </a:r>
          </a:p>
        </p:txBody>
      </p:sp>
      <p:sp>
        <p:nvSpPr>
          <p:cNvPr id="35" name="円/楕円 34">
            <a:extLst>
              <a:ext uri="{FF2B5EF4-FFF2-40B4-BE49-F238E27FC236}"/>
            </a:extLst>
          </p:cNvPr>
          <p:cNvSpPr/>
          <p:nvPr/>
        </p:nvSpPr>
        <p:spPr>
          <a:xfrm>
            <a:off x="6611938" y="5162550"/>
            <a:ext cx="504825" cy="48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A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市</a:t>
            </a:r>
          </a:p>
        </p:txBody>
      </p:sp>
      <p:sp>
        <p:nvSpPr>
          <p:cNvPr id="36" name="円/楕円 35">
            <a:extLst>
              <a:ext uri="{FF2B5EF4-FFF2-40B4-BE49-F238E27FC236}"/>
            </a:extLst>
          </p:cNvPr>
          <p:cNvSpPr/>
          <p:nvPr/>
        </p:nvSpPr>
        <p:spPr>
          <a:xfrm>
            <a:off x="7451725" y="5176838"/>
            <a:ext cx="504825" cy="484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B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市</a:t>
            </a:r>
          </a:p>
        </p:txBody>
      </p:sp>
      <p:sp>
        <p:nvSpPr>
          <p:cNvPr id="37" name="円/楕円 36">
            <a:extLst>
              <a:ext uri="{FF2B5EF4-FFF2-40B4-BE49-F238E27FC236}"/>
            </a:extLst>
          </p:cNvPr>
          <p:cNvSpPr/>
          <p:nvPr/>
        </p:nvSpPr>
        <p:spPr>
          <a:xfrm>
            <a:off x="8232775" y="5167313"/>
            <a:ext cx="503238" cy="48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>
                <a:solidFill>
                  <a:schemeClr val="tx1"/>
                </a:solidFill>
                <a:latin typeface="ＭＳ Ｐゴシック" charset="-128"/>
              </a:rPr>
              <a:t>C</a:t>
            </a:r>
            <a:r>
              <a:rPr lang="ja-JP" altLang="en-US" sz="1400">
                <a:solidFill>
                  <a:schemeClr val="tx1"/>
                </a:solidFill>
                <a:latin typeface="ＭＳ Ｐゴシック" charset="-128"/>
              </a:rPr>
              <a:t>町</a:t>
            </a:r>
          </a:p>
        </p:txBody>
      </p:sp>
      <p:sp>
        <p:nvSpPr>
          <p:cNvPr id="39" name="正方形/長方形 38">
            <a:extLst>
              <a:ext uri="{FF2B5EF4-FFF2-40B4-BE49-F238E27FC236}"/>
            </a:extLst>
          </p:cNvPr>
          <p:cNvSpPr/>
          <p:nvPr/>
        </p:nvSpPr>
        <p:spPr>
          <a:xfrm>
            <a:off x="6646863" y="5649913"/>
            <a:ext cx="2084387" cy="211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自治体クラウド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43" name="フローチャート: 代替処理 42">
            <a:extLst>
              <a:ext uri="{FF2B5EF4-FFF2-40B4-BE49-F238E27FC236}"/>
            </a:extLst>
          </p:cNvPr>
          <p:cNvSpPr/>
          <p:nvPr/>
        </p:nvSpPr>
        <p:spPr>
          <a:xfrm>
            <a:off x="6364288" y="4648200"/>
            <a:ext cx="2679700" cy="1601788"/>
          </a:xfrm>
          <a:prstGeom prst="flowChartAlternateProcess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正方形/長方形 43">
            <a:extLst>
              <a:ext uri="{FF2B5EF4-FFF2-40B4-BE49-F238E27FC236}"/>
            </a:extLst>
          </p:cNvPr>
          <p:cNvSpPr/>
          <p:nvPr/>
        </p:nvSpPr>
        <p:spPr>
          <a:xfrm>
            <a:off x="6683983" y="5982494"/>
            <a:ext cx="2049208" cy="190951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コスト削減、セキュリティ向上</a:t>
            </a:r>
          </a:p>
        </p:txBody>
      </p:sp>
      <p:sp>
        <p:nvSpPr>
          <p:cNvPr id="46" name="正方形/長方形 45">
            <a:extLst>
              <a:ext uri="{FF2B5EF4-FFF2-40B4-BE49-F238E27FC236}"/>
            </a:extLst>
          </p:cNvPr>
          <p:cNvSpPr/>
          <p:nvPr/>
        </p:nvSpPr>
        <p:spPr>
          <a:xfrm>
            <a:off x="6683218" y="4522409"/>
            <a:ext cx="2025651" cy="221277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自治体クラウド導入促進</a:t>
            </a:r>
          </a:p>
        </p:txBody>
      </p:sp>
      <p:sp>
        <p:nvSpPr>
          <p:cNvPr id="52" name="正方形/長方形 51">
            <a:extLst>
              <a:ext uri="{FF2B5EF4-FFF2-40B4-BE49-F238E27FC236}"/>
            </a:extLst>
          </p:cNvPr>
          <p:cNvSpPr/>
          <p:nvPr/>
        </p:nvSpPr>
        <p:spPr>
          <a:xfrm>
            <a:off x="4091503" y="3563731"/>
            <a:ext cx="1442392" cy="355523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データに基づく政策立案（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EBPM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）</a:t>
            </a:r>
          </a:p>
        </p:txBody>
      </p:sp>
      <p:sp>
        <p:nvSpPr>
          <p:cNvPr id="53" name="フローチャート: 代替処理 52">
            <a:extLst>
              <a:ext uri="{FF2B5EF4-FFF2-40B4-BE49-F238E27FC236}"/>
            </a:extLst>
          </p:cNvPr>
          <p:cNvSpPr/>
          <p:nvPr/>
        </p:nvSpPr>
        <p:spPr>
          <a:xfrm>
            <a:off x="109538" y="2022475"/>
            <a:ext cx="3022600" cy="1368425"/>
          </a:xfrm>
          <a:prstGeom prst="flowChartAlternateProcess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正方形/長方形 54">
            <a:extLst>
              <a:ext uri="{FF2B5EF4-FFF2-40B4-BE49-F238E27FC236}"/>
            </a:extLst>
          </p:cNvPr>
          <p:cNvSpPr/>
          <p:nvPr/>
        </p:nvSpPr>
        <p:spPr>
          <a:xfrm>
            <a:off x="506567" y="1841264"/>
            <a:ext cx="2301443" cy="244776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情報システム最適化の推進</a:t>
            </a:r>
          </a:p>
        </p:txBody>
      </p:sp>
      <p:sp>
        <p:nvSpPr>
          <p:cNvPr id="62" name="正方形/長方形 61">
            <a:extLst>
              <a:ext uri="{FF2B5EF4-FFF2-40B4-BE49-F238E27FC236}"/>
            </a:extLst>
          </p:cNvPr>
          <p:cNvSpPr/>
          <p:nvPr/>
        </p:nvSpPr>
        <p:spPr>
          <a:xfrm>
            <a:off x="2385893" y="3621104"/>
            <a:ext cx="1493218" cy="227840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セキュリテイ教育</a:t>
            </a:r>
          </a:p>
        </p:txBody>
      </p:sp>
      <p:sp>
        <p:nvSpPr>
          <p:cNvPr id="66" name="フローチャート: 代替処理 65">
            <a:extLst>
              <a:ext uri="{FF2B5EF4-FFF2-40B4-BE49-F238E27FC236}"/>
            </a:extLst>
          </p:cNvPr>
          <p:cNvSpPr/>
          <p:nvPr/>
        </p:nvSpPr>
        <p:spPr>
          <a:xfrm>
            <a:off x="3217863" y="2414588"/>
            <a:ext cx="1928812" cy="973137"/>
          </a:xfrm>
          <a:prstGeom prst="flowChartAlternateProcess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正方形/長方形 63">
            <a:extLst>
              <a:ext uri="{FF2B5EF4-FFF2-40B4-BE49-F238E27FC236}"/>
            </a:extLst>
          </p:cNvPr>
          <p:cNvSpPr/>
          <p:nvPr/>
        </p:nvSpPr>
        <p:spPr>
          <a:xfrm>
            <a:off x="3500448" y="2245425"/>
            <a:ext cx="1375632" cy="335884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次世代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導入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セキュリティ対策</a:t>
            </a:r>
          </a:p>
        </p:txBody>
      </p:sp>
      <p:sp>
        <p:nvSpPr>
          <p:cNvPr id="85" name="フローチャート: 代替処理 84">
            <a:extLst>
              <a:ext uri="{FF2B5EF4-FFF2-40B4-BE49-F238E27FC236}"/>
            </a:extLst>
          </p:cNvPr>
          <p:cNvSpPr/>
          <p:nvPr/>
        </p:nvSpPr>
        <p:spPr>
          <a:xfrm>
            <a:off x="6602413" y="1785938"/>
            <a:ext cx="2455862" cy="2393950"/>
          </a:xfrm>
          <a:prstGeom prst="flowChartAlternateProcess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正方形/長方形 73">
            <a:extLst>
              <a:ext uri="{FF2B5EF4-FFF2-40B4-BE49-F238E27FC236}"/>
            </a:extLst>
          </p:cNvPr>
          <p:cNvSpPr/>
          <p:nvPr/>
        </p:nvSpPr>
        <p:spPr>
          <a:xfrm>
            <a:off x="6996796" y="4089168"/>
            <a:ext cx="1702733" cy="231813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マイナンバー利活用</a:t>
            </a:r>
          </a:p>
        </p:txBody>
      </p:sp>
      <p:sp>
        <p:nvSpPr>
          <p:cNvPr id="84" name="正方形/長方形 83">
            <a:extLst>
              <a:ext uri="{FF2B5EF4-FFF2-40B4-BE49-F238E27FC236}"/>
            </a:extLst>
          </p:cNvPr>
          <p:cNvSpPr/>
          <p:nvPr/>
        </p:nvSpPr>
        <p:spPr>
          <a:xfrm>
            <a:off x="6995442" y="3789604"/>
            <a:ext cx="1696652" cy="220853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地域経済ポイント導入</a:t>
            </a:r>
          </a:p>
        </p:txBody>
      </p:sp>
      <p:pic>
        <p:nvPicPr>
          <p:cNvPr id="27706" name="図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74875"/>
            <a:ext cx="10461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07" name="テキスト ボックス 18"/>
          <p:cNvSpPr txBox="1">
            <a:spLocks noChangeArrowheads="1"/>
          </p:cNvSpPr>
          <p:nvPr/>
        </p:nvSpPr>
        <p:spPr bwMode="auto">
          <a:xfrm>
            <a:off x="319088" y="2819400"/>
            <a:ext cx="1108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100"/>
              <a:t>県庁クラウド</a:t>
            </a:r>
            <a:r>
              <a:rPr lang="en-US" altLang="ja-JP" sz="1100"/>
              <a:t/>
            </a:r>
            <a:br>
              <a:rPr lang="en-US" altLang="ja-JP" sz="1100"/>
            </a:br>
            <a:r>
              <a:rPr lang="ja-JP" altLang="en-US" sz="1100"/>
              <a:t>運用に民間</a:t>
            </a:r>
            <a:r>
              <a:rPr lang="en-US" altLang="ja-JP" sz="1100"/>
              <a:t/>
            </a:r>
            <a:br>
              <a:rPr lang="en-US" altLang="ja-JP" sz="1100"/>
            </a:br>
            <a:r>
              <a:rPr lang="ja-JP" altLang="en-US" sz="1100"/>
              <a:t>サービス活用</a:t>
            </a:r>
          </a:p>
        </p:txBody>
      </p:sp>
      <p:pic>
        <p:nvPicPr>
          <p:cNvPr id="27708" name="図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75" y="2911475"/>
            <a:ext cx="9207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9" name="図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600" y="2127250"/>
            <a:ext cx="10144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10" name="テキスト ボックス 27"/>
          <p:cNvSpPr txBox="1">
            <a:spLocks noChangeArrowheads="1"/>
          </p:cNvSpPr>
          <p:nvPr/>
        </p:nvSpPr>
        <p:spPr bwMode="auto">
          <a:xfrm>
            <a:off x="8110538" y="1971675"/>
            <a:ext cx="749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公共施設</a:t>
            </a:r>
            <a:endParaRPr lang="ja-JP" altLang="en-US"/>
          </a:p>
        </p:txBody>
      </p:sp>
      <p:sp>
        <p:nvSpPr>
          <p:cNvPr id="27711" name="テキスト ボックス 68"/>
          <p:cNvSpPr txBox="1">
            <a:spLocks noChangeArrowheads="1"/>
          </p:cNvSpPr>
          <p:nvPr/>
        </p:nvSpPr>
        <p:spPr bwMode="auto">
          <a:xfrm>
            <a:off x="8235950" y="2871788"/>
            <a:ext cx="46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地域</a:t>
            </a:r>
            <a:endParaRPr lang="ja-JP" altLang="en-US"/>
          </a:p>
        </p:txBody>
      </p:sp>
      <p:pic>
        <p:nvPicPr>
          <p:cNvPr id="27712" name="図 4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1388" y="3889375"/>
            <a:ext cx="482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3" name="図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925" y="3863975"/>
            <a:ext cx="4667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4" name="図 7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263" y="4978400"/>
            <a:ext cx="482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5" name="図 7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7225" y="5054600"/>
            <a:ext cx="4683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6" name="図 7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6013" y="5045075"/>
            <a:ext cx="482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>
            <a:extLst>
              <a:ext uri="{FF2B5EF4-FFF2-40B4-BE49-F238E27FC236}"/>
            </a:extLst>
          </p:cNvPr>
          <p:cNvSpPr/>
          <p:nvPr/>
        </p:nvSpPr>
        <p:spPr>
          <a:xfrm>
            <a:off x="2720097" y="4840340"/>
            <a:ext cx="882098" cy="231111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テレワーク</a:t>
            </a:r>
            <a:endParaRPr lang="ja-JP" altLang="en-US" sz="1400">
              <a:solidFill>
                <a:schemeClr val="tx1"/>
              </a:solidFill>
            </a:endParaRPr>
          </a:p>
        </p:txBody>
      </p:sp>
      <p:pic>
        <p:nvPicPr>
          <p:cNvPr id="27720" name="図 8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4350" y="2301875"/>
            <a:ext cx="10588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1" name="図 9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8963" y="2135188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2" name="テキスト ボックス 92"/>
          <p:cNvSpPr txBox="1">
            <a:spLocks noChangeArrowheads="1"/>
          </p:cNvSpPr>
          <p:nvPr/>
        </p:nvSpPr>
        <p:spPr bwMode="auto">
          <a:xfrm>
            <a:off x="1587500" y="29210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/>
              <a:t>情報システム・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ネットワークの最適化</a:t>
            </a:r>
            <a:endParaRPr lang="ja-JP" altLang="en-US"/>
          </a:p>
        </p:txBody>
      </p:sp>
      <p:pic>
        <p:nvPicPr>
          <p:cNvPr id="27723" name="図 9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5375" y="39560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724" name="グループ化 94"/>
          <p:cNvGrpSpPr>
            <a:grpSpLocks/>
          </p:cNvGrpSpPr>
          <p:nvPr/>
        </p:nvGrpSpPr>
        <p:grpSpPr bwMode="auto">
          <a:xfrm>
            <a:off x="4068763" y="4005263"/>
            <a:ext cx="781050" cy="563562"/>
            <a:chOff x="642739" y="3123754"/>
            <a:chExt cx="781396" cy="563499"/>
          </a:xfrm>
        </p:grpSpPr>
        <p:pic>
          <p:nvPicPr>
            <p:cNvPr id="27738" name="図 9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7682" y="3123754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39" name="図 9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8473" y="3168359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0" name="図 9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2739" y="3212964"/>
              <a:ext cx="566453" cy="47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25" name="テキスト ボックス 98"/>
          <p:cNvSpPr txBox="1">
            <a:spLocks noChangeArrowheads="1"/>
          </p:cNvSpPr>
          <p:nvPr/>
        </p:nvSpPr>
        <p:spPr bwMode="auto">
          <a:xfrm>
            <a:off x="4395788" y="4421188"/>
            <a:ext cx="8461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/>
              <a:t>庁内データ</a:t>
            </a:r>
            <a:endParaRPr lang="ja-JP" altLang="en-US" sz="1800"/>
          </a:p>
        </p:txBody>
      </p:sp>
      <p:pic>
        <p:nvPicPr>
          <p:cNvPr id="27726" name="図 10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2824163"/>
            <a:ext cx="681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7" name="図 10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25838" y="2840038"/>
            <a:ext cx="6508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8" name="テキスト ボックス 103"/>
          <p:cNvSpPr txBox="1">
            <a:spLocks noChangeArrowheads="1"/>
          </p:cNvSpPr>
          <p:nvPr/>
        </p:nvSpPr>
        <p:spPr bwMode="auto">
          <a:xfrm>
            <a:off x="3419475" y="2662238"/>
            <a:ext cx="151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学校事務、行政事務</a:t>
            </a:r>
            <a:endParaRPr lang="ja-JP" altLang="en-US" sz="2800"/>
          </a:p>
        </p:txBody>
      </p:sp>
      <p:pic>
        <p:nvPicPr>
          <p:cNvPr id="27729" name="図 10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78675" y="3281363"/>
            <a:ext cx="5254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30" name="テキスト ボックス 105"/>
          <p:cNvSpPr txBox="1">
            <a:spLocks noChangeArrowheads="1"/>
          </p:cNvSpPr>
          <p:nvPr/>
        </p:nvSpPr>
        <p:spPr bwMode="auto">
          <a:xfrm>
            <a:off x="6494463" y="4779963"/>
            <a:ext cx="2432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/>
              <a:t>各市町独自システムを共通化</a:t>
            </a:r>
            <a:endParaRPr lang="ja-JP" altLang="en-US"/>
          </a:p>
        </p:txBody>
      </p:sp>
      <p:sp>
        <p:nvSpPr>
          <p:cNvPr id="108" name="正方形/長方形 107">
            <a:extLst>
              <a:ext uri="{FF2B5EF4-FFF2-40B4-BE49-F238E27FC236}"/>
            </a:extLst>
          </p:cNvPr>
          <p:cNvSpPr/>
          <p:nvPr/>
        </p:nvSpPr>
        <p:spPr>
          <a:xfrm>
            <a:off x="7145792" y="1636513"/>
            <a:ext cx="964484" cy="336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住民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68" name="左矢印 67">
            <a:extLst>
              <a:ext uri="{FF2B5EF4-FFF2-40B4-BE49-F238E27FC236}"/>
            </a:extLst>
          </p:cNvPr>
          <p:cNvSpPr/>
          <p:nvPr/>
        </p:nvSpPr>
        <p:spPr>
          <a:xfrm>
            <a:off x="5549900" y="2473325"/>
            <a:ext cx="1139825" cy="10334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行政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手続き</a:t>
            </a:r>
          </a:p>
        </p:txBody>
      </p:sp>
      <p:sp>
        <p:nvSpPr>
          <p:cNvPr id="109" name="角丸四角形吹き出し 108">
            <a:extLst>
              <a:ext uri="{FF2B5EF4-FFF2-40B4-BE49-F238E27FC236}"/>
            </a:extLst>
          </p:cNvPr>
          <p:cNvSpPr/>
          <p:nvPr/>
        </p:nvSpPr>
        <p:spPr>
          <a:xfrm>
            <a:off x="5083503" y="1517879"/>
            <a:ext cx="1628151" cy="806017"/>
          </a:xfrm>
          <a:prstGeom prst="wedgeRoundRectCallout">
            <a:avLst>
              <a:gd name="adj1" fmla="val 20372"/>
              <a:gd name="adj2" fmla="val 105401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・モバイル端末で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　オンライン申請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・本人確認手続きの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　簡素化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タイトル 1"/>
          <p:cNvSpPr>
            <a:spLocks noGrp="1"/>
          </p:cNvSpPr>
          <p:nvPr>
            <p:ph type="title"/>
          </p:nvPr>
        </p:nvSpPr>
        <p:spPr>
          <a:xfrm>
            <a:off x="685800" y="2565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5400" smtClean="0"/>
              <a:t>新たな利活用に向けて</a:t>
            </a:r>
            <a:endParaRPr lang="en-US" altLang="ja-JP" sz="5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5"/>
          <p:cNvSpPr>
            <a:spLocks noChangeArrowheads="1"/>
          </p:cNvSpPr>
          <p:nvPr/>
        </p:nvSpPr>
        <p:spPr bwMode="auto">
          <a:xfrm>
            <a:off x="0" y="0"/>
            <a:ext cx="9144000" cy="10366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solidFill>
                  <a:schemeClr val="bg1"/>
                </a:solidFill>
                <a:latin typeface="ＭＳ Ｐゴシック" charset="-128"/>
              </a:rPr>
              <a:t>今後</a:t>
            </a:r>
            <a:r>
              <a:rPr lang="en-US" altLang="ja-JP" sz="3600" smtClean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lang="ja-JP" altLang="en-US" sz="3600" smtClean="0">
                <a:solidFill>
                  <a:schemeClr val="bg1"/>
                </a:solidFill>
                <a:latin typeface="ＭＳ Ｐゴシック" charset="-128"/>
              </a:rPr>
              <a:t>年以内に見込まれる利活用方針</a:t>
            </a:r>
          </a:p>
        </p:txBody>
      </p:sp>
      <p:sp>
        <p:nvSpPr>
          <p:cNvPr id="296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79500"/>
            <a:ext cx="7772400" cy="5040313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ＭＳ Ｐゴシック" charset="-128"/>
              </a:rPr>
              <a:t>ICT</a:t>
            </a:r>
            <a:r>
              <a:rPr lang="ja-JP" altLang="en-US" smtClean="0">
                <a:latin typeface="ＭＳ Ｐゴシック" charset="-128"/>
              </a:rPr>
              <a:t>利活用</a:t>
            </a:r>
            <a:r>
              <a:rPr lang="en-US" altLang="ja-JP" smtClean="0">
                <a:latin typeface="ＭＳ Ｐゴシック" charset="-128"/>
              </a:rPr>
              <a:t>11</a:t>
            </a:r>
            <a:r>
              <a:rPr lang="ja-JP" altLang="en-US" smtClean="0">
                <a:latin typeface="ＭＳ Ｐゴシック" charset="-128"/>
              </a:rPr>
              <a:t>種別の概要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/>
        </p:nvGraphicFramePr>
        <p:xfrm>
          <a:off x="685800" y="1660525"/>
          <a:ext cx="7561263" cy="4479925"/>
        </p:xfrm>
        <a:graphic>
          <a:graphicData uri="http://schemas.openxmlformats.org/drawingml/2006/table">
            <a:tbl>
              <a:tblPr/>
              <a:tblGrid>
                <a:gridCol w="576263"/>
                <a:gridCol w="2736850"/>
                <a:gridCol w="4248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No.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種別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概要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スマートデバイス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容易に持ち運ぶことができ、インターネットへの接続など多用途に使用可能な端末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IoT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あらゆるものをインターネットに接続し、データ収集などを可能にする技術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超高速ブロードバンド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大容量のデータを高速で送受信できる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情報通信回線・基盤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ビッグデータ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各種センサなどで生成・蓄積された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多種多様かつ膨大なデータ群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クラウドコンピューディング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データや業務システムを書く端末に保存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するのではなく、データセンターに保存しネットワークを通じて利用する携帯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6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ブロックチェーン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データをネットワーク上の複数端末に安全な形で分散管理・保管する技術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34" name="図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2060575"/>
            <a:ext cx="5127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5" name="図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2640013"/>
            <a:ext cx="69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6" name="図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1213" y="3981450"/>
            <a:ext cx="5667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7" name="図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8813" y="4819650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8" name="図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8663" y="5453063"/>
            <a:ext cx="6985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9" name="図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2638" y="3300413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8"/>
          <p:cNvSpPr>
            <a:spLocks noChangeArrowheads="1"/>
          </p:cNvSpPr>
          <p:nvPr/>
        </p:nvSpPr>
        <p:spPr bwMode="auto">
          <a:xfrm>
            <a:off x="0" y="0"/>
            <a:ext cx="9144000" cy="10366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solidFill>
                  <a:schemeClr val="bg1"/>
                </a:solidFill>
                <a:latin typeface="ＭＳ Ｐゴシック" charset="-128"/>
              </a:rPr>
              <a:t>今後</a:t>
            </a:r>
            <a:r>
              <a:rPr lang="en-US" altLang="ja-JP" sz="3600" smtClean="0">
                <a:solidFill>
                  <a:schemeClr val="bg1"/>
                </a:solidFill>
                <a:latin typeface="ＭＳ Ｐゴシック" charset="-128"/>
              </a:rPr>
              <a:t>10</a:t>
            </a:r>
            <a:r>
              <a:rPr lang="ja-JP" altLang="en-US" sz="3600" smtClean="0">
                <a:solidFill>
                  <a:schemeClr val="bg1"/>
                </a:solidFill>
                <a:latin typeface="ＭＳ Ｐゴシック" charset="-128"/>
              </a:rPr>
              <a:t>年以内に見込まれる利活用方針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684213" y="1125538"/>
          <a:ext cx="7559675" cy="4937125"/>
        </p:xfrm>
        <a:graphic>
          <a:graphicData uri="http://schemas.openxmlformats.org/drawingml/2006/table">
            <a:tbl>
              <a:tblPr/>
              <a:tblGrid>
                <a:gridCol w="574675"/>
                <a:gridCol w="2736850"/>
                <a:gridCol w="4248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No.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種別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概要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7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AI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（人工知能）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コンピュータが人間と同様の知能を実現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するための基礎技術で、大量のデータから自動的に特徴や傾向を学習し、解析を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行う技術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8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音声等認識技術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コンピュータが人間の言語や画像、感情、動作などを認識できる技術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9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マイナンバーカード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マイナンバーが記録され公的個人認証サービス等の利用が可能なカード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仮想現実（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拡張現実（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・仮想的な世界をあたかも現実のように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体験できる技術（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・現実の風景に特定の情報を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重ね合わせて表示する技術（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オープンデータ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誰もが容易に利用できる形で公開された官民データ及びその利活用を促進する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取り組み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3" name="図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1773238"/>
            <a:ext cx="7239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4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357563"/>
            <a:ext cx="8255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5" name="図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1038" y="4149725"/>
            <a:ext cx="711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図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5373688"/>
            <a:ext cx="86201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図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2600325"/>
            <a:ext cx="8112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2"/>
          <p:cNvSpPr>
            <a:spLocks noChangeArrowheads="1"/>
          </p:cNvSpPr>
          <p:nvPr/>
        </p:nvSpPr>
        <p:spPr bwMode="auto">
          <a:xfrm>
            <a:off x="0" y="-14288"/>
            <a:ext cx="9144000" cy="87947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bg1"/>
                </a:solidFill>
              </a:rPr>
              <a:t>施策の導入、応用の可能性（例）</a:t>
            </a:r>
          </a:p>
        </p:txBody>
      </p:sp>
      <p:pic>
        <p:nvPicPr>
          <p:cNvPr id="31747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895350"/>
            <a:ext cx="7415213" cy="4652963"/>
          </a:xfrm>
        </p:spPr>
      </p:pic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07950" y="5589588"/>
          <a:ext cx="8928100" cy="560387"/>
        </p:xfrm>
        <a:graphic>
          <a:graphicData uri="http://schemas.openxmlformats.org/drawingml/2006/table">
            <a:tbl>
              <a:tblPr/>
              <a:tblGrid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スマート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デバイス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IoT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超高速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ブロードバンド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ビッグデータ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クラウド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コンピューティング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ブロックチェーン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AI</a:t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（人工知能）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音声等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認識技術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カード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仮想現実（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拡張現実（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4" name="テキスト ボックス 2"/>
          <p:cNvSpPr txBox="1">
            <a:spLocks noChangeArrowheads="1"/>
          </p:cNvSpPr>
          <p:nvPr/>
        </p:nvSpPr>
        <p:spPr bwMode="auto">
          <a:xfrm>
            <a:off x="3457575" y="5013325"/>
            <a:ext cx="2228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/>
              <a:t>窓口でのマイナンバー利用</a:t>
            </a:r>
            <a:endParaRPr lang="ja-JP" altLang="en-US" sz="1800"/>
          </a:p>
        </p:txBody>
      </p:sp>
      <p:sp>
        <p:nvSpPr>
          <p:cNvPr id="31775" name="テキスト ボックス 6"/>
          <p:cNvSpPr txBox="1">
            <a:spLocks noChangeArrowheads="1"/>
          </p:cNvSpPr>
          <p:nvPr/>
        </p:nvSpPr>
        <p:spPr bwMode="auto">
          <a:xfrm>
            <a:off x="5686425" y="8953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センサー</a:t>
            </a:r>
            <a:endParaRPr lang="ja-JP" altLang="en-US" sz="1800"/>
          </a:p>
        </p:txBody>
      </p:sp>
      <p:sp>
        <p:nvSpPr>
          <p:cNvPr id="31776" name="テキスト ボックス 7"/>
          <p:cNvSpPr txBox="1">
            <a:spLocks noChangeArrowheads="1"/>
          </p:cNvSpPr>
          <p:nvPr/>
        </p:nvSpPr>
        <p:spPr bwMode="auto">
          <a:xfrm rot="-2278068">
            <a:off x="4832350" y="1885950"/>
            <a:ext cx="106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センサー情報</a:t>
            </a:r>
            <a:endParaRPr lang="ja-JP" altLang="en-US" sz="1800"/>
          </a:p>
        </p:txBody>
      </p:sp>
      <p:sp>
        <p:nvSpPr>
          <p:cNvPr id="31777" name="テキスト ボックス 8"/>
          <p:cNvSpPr txBox="1">
            <a:spLocks noChangeArrowheads="1"/>
          </p:cNvSpPr>
          <p:nvPr/>
        </p:nvSpPr>
        <p:spPr bwMode="auto">
          <a:xfrm rot="-2278068">
            <a:off x="4759325" y="2173288"/>
            <a:ext cx="17573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AI</a:t>
            </a:r>
            <a:r>
              <a:rPr lang="ja-JP" altLang="en-US" sz="1200"/>
              <a:t>による施設管理・指示</a:t>
            </a:r>
            <a:endParaRPr lang="ja-JP" altLang="en-US" sz="1800"/>
          </a:p>
        </p:txBody>
      </p:sp>
      <p:sp>
        <p:nvSpPr>
          <p:cNvPr id="31778" name="テキスト ボックス 9"/>
          <p:cNvSpPr txBox="1">
            <a:spLocks noChangeArrowheads="1"/>
          </p:cNvSpPr>
          <p:nvPr/>
        </p:nvSpPr>
        <p:spPr bwMode="auto">
          <a:xfrm rot="1790079">
            <a:off x="5294313" y="3598863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オンライン申請</a:t>
            </a:r>
            <a:endParaRPr lang="ja-JP" altLang="en-US" sz="1800"/>
          </a:p>
        </p:txBody>
      </p:sp>
      <p:sp>
        <p:nvSpPr>
          <p:cNvPr id="31779" name="テキスト ボックス 11"/>
          <p:cNvSpPr txBox="1">
            <a:spLocks noChangeArrowheads="1"/>
          </p:cNvSpPr>
          <p:nvPr/>
        </p:nvSpPr>
        <p:spPr bwMode="auto">
          <a:xfrm rot="-2415737">
            <a:off x="2792413" y="3392488"/>
            <a:ext cx="1185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文書・申請管理</a:t>
            </a:r>
            <a:endParaRPr lang="ja-JP" altLang="en-US" sz="1800"/>
          </a:p>
        </p:txBody>
      </p:sp>
      <p:sp>
        <p:nvSpPr>
          <p:cNvPr id="14" name="角丸四角形吹き出し 13">
            <a:extLst>
              <a:ext uri="{FF2B5EF4-FFF2-40B4-BE49-F238E27FC236}"/>
            </a:extLst>
          </p:cNvPr>
          <p:cNvSpPr/>
          <p:nvPr/>
        </p:nvSpPr>
        <p:spPr>
          <a:xfrm>
            <a:off x="7488238" y="681038"/>
            <a:ext cx="1584325" cy="863600"/>
          </a:xfrm>
          <a:prstGeom prst="wedgeRoundRectCallout">
            <a:avLst>
              <a:gd name="adj1" fmla="val -59090"/>
              <a:gd name="adj2" fmla="val 435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IoT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と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AI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の活用で、省エネを意識した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空調管理や水道菅の故障を発見</a:t>
            </a:r>
          </a:p>
        </p:txBody>
      </p:sp>
      <p:sp>
        <p:nvSpPr>
          <p:cNvPr id="15" name="角丸四角形吹き出し 14">
            <a:extLst>
              <a:ext uri="{FF2B5EF4-FFF2-40B4-BE49-F238E27FC236}"/>
            </a:extLst>
          </p:cNvPr>
          <p:cNvSpPr/>
          <p:nvPr/>
        </p:nvSpPr>
        <p:spPr>
          <a:xfrm>
            <a:off x="6869113" y="2962275"/>
            <a:ext cx="2024062" cy="582613"/>
          </a:xfrm>
          <a:prstGeom prst="wedgeRoundRectCallout">
            <a:avLst>
              <a:gd name="adj1" fmla="val -29957"/>
              <a:gd name="adj2" fmla="val 717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スマフォとマイナンバーを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利用したオンライン申請</a:t>
            </a:r>
          </a:p>
        </p:txBody>
      </p:sp>
      <p:sp>
        <p:nvSpPr>
          <p:cNvPr id="31782" name="角丸四角形吹き出し 15"/>
          <p:cNvSpPr>
            <a:spLocks noChangeArrowheads="1"/>
          </p:cNvSpPr>
          <p:nvPr/>
        </p:nvSpPr>
        <p:spPr bwMode="auto">
          <a:xfrm>
            <a:off x="50800" y="3043238"/>
            <a:ext cx="2505075" cy="746125"/>
          </a:xfrm>
          <a:prstGeom prst="wedgeRoundRectCallout">
            <a:avLst>
              <a:gd name="adj1" fmla="val 19394"/>
              <a:gd name="adj2" fmla="val -77023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1200"/>
              <a:t>ブロックチェーンを利用し、申請書類、行政文書を管理することで管理コスト、行政効率化</a:t>
            </a:r>
          </a:p>
        </p:txBody>
      </p:sp>
      <p:sp>
        <p:nvSpPr>
          <p:cNvPr id="17" name="角丸四角形吹き出し 16">
            <a:extLst>
              <a:ext uri="{FF2B5EF4-FFF2-40B4-BE49-F238E27FC236}"/>
            </a:extLst>
          </p:cNvPr>
          <p:cNvSpPr/>
          <p:nvPr/>
        </p:nvSpPr>
        <p:spPr>
          <a:xfrm>
            <a:off x="3957638" y="1296988"/>
            <a:ext cx="1565275" cy="549275"/>
          </a:xfrm>
          <a:prstGeom prst="wedgeRoundRectCallout">
            <a:avLst>
              <a:gd name="adj1" fmla="val -9551"/>
              <a:gd name="adj2" fmla="val 16660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クラウドの利用で、県民がどこからでもアクセスできる</a:t>
            </a:r>
          </a:p>
        </p:txBody>
      </p:sp>
      <p:sp>
        <p:nvSpPr>
          <p:cNvPr id="31784" name="テキスト ボックス 17"/>
          <p:cNvSpPr txBox="1">
            <a:spLocks noChangeArrowheads="1"/>
          </p:cNvSpPr>
          <p:nvPr/>
        </p:nvSpPr>
        <p:spPr bwMode="auto">
          <a:xfrm rot="-2278068">
            <a:off x="2655888" y="3929063"/>
            <a:ext cx="1387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クラウド活用により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どこでも業務可能</a:t>
            </a:r>
            <a:endParaRPr lang="ja-JP" altLang="en-US" sz="1800"/>
          </a:p>
        </p:txBody>
      </p:sp>
      <p:sp>
        <p:nvSpPr>
          <p:cNvPr id="19" name="角丸四角形吹き出し 18"/>
          <p:cNvSpPr>
            <a:spLocks noChangeArrowheads="1"/>
          </p:cNvSpPr>
          <p:nvPr/>
        </p:nvSpPr>
        <p:spPr bwMode="auto">
          <a:xfrm>
            <a:off x="4117975" y="3984625"/>
            <a:ext cx="1893888" cy="582613"/>
          </a:xfrm>
          <a:prstGeom prst="wedgeRoundRectCallout">
            <a:avLst>
              <a:gd name="adj1" fmla="val -31222"/>
              <a:gd name="adj2" fmla="val 71796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1200">
                <a:latin typeface="+mn-lt"/>
                <a:ea typeface="+mn-ea"/>
              </a:rPr>
              <a:t>マイナンバーを利用して</a:t>
            </a:r>
            <a:r>
              <a:rPr lang="en-US" altLang="ja-JP" sz="1200" dirty="0">
                <a:latin typeface="+mn-lt"/>
                <a:ea typeface="+mn-ea"/>
              </a:rPr>
              <a:t/>
            </a:r>
            <a:br>
              <a:rPr lang="en-US" altLang="ja-JP" sz="1200" dirty="0">
                <a:latin typeface="+mn-lt"/>
                <a:ea typeface="+mn-ea"/>
              </a:rPr>
            </a:br>
            <a:r>
              <a:rPr lang="ja-JP" altLang="en-US" sz="1200">
                <a:latin typeface="+mn-lt"/>
                <a:ea typeface="+mn-ea"/>
              </a:rPr>
              <a:t>窓口業務を効率化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3"/>
          <p:cNvSpPr>
            <a:spLocks noChangeArrowheads="1"/>
          </p:cNvSpPr>
          <p:nvPr/>
        </p:nvSpPr>
        <p:spPr bwMode="auto">
          <a:xfrm>
            <a:off x="0" y="-28575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bg1"/>
                </a:solidFill>
              </a:rPr>
              <a:t>施策の導入、応用の可能性（例）</a:t>
            </a:r>
          </a:p>
        </p:txBody>
      </p:sp>
      <p:pic>
        <p:nvPicPr>
          <p:cNvPr id="32771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965200"/>
            <a:ext cx="6503988" cy="4646613"/>
          </a:xfrm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107950" y="5589588"/>
          <a:ext cx="8928100" cy="560387"/>
        </p:xfrm>
        <a:graphic>
          <a:graphicData uri="http://schemas.openxmlformats.org/drawingml/2006/table">
            <a:tbl>
              <a:tblPr/>
              <a:tblGrid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スマート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デバイス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IoT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超高速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ブロードバンド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ビッグデータ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クラウド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コンピューティング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ブロックチェーン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AI</a:t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（人工知能）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音声等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認識技術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カード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仮想現実（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拡張現実（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</a:tr>
            </a:tbl>
          </a:graphicData>
        </a:graphic>
      </p:graphicFrame>
      <p:sp>
        <p:nvSpPr>
          <p:cNvPr id="32798" name="テキスト ボックス 8"/>
          <p:cNvSpPr txBox="1">
            <a:spLocks noChangeArrowheads="1"/>
          </p:cNvSpPr>
          <p:nvPr/>
        </p:nvSpPr>
        <p:spPr bwMode="auto">
          <a:xfrm rot="1807688">
            <a:off x="3327400" y="2341563"/>
            <a:ext cx="954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気象や河川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情報収集</a:t>
            </a:r>
            <a:endParaRPr lang="ja-JP" altLang="en-US" sz="2000"/>
          </a:p>
        </p:txBody>
      </p:sp>
      <p:sp>
        <p:nvSpPr>
          <p:cNvPr id="32799" name="テキスト ボックス 9"/>
          <p:cNvSpPr txBox="1">
            <a:spLocks noChangeArrowheads="1"/>
          </p:cNvSpPr>
          <p:nvPr/>
        </p:nvSpPr>
        <p:spPr bwMode="auto">
          <a:xfrm rot="-2257372">
            <a:off x="5351463" y="2095500"/>
            <a:ext cx="930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交通情報を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収集</a:t>
            </a:r>
            <a:endParaRPr lang="ja-JP" altLang="en-US" sz="2000"/>
          </a:p>
        </p:txBody>
      </p:sp>
      <p:sp>
        <p:nvSpPr>
          <p:cNvPr id="32800" name="テキスト ボックス 10"/>
          <p:cNvSpPr txBox="1">
            <a:spLocks noChangeArrowheads="1"/>
          </p:cNvSpPr>
          <p:nvPr/>
        </p:nvSpPr>
        <p:spPr bwMode="auto">
          <a:xfrm rot="1807688">
            <a:off x="5233988" y="3011488"/>
            <a:ext cx="104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AI</a:t>
            </a:r>
            <a:r>
              <a:rPr lang="ja-JP" altLang="en-US" sz="1200"/>
              <a:t>を利用した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政策反映</a:t>
            </a:r>
          </a:p>
        </p:txBody>
      </p:sp>
      <p:sp>
        <p:nvSpPr>
          <p:cNvPr id="32801" name="テキスト ボックス 11"/>
          <p:cNvSpPr txBox="1">
            <a:spLocks noChangeArrowheads="1"/>
          </p:cNvSpPr>
          <p:nvPr/>
        </p:nvSpPr>
        <p:spPr bwMode="auto">
          <a:xfrm>
            <a:off x="4191000" y="3378200"/>
            <a:ext cx="1195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発災時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シミュレーション</a:t>
            </a:r>
            <a:endParaRPr lang="ja-JP" altLang="en-US" sz="2000"/>
          </a:p>
        </p:txBody>
      </p:sp>
      <p:sp>
        <p:nvSpPr>
          <p:cNvPr id="32802" name="テキスト ボックス 12"/>
          <p:cNvSpPr txBox="1">
            <a:spLocks noChangeArrowheads="1"/>
          </p:cNvSpPr>
          <p:nvPr/>
        </p:nvSpPr>
        <p:spPr bwMode="auto">
          <a:xfrm rot="-1671970">
            <a:off x="3362325" y="2949575"/>
            <a:ext cx="80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適切な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避難指示</a:t>
            </a:r>
            <a:endParaRPr lang="ja-JP" altLang="en-US" sz="2000"/>
          </a:p>
        </p:txBody>
      </p:sp>
      <p:sp>
        <p:nvSpPr>
          <p:cNvPr id="32803" name="角丸四角形吹き出し 13"/>
          <p:cNvSpPr>
            <a:spLocks noChangeArrowheads="1"/>
          </p:cNvSpPr>
          <p:nvPr/>
        </p:nvSpPr>
        <p:spPr bwMode="auto">
          <a:xfrm>
            <a:off x="107950" y="3011488"/>
            <a:ext cx="2160588" cy="727075"/>
          </a:xfrm>
          <a:prstGeom prst="wedgeRoundRectCallout">
            <a:avLst>
              <a:gd name="adj1" fmla="val 27958"/>
              <a:gd name="adj2" fmla="val 83625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1200">
                <a:latin typeface="ＭＳ Ｐゴシック" charset="-128"/>
              </a:rPr>
              <a:t>避難所等のオープンデータ、</a:t>
            </a:r>
            <a:r>
              <a:rPr lang="en-US" altLang="ja-JP" sz="1200">
                <a:latin typeface="ＭＳ Ｐゴシック" charset="-128"/>
              </a:rPr>
              <a:t>AI</a:t>
            </a:r>
            <a:r>
              <a:rPr lang="ja-JP" altLang="en-US" sz="1200">
                <a:latin typeface="ＭＳ Ｐゴシック" charset="-128"/>
              </a:rPr>
              <a:t>による状況解析結果を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反映させ適切な非難を指示</a:t>
            </a:r>
          </a:p>
        </p:txBody>
      </p:sp>
      <p:sp>
        <p:nvSpPr>
          <p:cNvPr id="32804" name="角丸四角形吹き出し 14"/>
          <p:cNvSpPr>
            <a:spLocks noChangeArrowheads="1"/>
          </p:cNvSpPr>
          <p:nvPr/>
        </p:nvSpPr>
        <p:spPr bwMode="auto">
          <a:xfrm>
            <a:off x="5457825" y="4775200"/>
            <a:ext cx="2427288" cy="727075"/>
          </a:xfrm>
          <a:prstGeom prst="wedgeRoundRectCallout">
            <a:avLst>
              <a:gd name="adj1" fmla="val -47579"/>
              <a:gd name="adj2" fmla="val -78819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200">
                <a:latin typeface="ＭＳ Ｐゴシック" charset="-128"/>
              </a:rPr>
              <a:t>3D</a:t>
            </a:r>
            <a:r>
              <a:rPr lang="ja-JP" altLang="en-US" sz="1200">
                <a:latin typeface="ＭＳ Ｐゴシック" charset="-128"/>
              </a:rPr>
              <a:t>地形データのオープンデータや、</a:t>
            </a:r>
            <a:r>
              <a:rPr lang="en-US" altLang="ja-JP" sz="1200">
                <a:latin typeface="ＭＳ Ｐゴシック" charset="-128"/>
              </a:rPr>
              <a:t>AI</a:t>
            </a:r>
            <a:r>
              <a:rPr lang="ja-JP" altLang="en-US" sz="1200">
                <a:latin typeface="ＭＳ Ｐゴシック" charset="-128"/>
              </a:rPr>
              <a:t>によるシミュレーション、</a:t>
            </a:r>
            <a:r>
              <a:rPr lang="en-US" altLang="ja-JP" sz="1200">
                <a:latin typeface="ＭＳ Ｐゴシック" charset="-128"/>
              </a:rPr>
              <a:t>VR</a:t>
            </a:r>
            <a:r>
              <a:rPr lang="ja-JP" altLang="en-US" sz="1200">
                <a:latin typeface="ＭＳ Ｐゴシック" charset="-128"/>
              </a:rPr>
              <a:t>を利用した疑似体験を通じた減災強化</a:t>
            </a:r>
          </a:p>
        </p:txBody>
      </p:sp>
      <p:sp>
        <p:nvSpPr>
          <p:cNvPr id="16" name="角丸四角形吹き出し 15">
            <a:extLst>
              <a:ext uri="{FF2B5EF4-FFF2-40B4-BE49-F238E27FC236}"/>
            </a:extLst>
          </p:cNvPr>
          <p:cNvSpPr/>
          <p:nvPr/>
        </p:nvSpPr>
        <p:spPr>
          <a:xfrm>
            <a:off x="6948488" y="3522663"/>
            <a:ext cx="2112962" cy="879475"/>
          </a:xfrm>
          <a:prstGeom prst="wedgeRoundRectCallout">
            <a:avLst>
              <a:gd name="adj1" fmla="val -62398"/>
              <a:gd name="adj2" fmla="val -5211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事故発生可能性の高い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ポイントを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AI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で抽出し、標識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や交通規制、カーブミラー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など道路行政に反映させる</a:t>
            </a:r>
          </a:p>
        </p:txBody>
      </p:sp>
      <p:sp>
        <p:nvSpPr>
          <p:cNvPr id="32806" name="テキスト ボックス 16"/>
          <p:cNvSpPr txBox="1">
            <a:spLocks noChangeArrowheads="1"/>
          </p:cNvSpPr>
          <p:nvPr/>
        </p:nvSpPr>
        <p:spPr bwMode="auto">
          <a:xfrm>
            <a:off x="6227763" y="800100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カメラ、センサー</a:t>
            </a:r>
            <a:endParaRPr lang="ja-JP" altLang="en-US"/>
          </a:p>
        </p:txBody>
      </p:sp>
      <p:sp>
        <p:nvSpPr>
          <p:cNvPr id="18" name="角丸四角形吹き出し 17">
            <a:extLst>
              <a:ext uri="{FF2B5EF4-FFF2-40B4-BE49-F238E27FC236}"/>
            </a:extLst>
          </p:cNvPr>
          <p:cNvSpPr/>
          <p:nvPr/>
        </p:nvSpPr>
        <p:spPr>
          <a:xfrm>
            <a:off x="7239000" y="1376363"/>
            <a:ext cx="1770063" cy="674687"/>
          </a:xfrm>
          <a:prstGeom prst="wedgeRoundRectCallout">
            <a:avLst>
              <a:gd name="adj1" fmla="val -55443"/>
              <a:gd name="adj2" fmla="val -772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道路状況をカメラ画像やセンサー情報として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送信し蓄積する</a:t>
            </a:r>
          </a:p>
        </p:txBody>
      </p:sp>
      <p:sp>
        <p:nvSpPr>
          <p:cNvPr id="32808" name="テキスト ボックス 18"/>
          <p:cNvSpPr txBox="1">
            <a:spLocks noChangeArrowheads="1"/>
          </p:cNvSpPr>
          <p:nvPr/>
        </p:nvSpPr>
        <p:spPr bwMode="auto">
          <a:xfrm>
            <a:off x="3602038" y="736600"/>
            <a:ext cx="546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カメラ</a:t>
            </a:r>
            <a:endParaRPr lang="ja-JP" altLang="en-US"/>
          </a:p>
        </p:txBody>
      </p:sp>
      <p:sp>
        <p:nvSpPr>
          <p:cNvPr id="32809" name="テキスト ボックス 19"/>
          <p:cNvSpPr txBox="1">
            <a:spLocks noChangeArrowheads="1"/>
          </p:cNvSpPr>
          <p:nvPr/>
        </p:nvSpPr>
        <p:spPr bwMode="auto">
          <a:xfrm>
            <a:off x="2921000" y="190500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センサー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角丸四角形吹き出し 20"/>
          <p:cNvSpPr>
            <a:spLocks noChangeArrowheads="1"/>
          </p:cNvSpPr>
          <p:nvPr/>
        </p:nvSpPr>
        <p:spPr bwMode="auto">
          <a:xfrm>
            <a:off x="168275" y="1685925"/>
            <a:ext cx="1882775" cy="673100"/>
          </a:xfrm>
          <a:prstGeom prst="wedgeRoundRectCallout">
            <a:avLst>
              <a:gd name="adj1" fmla="val 20403"/>
              <a:gd name="adj2" fmla="val -72644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1200">
                <a:latin typeface="+mn-lt"/>
                <a:ea typeface="+mn-ea"/>
              </a:rPr>
              <a:t>カメラやセンサーで</a:t>
            </a:r>
            <a:r>
              <a:rPr lang="en-US" altLang="ja-JP" sz="1200" dirty="0">
                <a:latin typeface="+mn-lt"/>
                <a:ea typeface="+mn-ea"/>
              </a:rPr>
              <a:t/>
            </a:r>
            <a:br>
              <a:rPr lang="en-US" altLang="ja-JP" sz="1200" dirty="0">
                <a:latin typeface="+mn-lt"/>
                <a:ea typeface="+mn-ea"/>
              </a:rPr>
            </a:br>
            <a:r>
              <a:rPr lang="ja-JP" altLang="en-US" sz="1200">
                <a:latin typeface="+mn-lt"/>
                <a:ea typeface="+mn-ea"/>
              </a:rPr>
              <a:t>水位、水量などを観測し</a:t>
            </a:r>
            <a:r>
              <a:rPr lang="en-US" altLang="ja-JP" sz="1200" dirty="0">
                <a:latin typeface="+mn-lt"/>
                <a:ea typeface="+mn-ea"/>
              </a:rPr>
              <a:t/>
            </a:r>
            <a:br>
              <a:rPr lang="en-US" altLang="ja-JP" sz="1200" dirty="0">
                <a:latin typeface="+mn-lt"/>
                <a:ea typeface="+mn-ea"/>
              </a:rPr>
            </a:br>
            <a:r>
              <a:rPr lang="ja-JP" altLang="en-US" sz="1200">
                <a:latin typeface="+mn-lt"/>
                <a:ea typeface="+mn-ea"/>
              </a:rPr>
              <a:t>情報を蓄積する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1"/>
          <p:cNvSpPr>
            <a:spLocks noChangeArrowheads="1"/>
          </p:cNvSpPr>
          <p:nvPr/>
        </p:nvSpPr>
        <p:spPr bwMode="auto">
          <a:xfrm>
            <a:off x="0" y="-28575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395288" y="179388"/>
            <a:ext cx="8353425" cy="731837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bg1"/>
                </a:solidFill>
              </a:rPr>
              <a:t>施策の導入、応用の可能性（例）</a:t>
            </a:r>
          </a:p>
        </p:txBody>
      </p:sp>
      <p:pic>
        <p:nvPicPr>
          <p:cNvPr id="33795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890588"/>
            <a:ext cx="6953250" cy="4635500"/>
          </a:xfrm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07950" y="5589588"/>
          <a:ext cx="8928100" cy="560387"/>
        </p:xfrm>
        <a:graphic>
          <a:graphicData uri="http://schemas.openxmlformats.org/drawingml/2006/table">
            <a:tbl>
              <a:tblPr/>
              <a:tblGrid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  <a:gridCol w="812800"/>
                <a:gridCol w="811213"/>
                <a:gridCol w="811212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スマート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デバイス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IoT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超高速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ブロードバンド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ビッグデータ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クラウド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コンピューティング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ブロックチェーン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AI</a:t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（人工知能）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音声等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認識技術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カード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仮想現実（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拡張現実（</a:t>
                      </a: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r>
                        <a:rPr kumimoji="1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/>
            </a:extLst>
          </p:cNvPr>
          <p:cNvSpPr/>
          <p:nvPr/>
        </p:nvSpPr>
        <p:spPr>
          <a:xfrm>
            <a:off x="2411413" y="2636838"/>
            <a:ext cx="1008062" cy="225425"/>
          </a:xfrm>
          <a:prstGeom prst="rect">
            <a:avLst/>
          </a:prstGeom>
          <a:solidFill>
            <a:srgbClr val="D5F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ウェアラブル</a:t>
            </a:r>
          </a:p>
        </p:txBody>
      </p:sp>
      <p:sp>
        <p:nvSpPr>
          <p:cNvPr id="11" name="正方形/長方形 10">
            <a:extLst>
              <a:ext uri="{FF2B5EF4-FFF2-40B4-BE49-F238E27FC236}"/>
            </a:extLst>
          </p:cNvPr>
          <p:cNvSpPr/>
          <p:nvPr/>
        </p:nvSpPr>
        <p:spPr>
          <a:xfrm>
            <a:off x="1135063" y="2817813"/>
            <a:ext cx="757237" cy="223837"/>
          </a:xfrm>
          <a:prstGeom prst="rect">
            <a:avLst/>
          </a:prstGeom>
          <a:solidFill>
            <a:srgbClr val="D5F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スマホ</a:t>
            </a:r>
          </a:p>
        </p:txBody>
      </p:sp>
      <p:sp>
        <p:nvSpPr>
          <p:cNvPr id="12" name="正方形/長方形 11">
            <a:extLst>
              <a:ext uri="{FF2B5EF4-FFF2-40B4-BE49-F238E27FC236}"/>
            </a:extLst>
          </p:cNvPr>
          <p:cNvSpPr/>
          <p:nvPr/>
        </p:nvSpPr>
        <p:spPr>
          <a:xfrm>
            <a:off x="3708400" y="3370263"/>
            <a:ext cx="757238" cy="225425"/>
          </a:xfrm>
          <a:prstGeom prst="rect">
            <a:avLst/>
          </a:prstGeom>
          <a:solidFill>
            <a:srgbClr val="D5F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カメラ</a:t>
            </a:r>
          </a:p>
        </p:txBody>
      </p:sp>
      <p:sp>
        <p:nvSpPr>
          <p:cNvPr id="14" name="正方形/長方形 13">
            <a:extLst>
              <a:ext uri="{FF2B5EF4-FFF2-40B4-BE49-F238E27FC236}"/>
            </a:extLst>
          </p:cNvPr>
          <p:cNvSpPr/>
          <p:nvPr/>
        </p:nvSpPr>
        <p:spPr>
          <a:xfrm>
            <a:off x="5003800" y="5307013"/>
            <a:ext cx="1439863" cy="225425"/>
          </a:xfrm>
          <a:prstGeom prst="rect">
            <a:avLst/>
          </a:prstGeom>
          <a:solidFill>
            <a:srgbClr val="D5F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スマートスピーカー</a:t>
            </a:r>
          </a:p>
        </p:txBody>
      </p:sp>
      <p:sp>
        <p:nvSpPr>
          <p:cNvPr id="15" name="角丸四角形吹き出し 14"/>
          <p:cNvSpPr>
            <a:spLocks noChangeArrowheads="1"/>
          </p:cNvSpPr>
          <p:nvPr/>
        </p:nvSpPr>
        <p:spPr bwMode="auto">
          <a:xfrm>
            <a:off x="5770563" y="3241675"/>
            <a:ext cx="1897062" cy="498475"/>
          </a:xfrm>
          <a:prstGeom prst="wedgeRoundRectCallout">
            <a:avLst>
              <a:gd name="adj1" fmla="val -41718"/>
              <a:gd name="adj2" fmla="val -93949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1200">
                <a:latin typeface="+mn-lt"/>
                <a:ea typeface="+mn-ea"/>
              </a:rPr>
              <a:t>超高速ブロードバンドを</a:t>
            </a:r>
            <a:r>
              <a:rPr lang="en-US" altLang="ja-JP" sz="1200" dirty="0">
                <a:latin typeface="+mn-lt"/>
                <a:ea typeface="+mn-ea"/>
              </a:rPr>
              <a:t/>
            </a:r>
            <a:br>
              <a:rPr lang="en-US" altLang="ja-JP" sz="1200" dirty="0">
                <a:latin typeface="+mn-lt"/>
                <a:ea typeface="+mn-ea"/>
              </a:rPr>
            </a:br>
            <a:r>
              <a:rPr lang="ja-JP" altLang="en-US" sz="1200">
                <a:latin typeface="+mn-lt"/>
                <a:ea typeface="+mn-ea"/>
              </a:rPr>
              <a:t>利用した遠隔医療</a:t>
            </a:r>
          </a:p>
        </p:txBody>
      </p:sp>
      <p:sp>
        <p:nvSpPr>
          <p:cNvPr id="16" name="正方形/長方形 15">
            <a:extLst>
              <a:ext uri="{FF2B5EF4-FFF2-40B4-BE49-F238E27FC236}"/>
            </a:extLst>
          </p:cNvPr>
          <p:cNvSpPr/>
          <p:nvPr/>
        </p:nvSpPr>
        <p:spPr>
          <a:xfrm>
            <a:off x="7459663" y="3892550"/>
            <a:ext cx="1000125" cy="184150"/>
          </a:xfrm>
          <a:prstGeom prst="rect">
            <a:avLst/>
          </a:prstGeom>
          <a:solidFill>
            <a:srgbClr val="D5FC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センサー</a:t>
            </a:r>
          </a:p>
        </p:txBody>
      </p:sp>
      <p:sp>
        <p:nvSpPr>
          <p:cNvPr id="17" name="角丸四角形吹き出し 16">
            <a:extLst>
              <a:ext uri="{FF2B5EF4-FFF2-40B4-BE49-F238E27FC236}"/>
            </a:extLst>
          </p:cNvPr>
          <p:cNvSpPr/>
          <p:nvPr/>
        </p:nvSpPr>
        <p:spPr>
          <a:xfrm>
            <a:off x="311150" y="4864100"/>
            <a:ext cx="1550988" cy="573088"/>
          </a:xfrm>
          <a:prstGeom prst="wedgeRoundRectCallout">
            <a:avLst>
              <a:gd name="adj1" fmla="val 44186"/>
              <a:gd name="adj2" fmla="val -1198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ウェアラブル端末を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利用した入所者の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健康管理</a:t>
            </a:r>
          </a:p>
        </p:txBody>
      </p:sp>
      <p:sp>
        <p:nvSpPr>
          <p:cNvPr id="19" name="角丸四角形吹き出し 18">
            <a:extLst>
              <a:ext uri="{FF2B5EF4-FFF2-40B4-BE49-F238E27FC236}"/>
            </a:extLst>
          </p:cNvPr>
          <p:cNvSpPr/>
          <p:nvPr/>
        </p:nvSpPr>
        <p:spPr>
          <a:xfrm>
            <a:off x="3563938" y="1736725"/>
            <a:ext cx="1552575" cy="573088"/>
          </a:xfrm>
          <a:prstGeom prst="wedgeRoundRectCallout">
            <a:avLst>
              <a:gd name="adj1" fmla="val 24319"/>
              <a:gd name="adj2" fmla="val -8825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中山間地における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遠隔授業の実現</a:t>
            </a:r>
          </a:p>
        </p:txBody>
      </p:sp>
      <p:sp>
        <p:nvSpPr>
          <p:cNvPr id="20" name="角丸四角形吹き出し 19">
            <a:extLst>
              <a:ext uri="{FF2B5EF4-FFF2-40B4-BE49-F238E27FC236}"/>
            </a:extLst>
          </p:cNvPr>
          <p:cNvSpPr/>
          <p:nvPr/>
        </p:nvSpPr>
        <p:spPr>
          <a:xfrm>
            <a:off x="236538" y="3241675"/>
            <a:ext cx="1704975" cy="527050"/>
          </a:xfrm>
          <a:prstGeom prst="wedgeRoundRectCallout">
            <a:avLst>
              <a:gd name="adj1" fmla="val 24319"/>
              <a:gd name="adj2" fmla="val -8825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</a:rPr>
              <a:t>子供の登下校の様子をカメラの画像認識を利用して見守り</a:t>
            </a:r>
          </a:p>
        </p:txBody>
      </p:sp>
      <p:sp>
        <p:nvSpPr>
          <p:cNvPr id="21" name="角丸四角形吹き出し 20">
            <a:extLst>
              <a:ext uri="{FF2B5EF4-FFF2-40B4-BE49-F238E27FC236}"/>
            </a:extLst>
          </p:cNvPr>
          <p:cNvSpPr/>
          <p:nvPr/>
        </p:nvSpPr>
        <p:spPr>
          <a:xfrm>
            <a:off x="7740650" y="1789113"/>
            <a:ext cx="1368425" cy="1028700"/>
          </a:xfrm>
          <a:prstGeom prst="wedgeRoundRectCallout">
            <a:avLst>
              <a:gd name="adj1" fmla="val -49932"/>
              <a:gd name="adj2" fmla="val -943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病歴・検診結果を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AI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を活用し個人に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適した健康指導、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医療サービスを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提供する</a:t>
            </a:r>
          </a:p>
        </p:txBody>
      </p:sp>
      <p:sp>
        <p:nvSpPr>
          <p:cNvPr id="22" name="角丸四角形吹き出し 21"/>
          <p:cNvSpPr>
            <a:spLocks noChangeArrowheads="1"/>
          </p:cNvSpPr>
          <p:nvPr/>
        </p:nvSpPr>
        <p:spPr bwMode="auto">
          <a:xfrm>
            <a:off x="7138988" y="4940300"/>
            <a:ext cx="1609725" cy="600075"/>
          </a:xfrm>
          <a:prstGeom prst="wedgeRoundRectCallout">
            <a:avLst>
              <a:gd name="adj1" fmla="val -93491"/>
              <a:gd name="adj2" fmla="val 22486"/>
              <a:gd name="adj3" fmla="val 16667"/>
            </a:avLst>
          </a:prstGeom>
          <a:solidFill>
            <a:srgbClr val="EEF9F4"/>
          </a:solidFill>
          <a:ln w="12700" algn="ctr">
            <a:solidFill>
              <a:srgbClr val="00956F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>
              <a:defRPr/>
            </a:pPr>
            <a:r>
              <a:rPr lang="ja-JP" altLang="en-US" sz="1200">
                <a:latin typeface="+mn-lt"/>
                <a:ea typeface="+mn-ea"/>
              </a:rPr>
              <a:t>スマートスピーカーを利用した緊急時の</a:t>
            </a:r>
            <a:r>
              <a:rPr lang="en-US" altLang="ja-JP" sz="1200" dirty="0">
                <a:latin typeface="+mn-lt"/>
                <a:ea typeface="+mn-ea"/>
              </a:rPr>
              <a:t/>
            </a:r>
            <a:br>
              <a:rPr lang="en-US" altLang="ja-JP" sz="1200" dirty="0">
                <a:latin typeface="+mn-lt"/>
                <a:ea typeface="+mn-ea"/>
              </a:rPr>
            </a:br>
            <a:r>
              <a:rPr lang="ja-JP" altLang="en-US" sz="1200">
                <a:latin typeface="+mn-lt"/>
                <a:ea typeface="+mn-ea"/>
              </a:rPr>
              <a:t>病院連絡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タイトル 1"/>
          <p:cNvSpPr>
            <a:spLocks noGrp="1"/>
          </p:cNvSpPr>
          <p:nvPr>
            <p:ph type="title"/>
          </p:nvPr>
        </p:nvSpPr>
        <p:spPr>
          <a:xfrm>
            <a:off x="685800" y="2565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5400" smtClean="0"/>
              <a:t>基本方針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5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701675" y="179388"/>
            <a:ext cx="7772400" cy="7318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計画の基本方針</a:t>
            </a:r>
          </a:p>
        </p:txBody>
      </p:sp>
      <p:sp>
        <p:nvSpPr>
          <p:cNvPr id="15" name="テキスト ボックス 14">
            <a:extLst>
              <a:ext uri="{FF2B5EF4-FFF2-40B4-BE49-F238E27FC236}"/>
            </a:extLst>
          </p:cNvPr>
          <p:cNvSpPr txBox="1"/>
          <p:nvPr/>
        </p:nvSpPr>
        <p:spPr>
          <a:xfrm>
            <a:off x="107504" y="908720"/>
            <a:ext cx="3452016" cy="36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tIns="18000" bIns="36000">
            <a:spAutoFit/>
          </a:bodyPr>
          <a:lstStyle/>
          <a:p>
            <a:pPr algn="ctr"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基本理念</a:t>
            </a:r>
          </a:p>
        </p:txBody>
      </p:sp>
      <p:sp>
        <p:nvSpPr>
          <p:cNvPr id="16" name="テキスト ボックス 15">
            <a:extLst>
              <a:ext uri="{FF2B5EF4-FFF2-40B4-BE49-F238E27FC236}"/>
            </a:extLst>
          </p:cNvPr>
          <p:cNvSpPr txBox="1"/>
          <p:nvPr/>
        </p:nvSpPr>
        <p:spPr>
          <a:xfrm>
            <a:off x="3851920" y="908720"/>
            <a:ext cx="4982383" cy="36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tIns="18000" bIns="36000">
            <a:spAutoFit/>
          </a:bodyPr>
          <a:lstStyle/>
          <a:p>
            <a:pPr algn="ctr"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基本戦略</a:t>
            </a:r>
          </a:p>
        </p:txBody>
      </p:sp>
      <p:sp>
        <p:nvSpPr>
          <p:cNvPr id="17417" name="テキスト ボックス 16"/>
          <p:cNvSpPr txBox="1">
            <a:spLocks noChangeArrowheads="1"/>
          </p:cNvSpPr>
          <p:nvPr/>
        </p:nvSpPr>
        <p:spPr bwMode="auto">
          <a:xfrm>
            <a:off x="-33338" y="1273175"/>
            <a:ext cx="3681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800" b="1">
                <a:latin typeface="ＭＳ Ｐゴシック" charset="-128"/>
              </a:rPr>
              <a:t>人と</a:t>
            </a:r>
            <a:r>
              <a:rPr lang="en-US" altLang="ja-JP" sz="1800" b="1">
                <a:latin typeface="ＭＳ Ｐゴシック" charset="-128"/>
              </a:rPr>
              <a:t>ICT/</a:t>
            </a:r>
            <a:r>
              <a:rPr lang="ja-JP" altLang="en-US" sz="1800" b="1">
                <a:latin typeface="ＭＳ Ｐゴシック" charset="-128"/>
              </a:rPr>
              <a:t>データが織りなす</a:t>
            </a:r>
            <a:r>
              <a:rPr lang="en-US" altLang="ja-JP" sz="1800" b="1">
                <a:latin typeface="ＭＳ Ｐゴシック" charset="-128"/>
              </a:rPr>
              <a:t/>
            </a:r>
            <a:br>
              <a:rPr lang="en-US" altLang="ja-JP" sz="1800" b="1">
                <a:latin typeface="ＭＳ Ｐゴシック" charset="-128"/>
              </a:rPr>
            </a:br>
            <a:r>
              <a:rPr lang="ja-JP" altLang="en-US" sz="1800" b="1">
                <a:latin typeface="ＭＳ Ｐゴシック" charset="-128"/>
              </a:rPr>
              <a:t>超スマート社会の実現</a:t>
            </a:r>
            <a:r>
              <a:rPr lang="en-US" altLang="ja-JP" sz="1800">
                <a:latin typeface="ＭＳ Ｐゴシック" charset="-128"/>
              </a:rPr>
              <a:t/>
            </a:r>
            <a:br>
              <a:rPr lang="en-US" altLang="ja-JP" sz="1800">
                <a:latin typeface="ＭＳ Ｐゴシック" charset="-128"/>
              </a:rPr>
            </a:br>
            <a:r>
              <a:rPr lang="ja-JP" altLang="ja-JP" sz="1400">
                <a:latin typeface="ＭＳ Ｐゴシック" charset="-128"/>
              </a:rPr>
              <a:t>~ICT/</a:t>
            </a:r>
            <a:r>
              <a:rPr lang="ja-JP" altLang="en-US" sz="1400">
                <a:latin typeface="ＭＳ Ｐゴシック" charset="-128"/>
              </a:rPr>
              <a:t>データ利活用により、富を生み、</a:t>
            </a:r>
            <a:r>
              <a:rPr lang="en-US" altLang="ja-JP" sz="1400">
                <a:latin typeface="ＭＳ Ｐゴシック" charset="-128"/>
              </a:rPr>
              <a:t/>
            </a:r>
            <a:br>
              <a:rPr lang="en-US" altLang="ja-JP" sz="1400">
                <a:latin typeface="ＭＳ Ｐゴシック" charset="-128"/>
              </a:rPr>
            </a:br>
            <a:r>
              <a:rPr lang="ja-JP" altLang="en-US" sz="1400">
                <a:latin typeface="ＭＳ Ｐゴシック" charset="-128"/>
              </a:rPr>
              <a:t>士</a:t>
            </a:r>
            <a:r>
              <a:rPr lang="en-US" altLang="ja-JP" sz="1400">
                <a:latin typeface="ＭＳ Ｐゴシック" charset="-128"/>
              </a:rPr>
              <a:t>(</a:t>
            </a:r>
            <a:r>
              <a:rPr lang="ja-JP" altLang="en-US" sz="1400">
                <a:latin typeface="ＭＳ Ｐゴシック" charset="-128"/>
              </a:rPr>
              <a:t>人</a:t>
            </a:r>
            <a:r>
              <a:rPr lang="en-US" altLang="ja-JP" sz="1400">
                <a:latin typeface="ＭＳ Ｐゴシック" charset="-128"/>
              </a:rPr>
              <a:t>)</a:t>
            </a:r>
            <a:r>
              <a:rPr lang="ja-JP" altLang="en-US" sz="1400">
                <a:latin typeface="ＭＳ Ｐゴシック" charset="-128"/>
              </a:rPr>
              <a:t>を育み、豊かで快適な地域 社会を創る</a:t>
            </a:r>
            <a:r>
              <a:rPr lang="en-US" altLang="ja-JP" sz="1400">
                <a:latin typeface="ＭＳ Ｐゴシック" charset="-128"/>
              </a:rPr>
              <a:t>~ </a:t>
            </a:r>
            <a:endParaRPr lang="ja-JP" altLang="en-US" sz="1400">
              <a:latin typeface="ＭＳ Ｐゴシック" charset="-128"/>
            </a:endParaRPr>
          </a:p>
        </p:txBody>
      </p:sp>
      <p:sp>
        <p:nvSpPr>
          <p:cNvPr id="23" name="正方形/長方形 22">
            <a:extLst>
              <a:ext uri="{FF2B5EF4-FFF2-40B4-BE49-F238E27FC236}"/>
            </a:extLst>
          </p:cNvPr>
          <p:cNvSpPr/>
          <p:nvPr/>
        </p:nvSpPr>
        <p:spPr>
          <a:xfrm>
            <a:off x="107950" y="2435225"/>
            <a:ext cx="3671888" cy="2376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ja-JP" sz="1600">
                <a:solidFill>
                  <a:schemeClr val="tx1"/>
                </a:solidFill>
                <a:latin typeface="ＭＳ Ｐゴシック" charset="-128"/>
              </a:rPr>
              <a:t>【</a:t>
            </a:r>
            <a:r>
              <a:rPr lang="ja-JP" altLang="en-US" sz="1600">
                <a:solidFill>
                  <a:schemeClr val="tx1"/>
                </a:solidFill>
                <a:latin typeface="ＭＳ Ｐゴシック" charset="-128"/>
              </a:rPr>
              <a:t>超スマート社会</a:t>
            </a:r>
            <a:r>
              <a:rPr lang="en-US" altLang="ja-JP" sz="1600">
                <a:solidFill>
                  <a:schemeClr val="tx1"/>
                </a:solidFill>
                <a:latin typeface="ＭＳ Ｐゴシック" charset="-128"/>
              </a:rPr>
              <a:t>】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あらゆる人がいきいきと快適な暮らしができ、</a:t>
            </a:r>
          </a:p>
          <a:p>
            <a:pPr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豊かで活力のある「人間中心の質の高い社会」</a:t>
            </a:r>
            <a:endParaRPr lang="en-US" altLang="ja-JP" sz="120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/>
            </a:extLst>
          </p:cNvPr>
          <p:cNvSpPr txBox="1"/>
          <p:nvPr/>
        </p:nvSpPr>
        <p:spPr>
          <a:xfrm>
            <a:off x="3851920" y="4293096"/>
            <a:ext cx="4982383" cy="36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tIns="18000" bIns="36000">
            <a:spAutoFit/>
          </a:bodyPr>
          <a:lstStyle/>
          <a:p>
            <a:pPr algn="ctr"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計画推進の視点</a:t>
            </a:r>
          </a:p>
        </p:txBody>
      </p:sp>
      <p:sp>
        <p:nvSpPr>
          <p:cNvPr id="17422" name="テキスト ボックス 25"/>
          <p:cNvSpPr txBox="1">
            <a:spLocks noChangeArrowheads="1"/>
          </p:cNvSpPr>
          <p:nvPr/>
        </p:nvSpPr>
        <p:spPr bwMode="auto">
          <a:xfrm>
            <a:off x="3879850" y="1304925"/>
            <a:ext cx="5014913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①新世代の</a:t>
            </a:r>
            <a:r>
              <a:rPr lang="en-US" altLang="ja-JP" sz="1600" b="1">
                <a:latin typeface="ＭＳ Ｐゴシック" charset="-128"/>
              </a:rPr>
              <a:t>ICT</a:t>
            </a:r>
            <a:r>
              <a:rPr lang="ja-JP" altLang="en-US" sz="1600" b="1">
                <a:latin typeface="ＭＳ Ｐゴシック" charset="-128"/>
              </a:rPr>
              <a:t>（</a:t>
            </a:r>
            <a:r>
              <a:rPr lang="en-US" altLang="ja-JP" sz="1600" b="1">
                <a:latin typeface="ＭＳ Ｐゴシック" charset="-128"/>
              </a:rPr>
              <a:t>IoT</a:t>
            </a:r>
            <a:r>
              <a:rPr lang="ja-JP" altLang="en-US" sz="1600" b="1">
                <a:latin typeface="ＭＳ Ｐゴシック" charset="-128"/>
              </a:rPr>
              <a:t>、</a:t>
            </a:r>
            <a:r>
              <a:rPr lang="en-US" altLang="ja-JP" sz="1600" b="1">
                <a:latin typeface="ＭＳ Ｐゴシック" charset="-128"/>
              </a:rPr>
              <a:t>A</a:t>
            </a:r>
            <a:r>
              <a:rPr lang="ja-JP" altLang="en-US" sz="1600" b="1">
                <a:latin typeface="ＭＳ Ｐゴシック" charset="-128"/>
              </a:rPr>
              <a:t>Ｉ等）への対応</a:t>
            </a:r>
            <a:r>
              <a:rPr lang="en-US" altLang="ja-JP" sz="1600" b="1">
                <a:latin typeface="ＭＳ Ｐゴシック" charset="-128"/>
              </a:rPr>
              <a:t>】</a:t>
            </a:r>
          </a:p>
          <a:p>
            <a:r>
              <a:rPr lang="ja-JP" altLang="en-US" sz="1200">
                <a:latin typeface="ＭＳ Ｐゴシック" charset="-128"/>
              </a:rPr>
              <a:t>　　・新世代</a:t>
            </a:r>
            <a:r>
              <a:rPr lang="ja-JP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の実用化を促進し、行政への導入検討、 企業への導入支援</a:t>
            </a:r>
            <a:endParaRPr lang="en-US" altLang="ja-JP" sz="1200">
              <a:latin typeface="ＭＳ Ｐゴシック" charset="-128"/>
            </a:endParaRPr>
          </a:p>
          <a:p>
            <a:r>
              <a:rPr lang="ja-JP" altLang="en-US" sz="1200">
                <a:latin typeface="ＭＳ Ｐゴシック" charset="-128"/>
              </a:rPr>
              <a:t>　　・センサ等から得られるデータ通信基盤・環境整備と、整備</a:t>
            </a:r>
            <a:endParaRPr lang="en-US" altLang="ja-JP" sz="1200">
              <a:latin typeface="ＭＳ Ｐゴシック" charset="-128"/>
            </a:endParaRPr>
          </a:p>
          <a:p>
            <a:r>
              <a:rPr lang="ja-JP" altLang="en-US" sz="1200">
                <a:latin typeface="ＭＳ Ｐゴシック" charset="-128"/>
              </a:rPr>
              <a:t>　　・</a:t>
            </a:r>
            <a:r>
              <a:rPr lang="en-US" altLang="ja-JP" sz="1200">
                <a:latin typeface="ＭＳ Ｐゴシック" charset="-128"/>
              </a:rPr>
              <a:t>5G</a:t>
            </a:r>
            <a:r>
              <a:rPr lang="ja-JP" altLang="en-US" sz="1200">
                <a:latin typeface="ＭＳ Ｐゴシック" charset="-128"/>
              </a:rPr>
              <a:t>や</a:t>
            </a:r>
            <a:r>
              <a:rPr lang="en-US" altLang="ja-JP" sz="1200">
                <a:latin typeface="ＭＳ Ｐゴシック" charset="-128"/>
              </a:rPr>
              <a:t>4K8K</a:t>
            </a:r>
            <a:r>
              <a:rPr lang="ja-JP" altLang="en-US" sz="1200">
                <a:latin typeface="ＭＳ Ｐゴシック" charset="-128"/>
              </a:rPr>
              <a:t>の普及に対応できる環境整備と利活用</a:t>
            </a:r>
            <a:endParaRPr lang="en-US" altLang="ja-JP" sz="500">
              <a:latin typeface="ＭＳ Ｐゴシック" charset="-128"/>
            </a:endParaRPr>
          </a:p>
          <a:p>
            <a:r>
              <a:rPr lang="ja-JP" altLang="en-US" sz="300">
                <a:latin typeface="ＭＳ Ｐゴシック" charset="-128"/>
              </a:rPr>
              <a:t>　　</a:t>
            </a:r>
            <a:endParaRPr lang="en-US" altLang="ja-JP" sz="1000">
              <a:latin typeface="ＭＳ Ｐゴシック" charset="-128"/>
            </a:endParaRPr>
          </a:p>
          <a:p>
            <a:r>
              <a:rPr lang="ja-JP" altLang="en-US" sz="100">
                <a:latin typeface="ＭＳ Ｐゴシック" charset="-128"/>
              </a:rPr>
              <a:t>　</a:t>
            </a:r>
            <a:r>
              <a:rPr lang="en-US" altLang="ja-JP" sz="1600">
                <a:latin typeface="ＭＳ Ｐゴシック" charset="-128"/>
              </a:rPr>
              <a:t/>
            </a:r>
            <a:br>
              <a:rPr lang="en-US" altLang="ja-JP" sz="1600">
                <a:latin typeface="ＭＳ Ｐゴシック" charset="-128"/>
              </a:rPr>
            </a:br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②デジタルデータの流通・利活用の促進</a:t>
            </a:r>
            <a:r>
              <a:rPr lang="en-US" altLang="ja-JP" sz="1600" b="1">
                <a:latin typeface="ＭＳ Ｐゴシック" charset="-128"/>
              </a:rPr>
              <a:t>】</a:t>
            </a:r>
            <a:r>
              <a:rPr lang="en-US" altLang="ja-JP" sz="1600">
                <a:latin typeface="ＭＳ Ｐゴシック" charset="-128"/>
              </a:rPr>
              <a:t/>
            </a:r>
            <a:br>
              <a:rPr lang="en-US" altLang="ja-JP" sz="16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・データを重視した</a:t>
            </a:r>
            <a:r>
              <a:rPr lang="en-US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利活用のため、行政・企業のデータをデジタル化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・社会全体でデータをオープン化を図る環境を整備し、利活用する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・データの活発な循環やビッグデータの流通を図る環境整備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</a:t>
            </a:r>
            <a:r>
              <a:rPr lang="ja-JP" altLang="ja-JP" sz="1200">
                <a:latin typeface="ＭＳ Ｐゴシック" charset="-128"/>
              </a:rPr>
              <a:t>AI</a:t>
            </a:r>
            <a:r>
              <a:rPr lang="ja-JP" altLang="en-US" sz="1200">
                <a:latin typeface="ＭＳ Ｐゴシック" charset="-128"/>
              </a:rPr>
              <a:t>が能力を発揮するためのビッグデータ等の利活用</a:t>
            </a:r>
            <a:endParaRPr lang="en-US" altLang="ja-JP" sz="1200">
              <a:latin typeface="ＭＳ Ｐゴシック" charset="-128"/>
            </a:endParaRPr>
          </a:p>
          <a:p>
            <a:r>
              <a:rPr lang="ja-JP" altLang="en-US" sz="300">
                <a:latin typeface="ＭＳ Ｐゴシック" charset="-128"/>
              </a:rPr>
              <a:t>　　　</a:t>
            </a:r>
            <a:endParaRPr lang="en-US" altLang="ja-JP" sz="1000">
              <a:latin typeface="ＭＳ Ｐゴシック" charset="-128"/>
            </a:endParaRPr>
          </a:p>
          <a:p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③オープンイノベーションの促進</a:t>
            </a:r>
            <a:r>
              <a:rPr lang="en-US" altLang="ja-JP" sz="1600" b="1">
                <a:latin typeface="ＭＳ Ｐゴシック" charset="-128"/>
              </a:rPr>
              <a:t>】</a:t>
            </a:r>
            <a:br>
              <a:rPr lang="en-US" altLang="ja-JP" sz="1600" b="1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・スマートデバイスと利活用アイデアを結合し、新たな</a:t>
            </a:r>
            <a:r>
              <a:rPr lang="ja-JP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・ソフトの実用化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・民産学官連携・住民参加による</a:t>
            </a:r>
            <a:r>
              <a:rPr lang="ja-JP" altLang="ja-JP" sz="1200">
                <a:latin typeface="ＭＳ Ｐゴシック" charset="-128"/>
              </a:rPr>
              <a:t>ICT/</a:t>
            </a:r>
            <a:r>
              <a:rPr lang="ja-JP" altLang="en-US" sz="1200">
                <a:latin typeface="ＭＳ Ｐゴシック" charset="-128"/>
              </a:rPr>
              <a:t>データ利活用の提案・実証・実用化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・異業種交流、分野横断的な情報連携し、有益な</a:t>
            </a:r>
            <a:r>
              <a:rPr lang="ja-JP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やソフト等を実用化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・人と</a:t>
            </a:r>
            <a:r>
              <a:rPr lang="ja-JP" altLang="ja-JP" sz="1200">
                <a:latin typeface="ＭＳ Ｐゴシック" charset="-128"/>
              </a:rPr>
              <a:t>AI</a:t>
            </a:r>
            <a:r>
              <a:rPr lang="ja-JP" altLang="en-US" sz="1200">
                <a:latin typeface="ＭＳ Ｐゴシック" charset="-128"/>
              </a:rPr>
              <a:t>との共存や連携を踏まえた適正な</a:t>
            </a:r>
            <a:r>
              <a:rPr lang="ja-JP" altLang="ja-JP" sz="1200">
                <a:latin typeface="ＭＳ Ｐゴシック" charset="-128"/>
              </a:rPr>
              <a:t>ICT/</a:t>
            </a:r>
            <a:r>
              <a:rPr lang="ja-JP" altLang="en-US" sz="1200">
                <a:latin typeface="ＭＳ Ｐゴシック" charset="-128"/>
              </a:rPr>
              <a:t>データ利活用</a:t>
            </a:r>
            <a:endParaRPr lang="ja-JP" altLang="en-US" sz="1800">
              <a:latin typeface="ＭＳ Ｐゴシック" charset="-128"/>
            </a:endParaRPr>
          </a:p>
        </p:txBody>
      </p:sp>
      <p:sp>
        <p:nvSpPr>
          <p:cNvPr id="17423" name="テキスト ボックス 43"/>
          <p:cNvSpPr txBox="1">
            <a:spLocks noChangeArrowheads="1"/>
          </p:cNvSpPr>
          <p:nvPr/>
        </p:nvSpPr>
        <p:spPr bwMode="auto">
          <a:xfrm>
            <a:off x="3811588" y="4652963"/>
            <a:ext cx="5095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①民産学官連携、住民参加の促進</a:t>
            </a:r>
            <a:r>
              <a:rPr lang="en-US" altLang="ja-JP" sz="1600" b="1">
                <a:latin typeface="ＭＳ Ｐゴシック" charset="-128"/>
              </a:rPr>
              <a:t>】</a:t>
            </a:r>
          </a:p>
          <a:p>
            <a:r>
              <a:rPr lang="ja-JP" altLang="en-US" sz="1200">
                <a:latin typeface="ＭＳ Ｐゴシック" charset="-128"/>
              </a:rPr>
              <a:t>　　民産学官連携・住民参加により、活発に</a:t>
            </a:r>
            <a:r>
              <a:rPr lang="en-US" altLang="ja-JP" sz="1200">
                <a:latin typeface="ＭＳ Ｐゴシック" charset="-128"/>
              </a:rPr>
              <a:t>ICT/</a:t>
            </a:r>
            <a:r>
              <a:rPr lang="ja-JP" altLang="en-US" sz="1200">
                <a:latin typeface="ＭＳ Ｐゴシック" charset="-128"/>
              </a:rPr>
              <a:t>データ利活用する機会を作る</a:t>
            </a:r>
            <a:endParaRPr lang="en-US" altLang="ja-JP" sz="1200">
              <a:latin typeface="ＭＳ Ｐゴシック" charset="-128"/>
            </a:endParaRPr>
          </a:p>
          <a:p>
            <a:r>
              <a:rPr lang="en-US" altLang="ja-JP" sz="300">
                <a:latin typeface="ＭＳ Ｐゴシック" charset="-128"/>
              </a:rPr>
              <a:t>  </a:t>
            </a:r>
            <a:endParaRPr lang="en-US" altLang="ja-JP" sz="1200">
              <a:latin typeface="ＭＳ Ｐゴシック" charset="-128"/>
            </a:endParaRPr>
          </a:p>
          <a:p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②教育、人材活用、人材育成・養成の推進</a:t>
            </a:r>
            <a:r>
              <a:rPr lang="en-US" altLang="ja-JP" sz="1600" b="1">
                <a:latin typeface="ＭＳ Ｐゴシック" charset="-128"/>
              </a:rPr>
              <a:t>】</a:t>
            </a:r>
          </a:p>
          <a:p>
            <a:r>
              <a:rPr lang="ja-JP" altLang="en-US" sz="1200">
                <a:latin typeface="ＭＳ Ｐゴシック" charset="-128"/>
              </a:rPr>
              <a:t>　　</a:t>
            </a:r>
            <a:r>
              <a:rPr lang="en-US" altLang="ja-JP" sz="1200">
                <a:latin typeface="ＭＳ Ｐゴシック" charset="-128"/>
              </a:rPr>
              <a:t>ICT</a:t>
            </a:r>
            <a:r>
              <a:rPr lang="ja-JP" altLang="en-US" sz="1200">
                <a:latin typeface="ＭＳ Ｐゴシック" charset="-128"/>
              </a:rPr>
              <a:t>教育の充実とともに、有識者等の人材活用と専門的な技術を有する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　　人材や指導者となる人材育成・養成をする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en-US" altLang="ja-JP" sz="200">
                <a:latin typeface="ＭＳ Ｐゴシック" charset="-128"/>
              </a:rPr>
              <a:t>  </a:t>
            </a:r>
            <a:endParaRPr lang="en-US" altLang="ja-JP" sz="1200">
              <a:latin typeface="ＭＳ Ｐゴシック" charset="-128"/>
            </a:endParaRPr>
          </a:p>
          <a:p>
            <a:r>
              <a:rPr lang="en-US" altLang="ja-JP" sz="1600" b="1">
                <a:latin typeface="ＭＳ Ｐゴシック" charset="-128"/>
              </a:rPr>
              <a:t>【</a:t>
            </a:r>
            <a:r>
              <a:rPr lang="ja-JP" altLang="en-US" sz="1600" b="1">
                <a:latin typeface="ＭＳ Ｐゴシック" charset="-128"/>
              </a:rPr>
              <a:t>③セキュリティの重視</a:t>
            </a:r>
            <a:r>
              <a:rPr lang="en-US" altLang="ja-JP" sz="1600" b="1">
                <a:latin typeface="ＭＳ Ｐゴシック" charset="-128"/>
              </a:rPr>
              <a:t>】</a:t>
            </a:r>
          </a:p>
          <a:p>
            <a:r>
              <a:rPr lang="ja-JP" altLang="en-US" sz="1200">
                <a:latin typeface="ＭＳ Ｐゴシック" charset="-128"/>
              </a:rPr>
              <a:t>　　リスク・情報管理の徹底、サイバー攻撃・ウイルス対策強化</a:t>
            </a:r>
          </a:p>
        </p:txBody>
      </p:sp>
      <p:sp>
        <p:nvSpPr>
          <p:cNvPr id="2" name="テキスト ボックス 14">
            <a:extLst>
              <a:ext uri="{FF2B5EF4-FFF2-40B4-BE49-F238E27FC236}"/>
            </a:extLst>
          </p:cNvPr>
          <p:cNvSpPr txBox="1"/>
          <p:nvPr/>
        </p:nvSpPr>
        <p:spPr>
          <a:xfrm>
            <a:off x="158076" y="4966370"/>
            <a:ext cx="3415928" cy="36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tIns="18000" bIns="36000">
            <a:spAutoFit/>
          </a:bodyPr>
          <a:lstStyle/>
          <a:p>
            <a:pPr algn="ctr">
              <a:defRPr/>
            </a:pPr>
            <a:r>
              <a:rPr lang="ja-JP" altLang="en-US" sz="1800"/>
              <a:t>県総合計画の施策実現への貢献</a:t>
            </a:r>
          </a:p>
        </p:txBody>
      </p:sp>
      <p:sp>
        <p:nvSpPr>
          <p:cNvPr id="17427" name="テキスト ボックス 16"/>
          <p:cNvSpPr txBox="1">
            <a:spLocks noChangeArrowheads="1"/>
          </p:cNvSpPr>
          <p:nvPr/>
        </p:nvSpPr>
        <p:spPr bwMode="auto">
          <a:xfrm>
            <a:off x="1331913" y="5311775"/>
            <a:ext cx="2341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・安全・安心な地域づくり</a:t>
            </a:r>
          </a:p>
          <a:p>
            <a:r>
              <a:rPr lang="ja-JP" altLang="en-US" sz="1400"/>
              <a:t>・未来を担う有徳の人づくり</a:t>
            </a:r>
          </a:p>
          <a:p>
            <a:r>
              <a:rPr lang="ja-JP" altLang="en-US" sz="1400"/>
              <a:t>・豊かな暮らしの実現</a:t>
            </a:r>
          </a:p>
          <a:p>
            <a:r>
              <a:rPr lang="ja-JP" altLang="en-US" sz="1400"/>
              <a:t>・魅力の発信と交流の拡大</a:t>
            </a:r>
            <a:endParaRPr lang="en-US" altLang="ja-JP" sz="1400"/>
          </a:p>
        </p:txBody>
      </p:sp>
      <p:sp>
        <p:nvSpPr>
          <p:cNvPr id="17428" name="テキスト ボックス 16"/>
          <p:cNvSpPr txBox="1">
            <a:spLocks noChangeArrowheads="1"/>
          </p:cNvSpPr>
          <p:nvPr/>
        </p:nvSpPr>
        <p:spPr bwMode="auto">
          <a:xfrm>
            <a:off x="0" y="552767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ＭＳ Ｐゴシック" charset="-128"/>
              </a:rPr>
              <a:t>ICT/</a:t>
            </a:r>
            <a:r>
              <a:rPr lang="ja-JP" altLang="en-US" sz="1400">
                <a:latin typeface="ＭＳ Ｐゴシック" charset="-128"/>
              </a:rPr>
              <a:t>データ</a:t>
            </a:r>
          </a:p>
          <a:p>
            <a:r>
              <a:rPr lang="ja-JP" altLang="en-US" sz="1400">
                <a:latin typeface="ＭＳ Ｐゴシック" charset="-128"/>
              </a:rPr>
              <a:t>利活用による</a:t>
            </a:r>
          </a:p>
        </p:txBody>
      </p:sp>
      <p:sp>
        <p:nvSpPr>
          <p:cNvPr id="17429" name="AutoShape 47"/>
          <p:cNvSpPr>
            <a:spLocks/>
          </p:cNvSpPr>
          <p:nvPr/>
        </p:nvSpPr>
        <p:spPr bwMode="auto">
          <a:xfrm>
            <a:off x="1116013" y="5384800"/>
            <a:ext cx="287337" cy="863600"/>
          </a:xfrm>
          <a:prstGeom prst="leftBrace">
            <a:avLst>
              <a:gd name="adj1" fmla="val 250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フローチャート: 代替処理 19">
            <a:extLst>
              <a:ext uri="{FF2B5EF4-FFF2-40B4-BE49-F238E27FC236}"/>
            </a:extLst>
          </p:cNvPr>
          <p:cNvSpPr/>
          <p:nvPr/>
        </p:nvSpPr>
        <p:spPr>
          <a:xfrm>
            <a:off x="418482" y="3159598"/>
            <a:ext cx="1760193" cy="47585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新たな価値の創出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(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富づくり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)</a:t>
            </a:r>
          </a:p>
        </p:txBody>
      </p:sp>
      <p:sp>
        <p:nvSpPr>
          <p:cNvPr id="21" name="フローチャート: 代替処理 20">
            <a:extLst>
              <a:ext uri="{FF2B5EF4-FFF2-40B4-BE49-F238E27FC236}"/>
            </a:extLst>
          </p:cNvPr>
          <p:cNvSpPr/>
          <p:nvPr/>
        </p:nvSpPr>
        <p:spPr>
          <a:xfrm>
            <a:off x="418482" y="3732375"/>
            <a:ext cx="1760193" cy="40894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ICT/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データ利活用の人材育成・養成（人づくり）</a:t>
            </a:r>
          </a:p>
        </p:txBody>
      </p:sp>
      <p:sp>
        <p:nvSpPr>
          <p:cNvPr id="22" name="フローチャート: 代替処理 21">
            <a:extLst>
              <a:ext uri="{FF2B5EF4-FFF2-40B4-BE49-F238E27FC236}"/>
            </a:extLst>
          </p:cNvPr>
          <p:cNvSpPr/>
          <p:nvPr/>
        </p:nvSpPr>
        <p:spPr>
          <a:xfrm>
            <a:off x="418482" y="4308961"/>
            <a:ext cx="1760193" cy="40448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生活利便性・安全性の</a:t>
            </a:r>
          </a:p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向上（裾野の広がり）</a:t>
            </a:r>
          </a:p>
        </p:txBody>
      </p:sp>
      <p:sp>
        <p:nvSpPr>
          <p:cNvPr id="17439" name="テキスト ボックス 12"/>
          <p:cNvSpPr txBox="1">
            <a:spLocks noChangeArrowheads="1"/>
          </p:cNvSpPr>
          <p:nvPr/>
        </p:nvSpPr>
        <p:spPr bwMode="auto">
          <a:xfrm>
            <a:off x="2520950" y="3562350"/>
            <a:ext cx="1250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/>
              <a:t>豊かで快適な</a:t>
            </a:r>
            <a:r>
              <a:rPr lang="en-US" altLang="ja-JP" sz="1400"/>
              <a:t/>
            </a:r>
            <a:br>
              <a:rPr lang="en-US" altLang="ja-JP" sz="1400"/>
            </a:br>
            <a:r>
              <a:rPr lang="ja-JP" altLang="en-US" sz="1400"/>
              <a:t>質の高い</a:t>
            </a:r>
            <a:r>
              <a:rPr lang="en-US" altLang="ja-JP" sz="1400"/>
              <a:t/>
            </a:r>
            <a:br>
              <a:rPr lang="en-US" altLang="ja-JP" sz="1400"/>
            </a:br>
            <a:r>
              <a:rPr lang="ja-JP" altLang="en-US" sz="1400"/>
              <a:t>地域社会創造</a:t>
            </a:r>
            <a:endParaRPr lang="ja-JP" altLang="en-US" sz="2000"/>
          </a:p>
        </p:txBody>
      </p:sp>
      <p:sp>
        <p:nvSpPr>
          <p:cNvPr id="19" name="右中かっこ 18">
            <a:extLst>
              <a:ext uri="{FF2B5EF4-FFF2-40B4-BE49-F238E27FC236}"/>
            </a:extLst>
          </p:cNvPr>
          <p:cNvSpPr/>
          <p:nvPr/>
        </p:nvSpPr>
        <p:spPr>
          <a:xfrm>
            <a:off x="2233613" y="3141663"/>
            <a:ext cx="106362" cy="15113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94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701675" y="179388"/>
            <a:ext cx="7772400" cy="7318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計画の基本方針と位置付け</a:t>
            </a:r>
          </a:p>
        </p:txBody>
      </p:sp>
      <p:sp>
        <p:nvSpPr>
          <p:cNvPr id="15" name="テキスト ボックス 14">
            <a:extLst>
              <a:ext uri="{FF2B5EF4-FFF2-40B4-BE49-F238E27FC236}"/>
            </a:extLst>
          </p:cNvPr>
          <p:cNvSpPr txBox="1"/>
          <p:nvPr/>
        </p:nvSpPr>
        <p:spPr>
          <a:xfrm>
            <a:off x="439449" y="1484784"/>
            <a:ext cx="176243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600">
                <a:ea typeface="ＭＳ Ｐゴシック" panose="020B0600070205080204" pitchFamily="34" charset="-128"/>
              </a:rPr>
              <a:t>基本理念</a:t>
            </a:r>
          </a:p>
        </p:txBody>
      </p:sp>
      <p:sp>
        <p:nvSpPr>
          <p:cNvPr id="16" name="テキスト ボックス 15">
            <a:extLst>
              <a:ext uri="{FF2B5EF4-FFF2-40B4-BE49-F238E27FC236}"/>
            </a:extLst>
          </p:cNvPr>
          <p:cNvSpPr txBox="1"/>
          <p:nvPr/>
        </p:nvSpPr>
        <p:spPr>
          <a:xfrm>
            <a:off x="6633329" y="1484784"/>
            <a:ext cx="176243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600">
                <a:ea typeface="ＭＳ Ｐゴシック" panose="020B0600070205080204" pitchFamily="34" charset="-128"/>
              </a:rPr>
              <a:t>基本戦略</a:t>
            </a:r>
          </a:p>
        </p:txBody>
      </p:sp>
      <p:sp>
        <p:nvSpPr>
          <p:cNvPr id="18441" name="テキスト ボックス 16"/>
          <p:cNvSpPr txBox="1">
            <a:spLocks noChangeArrowheads="1"/>
          </p:cNvSpPr>
          <p:nvPr/>
        </p:nvSpPr>
        <p:spPr bwMode="auto">
          <a:xfrm>
            <a:off x="265113" y="1881188"/>
            <a:ext cx="2154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ＭＳ Ｐゴシック" charset="-128"/>
              </a:rPr>
              <a:t>人と</a:t>
            </a:r>
            <a:r>
              <a:rPr lang="en-US" altLang="ja-JP" sz="1400">
                <a:latin typeface="ＭＳ Ｐゴシック" charset="-128"/>
              </a:rPr>
              <a:t>ICT/</a:t>
            </a:r>
            <a:r>
              <a:rPr lang="ja-JP" altLang="en-US" sz="1400">
                <a:latin typeface="ＭＳ Ｐゴシック" charset="-128"/>
              </a:rPr>
              <a:t>データが織りなす</a:t>
            </a:r>
            <a:r>
              <a:rPr lang="en-US" altLang="ja-JP" sz="1400">
                <a:latin typeface="ＭＳ Ｐゴシック" charset="-128"/>
              </a:rPr>
              <a:t/>
            </a:r>
            <a:br>
              <a:rPr lang="en-US" altLang="ja-JP" sz="1400">
                <a:latin typeface="ＭＳ Ｐゴシック" charset="-128"/>
              </a:rPr>
            </a:br>
            <a:r>
              <a:rPr lang="ja-JP" altLang="en-US" sz="1400">
                <a:latin typeface="ＭＳ Ｐゴシック" charset="-128"/>
              </a:rPr>
              <a:t>超スマート社会の実現</a:t>
            </a:r>
          </a:p>
        </p:txBody>
      </p:sp>
      <p:grpSp>
        <p:nvGrpSpPr>
          <p:cNvPr id="18442" name="Group 96"/>
          <p:cNvGrpSpPr>
            <a:grpSpLocks/>
          </p:cNvGrpSpPr>
          <p:nvPr/>
        </p:nvGrpSpPr>
        <p:grpSpPr bwMode="auto">
          <a:xfrm>
            <a:off x="2916238" y="1484313"/>
            <a:ext cx="3095625" cy="3400425"/>
            <a:chOff x="3683" y="922"/>
            <a:chExt cx="1950" cy="2142"/>
          </a:xfrm>
        </p:grpSpPr>
        <p:sp>
          <p:nvSpPr>
            <p:cNvPr id="7" name="フローチャート: 代替処理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37" y="2552"/>
              <a:ext cx="826" cy="24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ja-JP" altLang="en-US" sz="1100">
                  <a:solidFill>
                    <a:schemeClr val="tx1"/>
                  </a:solidFill>
                </a:rPr>
                <a:t>子どもが健やかに</a:t>
              </a:r>
              <a:r>
                <a:rPr lang="en-US" altLang="ja-JP" sz="1100" dirty="0">
                  <a:solidFill>
                    <a:schemeClr val="tx1"/>
                  </a:solidFill>
                </a:rPr>
                <a:t/>
              </a:r>
              <a:br>
                <a:rPr lang="en-US" altLang="ja-JP" sz="1100" dirty="0">
                  <a:solidFill>
                    <a:schemeClr val="tx1"/>
                  </a:solidFill>
                </a:rPr>
              </a:br>
              <a:r>
                <a:rPr lang="ja-JP" altLang="en-US" sz="1100">
                  <a:solidFill>
                    <a:schemeClr val="tx1"/>
                  </a:solidFill>
                </a:rPr>
                <a:t>学び育つ地域の形成</a:t>
              </a:r>
            </a:p>
          </p:txBody>
        </p:sp>
        <p:sp>
          <p:nvSpPr>
            <p:cNvPr id="4" name="フローチャート: 代替処理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37" y="1834"/>
              <a:ext cx="826" cy="244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ja-JP" altLang="en-US" sz="1100">
                  <a:solidFill>
                    <a:schemeClr val="tx1"/>
                  </a:solidFill>
                </a:rPr>
                <a:t>デジタル行政の推進</a:t>
              </a:r>
            </a:p>
          </p:txBody>
        </p:sp>
        <p:grpSp>
          <p:nvGrpSpPr>
            <p:cNvPr id="18499" name="Group 95"/>
            <p:cNvGrpSpPr>
              <a:grpSpLocks/>
            </p:cNvGrpSpPr>
            <p:nvPr/>
          </p:nvGrpSpPr>
          <p:grpSpPr bwMode="auto">
            <a:xfrm>
              <a:off x="3683" y="922"/>
              <a:ext cx="1950" cy="2142"/>
              <a:chOff x="3683" y="922"/>
              <a:chExt cx="1950" cy="2142"/>
            </a:xfrm>
          </p:grpSpPr>
          <p:sp>
            <p:nvSpPr>
              <p:cNvPr id="5" name="フローチャート: 代替処理 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37" y="2088"/>
                <a:ext cx="826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命を守る安全な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地域づくり</a:t>
                </a:r>
              </a:p>
            </p:txBody>
          </p:sp>
          <p:sp>
            <p:nvSpPr>
              <p:cNvPr id="6" name="フローチャート: 代替処理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37" y="2319"/>
                <a:ext cx="826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安心して暮らせる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医療・福祉の充実</a:t>
                </a:r>
              </a:p>
            </p:txBody>
          </p:sp>
          <p:sp>
            <p:nvSpPr>
              <p:cNvPr id="8" name="フローチャート: 代替処理 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837" y="2809"/>
                <a:ext cx="826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誰もが活躍できる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社会の実現</a:t>
                </a:r>
              </a:p>
            </p:txBody>
          </p:sp>
          <p:sp>
            <p:nvSpPr>
              <p:cNvPr id="9" name="フローチャート: 代替処理 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99" y="1834"/>
                <a:ext cx="825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富をつくる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産業の展開</a:t>
                </a:r>
              </a:p>
            </p:txBody>
          </p:sp>
          <p:sp>
            <p:nvSpPr>
              <p:cNvPr id="10" name="フローチャート: 代替処理 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99" y="2083"/>
                <a:ext cx="825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多彩なライフ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スタイルの提案</a:t>
                </a:r>
              </a:p>
            </p:txBody>
          </p:sp>
          <p:sp>
            <p:nvSpPr>
              <p:cNvPr id="11" name="フローチャート: 代替処理 1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99" y="2310"/>
                <a:ext cx="825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altLang="ja-JP" sz="1100" dirty="0">
                    <a:solidFill>
                      <a:schemeClr val="tx1"/>
                    </a:solidFill>
                  </a:rPr>
                  <a:t>“</a:t>
                </a:r>
                <a:r>
                  <a:rPr lang="ja-JP" altLang="en-US" sz="1100">
                    <a:solidFill>
                      <a:schemeClr val="tx1"/>
                    </a:solidFill>
                  </a:rPr>
                  <a:t>ふじのくに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>”</a:t>
                </a:r>
                <a:r>
                  <a:rPr lang="ja-JP" altLang="en-US" sz="1100">
                    <a:solidFill>
                      <a:schemeClr val="tx1"/>
                    </a:solidFill>
                  </a:rPr>
                  <a:t>の魅力の向上と発信</a:t>
                </a:r>
              </a:p>
            </p:txBody>
          </p:sp>
          <p:sp>
            <p:nvSpPr>
              <p:cNvPr id="12" name="フローチャート: 代替処理 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699" y="2537"/>
                <a:ext cx="825" cy="244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ja-JP" altLang="en-US" sz="1100">
                    <a:solidFill>
                      <a:schemeClr val="tx1"/>
                    </a:solidFill>
                  </a:rPr>
                  <a:t>世界の人々との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/>
                </a:r>
                <a:br>
                  <a:rPr lang="en-US" altLang="ja-JP" sz="1100" dirty="0">
                    <a:solidFill>
                      <a:schemeClr val="tx1"/>
                    </a:solidFill>
                  </a:rPr>
                </a:br>
                <a:r>
                  <a:rPr lang="ja-JP" altLang="en-US" sz="1100">
                    <a:solidFill>
                      <a:schemeClr val="tx1"/>
                    </a:solidFill>
                  </a:rPr>
                  <a:t>交流拡大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3696" y="935"/>
                <a:ext cx="1926" cy="2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h="12700"/>
              </a:sp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ja-JP" altLang="en-US" sz="1600">
                    <a:ea typeface="ＭＳ Ｐゴシック" panose="020B0600070205080204" pitchFamily="34" charset="-128"/>
                  </a:rPr>
                  <a:t>県総合計画の政策実現への貢献</a:t>
                </a:r>
              </a:p>
            </p:txBody>
          </p:sp>
          <p:sp>
            <p:nvSpPr>
              <p:cNvPr id="18524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3832" y="1214"/>
                <a:ext cx="149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1400"/>
                  <a:t>「安全・安心な地域づくり」</a:t>
                </a:r>
                <a:r>
                  <a:rPr lang="en-US" altLang="ja-JP" sz="1400"/>
                  <a:t/>
                </a:r>
                <a:br>
                  <a:rPr lang="en-US" altLang="ja-JP" sz="1400"/>
                </a:br>
                <a:r>
                  <a:rPr lang="ja-JP" altLang="en-US" sz="1400"/>
                  <a:t>「未来を担う有徳の人づくり」</a:t>
                </a:r>
                <a:r>
                  <a:rPr lang="en-US" altLang="ja-JP" sz="1400"/>
                  <a:t/>
                </a:r>
                <a:br>
                  <a:rPr lang="en-US" altLang="ja-JP" sz="1400"/>
                </a:br>
                <a:r>
                  <a:rPr lang="ja-JP" altLang="en-US" sz="1400"/>
                  <a:t>「魅力の発信と交流の拡大」</a:t>
                </a:r>
                <a:r>
                  <a:rPr lang="en-US" altLang="ja-JP" sz="1400"/>
                  <a:t/>
                </a:r>
                <a:br>
                  <a:rPr lang="en-US" altLang="ja-JP" sz="1400"/>
                </a:br>
                <a:r>
                  <a:rPr lang="ja-JP" altLang="en-US" sz="1400"/>
                  <a:t>「豊かな暮らしの実現」を推進</a:t>
                </a:r>
              </a:p>
            </p:txBody>
          </p:sp>
        </p:grpSp>
      </p:grpSp>
      <p:sp>
        <p:nvSpPr>
          <p:cNvPr id="20" name="フローチャート: 代替処理 19">
            <a:extLst>
              <a:ext uri="{FF2B5EF4-FFF2-40B4-BE49-F238E27FC236}"/>
            </a:extLst>
          </p:cNvPr>
          <p:cNvSpPr/>
          <p:nvPr/>
        </p:nvSpPr>
        <p:spPr>
          <a:xfrm>
            <a:off x="420664" y="3716570"/>
            <a:ext cx="1800000" cy="324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050">
                <a:solidFill>
                  <a:schemeClr val="tx1"/>
                </a:solidFill>
              </a:rPr>
              <a:t>新たな価値の創出</a:t>
            </a:r>
          </a:p>
        </p:txBody>
      </p:sp>
      <p:sp>
        <p:nvSpPr>
          <p:cNvPr id="21" name="フローチャート: 代替処理 20">
            <a:extLst>
              <a:ext uri="{FF2B5EF4-FFF2-40B4-BE49-F238E27FC236}"/>
            </a:extLst>
          </p:cNvPr>
          <p:cNvSpPr/>
          <p:nvPr/>
        </p:nvSpPr>
        <p:spPr>
          <a:xfrm>
            <a:off x="420664" y="4053963"/>
            <a:ext cx="1800000" cy="324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000">
                <a:solidFill>
                  <a:schemeClr val="tx1"/>
                </a:solidFill>
                <a:latin typeface="ＭＳ Ｐゴシック" charset="-128"/>
              </a:rPr>
              <a:t>ICT/</a:t>
            </a:r>
            <a:r>
              <a:rPr lang="ja-JP" altLang="en-US" sz="1000">
                <a:solidFill>
                  <a:schemeClr val="tx1"/>
                </a:solidFill>
                <a:latin typeface="ＭＳ Ｐゴシック" charset="-128"/>
              </a:rPr>
              <a:t>データ利活用の</a:t>
            </a:r>
            <a:r>
              <a:rPr lang="en-US" altLang="ja-JP" sz="10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0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000">
                <a:solidFill>
                  <a:schemeClr val="tx1"/>
                </a:solidFill>
                <a:latin typeface="ＭＳ Ｐゴシック" charset="-128"/>
              </a:rPr>
              <a:t>人材育成・養成</a:t>
            </a:r>
          </a:p>
        </p:txBody>
      </p:sp>
      <p:sp>
        <p:nvSpPr>
          <p:cNvPr id="22" name="フローチャート: 代替処理 21">
            <a:extLst>
              <a:ext uri="{FF2B5EF4-FFF2-40B4-BE49-F238E27FC236}"/>
            </a:extLst>
          </p:cNvPr>
          <p:cNvSpPr/>
          <p:nvPr/>
        </p:nvSpPr>
        <p:spPr>
          <a:xfrm>
            <a:off x="420664" y="4391355"/>
            <a:ext cx="1800000" cy="324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050">
                <a:solidFill>
                  <a:schemeClr val="tx1"/>
                </a:solidFill>
              </a:rPr>
              <a:t>生活利便性・安全性の向上</a:t>
            </a:r>
          </a:p>
        </p:txBody>
      </p:sp>
      <p:sp>
        <p:nvSpPr>
          <p:cNvPr id="23" name="正方形/長方形 22">
            <a:extLst>
              <a:ext uri="{FF2B5EF4-FFF2-40B4-BE49-F238E27FC236}"/>
            </a:extLst>
          </p:cNvPr>
          <p:cNvSpPr/>
          <p:nvPr/>
        </p:nvSpPr>
        <p:spPr>
          <a:xfrm>
            <a:off x="257175" y="2636838"/>
            <a:ext cx="2160588" cy="213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ja-JP" sz="1200" dirty="0">
                <a:solidFill>
                  <a:schemeClr val="tx1"/>
                </a:solidFill>
              </a:rPr>
              <a:t>【</a:t>
            </a:r>
            <a:r>
              <a:rPr lang="ja-JP" altLang="en-US" sz="1200">
                <a:solidFill>
                  <a:schemeClr val="tx1"/>
                </a:solidFill>
              </a:rPr>
              <a:t>超スマート社会</a:t>
            </a:r>
            <a:r>
              <a:rPr lang="en-US" altLang="ja-JP" sz="1200" dirty="0">
                <a:solidFill>
                  <a:schemeClr val="tx1"/>
                </a:solidFill>
              </a:rPr>
              <a:t>】</a:t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あらゆる人がいきいきと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快適な暮らしができ、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豊かで活力のある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「人間中心の質の高い社会」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/>
            </a:extLst>
          </p:cNvPr>
          <p:cNvSpPr txBox="1"/>
          <p:nvPr/>
        </p:nvSpPr>
        <p:spPr>
          <a:xfrm>
            <a:off x="6638789" y="3253391"/>
            <a:ext cx="176243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600">
                <a:ea typeface="ＭＳ Ｐゴシック" panose="020B0600070205080204" pitchFamily="34" charset="-128"/>
              </a:rPr>
              <a:t>計画推進の視点</a:t>
            </a:r>
          </a:p>
        </p:txBody>
      </p:sp>
      <p:sp>
        <p:nvSpPr>
          <p:cNvPr id="30" name="フローチャート: 代替処理 29">
            <a:extLst>
              <a:ext uri="{FF2B5EF4-FFF2-40B4-BE49-F238E27FC236}"/>
            </a:extLst>
          </p:cNvPr>
          <p:cNvSpPr/>
          <p:nvPr/>
        </p:nvSpPr>
        <p:spPr>
          <a:xfrm>
            <a:off x="6423745" y="2011862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100">
                <a:solidFill>
                  <a:schemeClr val="tx1"/>
                </a:solidFill>
                <a:latin typeface="ＭＳ Ｐゴシック" charset="-128"/>
              </a:rPr>
              <a:t>新世代の</a:t>
            </a:r>
            <a:r>
              <a:rPr lang="en-US" altLang="ja-JP" sz="11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100">
                <a:solidFill>
                  <a:schemeClr val="tx1"/>
                </a:solidFill>
                <a:latin typeface="ＭＳ Ｐゴシック" charset="-128"/>
              </a:rPr>
              <a:t>（</a:t>
            </a:r>
            <a:r>
              <a:rPr lang="en-US" altLang="ja-JP" sz="1100">
                <a:solidFill>
                  <a:schemeClr val="tx1"/>
                </a:solidFill>
                <a:latin typeface="ＭＳ Ｐゴシック" charset="-128"/>
              </a:rPr>
              <a:t>IoT/AI</a:t>
            </a:r>
            <a:r>
              <a:rPr lang="ja-JP" altLang="en-US" sz="1100">
                <a:solidFill>
                  <a:schemeClr val="tx1"/>
                </a:solidFill>
                <a:latin typeface="ＭＳ Ｐゴシック" charset="-128"/>
              </a:rPr>
              <a:t>等）への対応</a:t>
            </a:r>
          </a:p>
        </p:txBody>
      </p:sp>
      <p:sp>
        <p:nvSpPr>
          <p:cNvPr id="31" name="フローチャート: 代替処理 30">
            <a:extLst>
              <a:ext uri="{FF2B5EF4-FFF2-40B4-BE49-F238E27FC236}"/>
            </a:extLst>
          </p:cNvPr>
          <p:cNvSpPr/>
          <p:nvPr/>
        </p:nvSpPr>
        <p:spPr>
          <a:xfrm>
            <a:off x="6423745" y="2378374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100">
                <a:solidFill>
                  <a:schemeClr val="tx1"/>
                </a:solidFill>
              </a:rPr>
              <a:t>デジタルデータの</a:t>
            </a:r>
            <a:r>
              <a:rPr lang="en-US" altLang="ja-JP" sz="1100" dirty="0">
                <a:solidFill>
                  <a:schemeClr val="tx1"/>
                </a:solidFill>
              </a:rPr>
              <a:t/>
            </a:r>
            <a:br>
              <a:rPr lang="en-US" altLang="ja-JP" sz="1100" dirty="0">
                <a:solidFill>
                  <a:schemeClr val="tx1"/>
                </a:solidFill>
              </a:rPr>
            </a:br>
            <a:r>
              <a:rPr lang="ja-JP" altLang="en-US" sz="1100">
                <a:solidFill>
                  <a:schemeClr val="tx1"/>
                </a:solidFill>
              </a:rPr>
              <a:t>流通・利活用の促進</a:t>
            </a:r>
          </a:p>
        </p:txBody>
      </p:sp>
      <p:sp>
        <p:nvSpPr>
          <p:cNvPr id="32" name="フローチャート: 代替処理 31">
            <a:extLst>
              <a:ext uri="{FF2B5EF4-FFF2-40B4-BE49-F238E27FC236}"/>
            </a:extLst>
          </p:cNvPr>
          <p:cNvSpPr/>
          <p:nvPr/>
        </p:nvSpPr>
        <p:spPr>
          <a:xfrm>
            <a:off x="6423745" y="2750599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100">
                <a:solidFill>
                  <a:schemeClr val="tx1"/>
                </a:solidFill>
              </a:rPr>
              <a:t>オープンイノベージョンの促進</a:t>
            </a:r>
          </a:p>
        </p:txBody>
      </p:sp>
      <p:sp>
        <p:nvSpPr>
          <p:cNvPr id="33" name="フローチャート: 代替処理 32">
            <a:extLst>
              <a:ext uri="{FF2B5EF4-FFF2-40B4-BE49-F238E27FC236}"/>
            </a:extLst>
          </p:cNvPr>
          <p:cNvSpPr/>
          <p:nvPr/>
        </p:nvSpPr>
        <p:spPr>
          <a:xfrm>
            <a:off x="6423745" y="3717032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ja-JP" altLang="en-US" sz="1100">
                <a:solidFill>
                  <a:schemeClr val="tx1"/>
                </a:solidFill>
              </a:rPr>
              <a:t>民産学官連携、住民参加の促進</a:t>
            </a:r>
          </a:p>
        </p:txBody>
      </p:sp>
      <p:sp>
        <p:nvSpPr>
          <p:cNvPr id="34" name="フローチャート: 代替処理 33">
            <a:extLst>
              <a:ext uri="{FF2B5EF4-FFF2-40B4-BE49-F238E27FC236}"/>
            </a:extLst>
          </p:cNvPr>
          <p:cNvSpPr/>
          <p:nvPr/>
        </p:nvSpPr>
        <p:spPr>
          <a:xfrm>
            <a:off x="6423745" y="4073739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100">
                <a:solidFill>
                  <a:schemeClr val="tx1"/>
                </a:solidFill>
              </a:rPr>
              <a:t>教育、人材活用、</a:t>
            </a:r>
            <a:r>
              <a:rPr lang="en-US" altLang="ja-JP" sz="1100" dirty="0">
                <a:solidFill>
                  <a:schemeClr val="tx1"/>
                </a:solidFill>
              </a:rPr>
              <a:t/>
            </a:r>
            <a:br>
              <a:rPr lang="en-US" altLang="ja-JP" sz="1100" dirty="0">
                <a:solidFill>
                  <a:schemeClr val="tx1"/>
                </a:solidFill>
              </a:rPr>
            </a:br>
            <a:r>
              <a:rPr lang="ja-JP" altLang="en-US" sz="1100">
                <a:solidFill>
                  <a:schemeClr val="tx1"/>
                </a:solidFill>
              </a:rPr>
              <a:t>人材育成・養成の推進</a:t>
            </a:r>
          </a:p>
        </p:txBody>
      </p:sp>
      <p:sp>
        <p:nvSpPr>
          <p:cNvPr id="35" name="フローチャート: 代替処理 34">
            <a:extLst>
              <a:ext uri="{FF2B5EF4-FFF2-40B4-BE49-F238E27FC236}"/>
            </a:extLst>
          </p:cNvPr>
          <p:cNvSpPr/>
          <p:nvPr/>
        </p:nvSpPr>
        <p:spPr>
          <a:xfrm>
            <a:off x="6423745" y="4442263"/>
            <a:ext cx="2160000" cy="360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100">
                <a:solidFill>
                  <a:schemeClr val="tx1"/>
                </a:solidFill>
              </a:rPr>
              <a:t>セキュリティの重視</a:t>
            </a:r>
          </a:p>
        </p:txBody>
      </p:sp>
      <p:sp>
        <p:nvSpPr>
          <p:cNvPr id="37" name="フローチャート: 代替処理 36">
            <a:extLst>
              <a:ext uri="{FF2B5EF4-FFF2-40B4-BE49-F238E27FC236}"/>
            </a:extLst>
          </p:cNvPr>
          <p:cNvSpPr/>
          <p:nvPr/>
        </p:nvSpPr>
        <p:spPr>
          <a:xfrm>
            <a:off x="729962" y="5551532"/>
            <a:ext cx="2966736" cy="2326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県高度情報化推進規定に基づく計画</a:t>
            </a:r>
          </a:p>
        </p:txBody>
      </p:sp>
      <p:sp>
        <p:nvSpPr>
          <p:cNvPr id="38" name="フローチャート: 代替処理 37">
            <a:extLst>
              <a:ext uri="{FF2B5EF4-FFF2-40B4-BE49-F238E27FC236}"/>
            </a:extLst>
          </p:cNvPr>
          <p:cNvSpPr/>
          <p:nvPr/>
        </p:nvSpPr>
        <p:spPr>
          <a:xfrm>
            <a:off x="722777" y="5853818"/>
            <a:ext cx="2966736" cy="2326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官民データ活用推進基本法に基づく計画</a:t>
            </a:r>
          </a:p>
        </p:txBody>
      </p:sp>
      <p:sp>
        <p:nvSpPr>
          <p:cNvPr id="39" name="右矢印 38">
            <a:extLst>
              <a:ext uri="{FF2B5EF4-FFF2-40B4-BE49-F238E27FC236}"/>
            </a:extLst>
          </p:cNvPr>
          <p:cNvSpPr/>
          <p:nvPr/>
        </p:nvSpPr>
        <p:spPr>
          <a:xfrm>
            <a:off x="3940175" y="5432425"/>
            <a:ext cx="436563" cy="70326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フローチャート: 代替処理 39">
            <a:extLst>
              <a:ext uri="{FF2B5EF4-FFF2-40B4-BE49-F238E27FC236}"/>
            </a:extLst>
          </p:cNvPr>
          <p:cNvSpPr/>
          <p:nvPr/>
        </p:nvSpPr>
        <p:spPr>
          <a:xfrm>
            <a:off x="4591514" y="5551532"/>
            <a:ext cx="1985504" cy="53491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県高度情報化基本計画・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官民データ活用推進計画</a:t>
            </a:r>
          </a:p>
        </p:txBody>
      </p:sp>
      <p:sp>
        <p:nvSpPr>
          <p:cNvPr id="18484" name="テキスト ボックス 40"/>
          <p:cNvSpPr txBox="1">
            <a:spLocks noChangeArrowheads="1"/>
          </p:cNvSpPr>
          <p:nvPr/>
        </p:nvSpPr>
        <p:spPr bwMode="auto">
          <a:xfrm>
            <a:off x="6711950" y="5489575"/>
            <a:ext cx="2317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ＭＳ Ｐゴシック" charset="-128"/>
              </a:rPr>
              <a:t>計画期間は</a:t>
            </a:r>
            <a:r>
              <a:rPr lang="en-US" altLang="ja-JP" sz="1200">
                <a:latin typeface="ＭＳ Ｐゴシック" charset="-128"/>
              </a:rPr>
              <a:t>2018</a:t>
            </a:r>
            <a:r>
              <a:rPr lang="ja-JP" altLang="en-US" sz="1200">
                <a:latin typeface="ＭＳ Ｐゴシック" charset="-128"/>
              </a:rPr>
              <a:t>年度</a:t>
            </a:r>
            <a:r>
              <a:rPr lang="en-US" altLang="ja-JP" sz="1200">
                <a:latin typeface="ＭＳ Ｐゴシック" charset="-128"/>
              </a:rPr>
              <a:t>〜2021</a:t>
            </a:r>
            <a:r>
              <a:rPr lang="ja-JP" altLang="en-US" sz="1200">
                <a:latin typeface="ＭＳ Ｐゴシック" charset="-128"/>
              </a:rPr>
              <a:t>年度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年度ごとに</a:t>
            </a:r>
            <a:r>
              <a:rPr lang="en-US" altLang="ja-JP" sz="1200">
                <a:latin typeface="ＭＳ Ｐゴシック" charset="-128"/>
              </a:rPr>
              <a:t>PDCA</a:t>
            </a:r>
            <a:r>
              <a:rPr lang="ja-JP" altLang="en-US" sz="1200">
                <a:latin typeface="ＭＳ Ｐゴシック" charset="-128"/>
              </a:rPr>
              <a:t>を実施し、</a:t>
            </a:r>
            <a:r>
              <a:rPr lang="en-US" altLang="ja-JP" sz="1200">
                <a:latin typeface="ＭＳ Ｐゴシック" charset="-128"/>
              </a:rPr>
              <a:t>KPI</a:t>
            </a:r>
            <a:r>
              <a:rPr lang="ja-JP" altLang="en-US" sz="1200">
                <a:latin typeface="ＭＳ Ｐゴシック" charset="-128"/>
              </a:rPr>
              <a:t>の</a:t>
            </a:r>
            <a:r>
              <a:rPr lang="en-US" altLang="ja-JP" sz="1200">
                <a:latin typeface="ＭＳ Ｐゴシック" charset="-128"/>
              </a:rPr>
              <a:t/>
            </a:r>
            <a:br>
              <a:rPr lang="en-US" altLang="ja-JP" sz="1200">
                <a:latin typeface="ＭＳ Ｐゴシック" charset="-128"/>
              </a:rPr>
            </a:br>
            <a:r>
              <a:rPr lang="ja-JP" altLang="en-US" sz="1200">
                <a:latin typeface="ＭＳ Ｐゴシック" charset="-128"/>
              </a:rPr>
              <a:t>達成度を分析し、事業評価する。</a:t>
            </a:r>
            <a:endParaRPr lang="ja-JP" altLang="en-US">
              <a:latin typeface="ＭＳ Ｐゴシック" charset="-128"/>
            </a:endParaRPr>
          </a:p>
        </p:txBody>
      </p:sp>
      <p:sp>
        <p:nvSpPr>
          <p:cNvPr id="45" name="角丸四角形 44">
            <a:extLst>
              <a:ext uri="{FF2B5EF4-FFF2-40B4-BE49-F238E27FC236}"/>
            </a:extLst>
          </p:cNvPr>
          <p:cNvSpPr/>
          <p:nvPr/>
        </p:nvSpPr>
        <p:spPr>
          <a:xfrm>
            <a:off x="179388" y="1196975"/>
            <a:ext cx="8896350" cy="3765550"/>
          </a:xfrm>
          <a:prstGeom prst="roundRect">
            <a:avLst>
              <a:gd name="adj" fmla="val 50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/>
            </a:extLst>
          </p:cNvPr>
          <p:cNvSpPr txBox="1"/>
          <p:nvPr/>
        </p:nvSpPr>
        <p:spPr>
          <a:xfrm>
            <a:off x="78801" y="995092"/>
            <a:ext cx="198002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計画の基本方針</a:t>
            </a:r>
          </a:p>
        </p:txBody>
      </p:sp>
      <p:sp>
        <p:nvSpPr>
          <p:cNvPr id="46" name="角丸四角形 45">
            <a:extLst>
              <a:ext uri="{FF2B5EF4-FFF2-40B4-BE49-F238E27FC236}"/>
            </a:extLst>
          </p:cNvPr>
          <p:cNvSpPr/>
          <p:nvPr/>
        </p:nvSpPr>
        <p:spPr>
          <a:xfrm>
            <a:off x="179388" y="5299075"/>
            <a:ext cx="8896350" cy="904875"/>
          </a:xfrm>
          <a:prstGeom prst="roundRect">
            <a:avLst>
              <a:gd name="adj" fmla="val 50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>
            <a:extLst>
              <a:ext uri="{FF2B5EF4-FFF2-40B4-BE49-F238E27FC236}"/>
            </a:extLst>
          </p:cNvPr>
          <p:cNvSpPr txBox="1"/>
          <p:nvPr/>
        </p:nvSpPr>
        <p:spPr>
          <a:xfrm>
            <a:off x="142596" y="5085184"/>
            <a:ext cx="196560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計画の位置付け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1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07" name="図表 106">
            <a:extLst>
              <a:ext uri="{FF2B5EF4-FFF2-40B4-BE49-F238E27FC236}"/>
            </a:extLst>
          </p:cNvPr>
          <p:cNvGraphicFramePr/>
          <p:nvPr/>
        </p:nvGraphicFramePr>
        <p:xfrm>
          <a:off x="-595452" y="911168"/>
          <a:ext cx="4434495" cy="561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079500"/>
            <a:ext cx="8280400" cy="5040313"/>
          </a:xfrm>
        </p:spPr>
        <p:txBody>
          <a:bodyPr/>
          <a:lstStyle/>
          <a:p>
            <a:pPr eaLnBrk="1" hangingPunct="1"/>
            <a:r>
              <a:rPr lang="ja-JP" altLang="en-US" sz="2400" smtClean="0">
                <a:latin typeface="ＭＳ Ｐゴシック" charset="-128"/>
              </a:rPr>
              <a:t>主要な</a:t>
            </a:r>
            <a:r>
              <a:rPr lang="en-US" altLang="ja-JP" sz="2400" smtClean="0">
                <a:latin typeface="ＭＳ Ｐゴシック" charset="-128"/>
              </a:rPr>
              <a:t>ICT</a:t>
            </a:r>
            <a:r>
              <a:rPr lang="ja-JP" altLang="en-US" sz="2400" smtClean="0">
                <a:latin typeface="ＭＳ Ｐゴシック" charset="-128"/>
              </a:rPr>
              <a:t>を利活用し、効果を生み、</a:t>
            </a:r>
            <a:r>
              <a:rPr lang="en-US" altLang="ja-JP" sz="2400" smtClean="0">
                <a:latin typeface="ＭＳ Ｐゴシック" charset="-128"/>
              </a:rPr>
              <a:t>ICT</a:t>
            </a:r>
            <a:r>
              <a:rPr lang="ja-JP" altLang="en-US" sz="2400" smtClean="0">
                <a:latin typeface="ＭＳ Ｐゴシック" charset="-128"/>
              </a:rPr>
              <a:t>社会を実現する</a:t>
            </a:r>
            <a:r>
              <a:rPr lang="ja-JP" altLang="en-US" sz="2800" smtClean="0">
                <a:latin typeface="ＭＳ Ｐゴシック" charset="-128"/>
              </a:rPr>
              <a:t>。</a:t>
            </a:r>
          </a:p>
        </p:txBody>
      </p:sp>
      <p:sp>
        <p:nvSpPr>
          <p:cNvPr id="19460" name="タイトル 1"/>
          <p:cNvSpPr>
            <a:spLocks noGrp="1"/>
          </p:cNvSpPr>
          <p:nvPr>
            <p:ph type="title"/>
          </p:nvPr>
        </p:nvSpPr>
        <p:spPr>
          <a:xfrm>
            <a:off x="685800" y="179388"/>
            <a:ext cx="7772400" cy="731837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  <a:latin typeface="ＭＳ Ｐゴシック" charset="-128"/>
              </a:rPr>
              <a:t>ICT</a:t>
            </a:r>
            <a:r>
              <a:rPr lang="ja-JP" altLang="en-US" smtClean="0">
                <a:solidFill>
                  <a:schemeClr val="bg1"/>
                </a:solidFill>
                <a:latin typeface="ＭＳ Ｐゴシック" charset="-128"/>
              </a:rPr>
              <a:t>の現状と動向</a:t>
            </a:r>
          </a:p>
        </p:txBody>
      </p:sp>
      <p:sp>
        <p:nvSpPr>
          <p:cNvPr id="4" name="テキスト ボックス 3">
            <a:extLst>
              <a:ext uri="{FF2B5EF4-FFF2-40B4-BE49-F238E27FC236}"/>
            </a:extLst>
          </p:cNvPr>
          <p:cNvSpPr txBox="1"/>
          <p:nvPr/>
        </p:nvSpPr>
        <p:spPr>
          <a:xfrm>
            <a:off x="7011837" y="1772816"/>
            <a:ext cx="18806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>
                <a:latin typeface="ＭＳ Ｐゴシック" charset="-128"/>
              </a:rPr>
              <a:t>未来の</a:t>
            </a:r>
            <a:r>
              <a:rPr lang="en-US" altLang="ja-JP" sz="2000">
                <a:latin typeface="ＭＳ Ｐゴシック" charset="-128"/>
              </a:rPr>
              <a:t>ICT</a:t>
            </a:r>
            <a:r>
              <a:rPr lang="ja-JP" altLang="en-US" sz="2000">
                <a:latin typeface="ＭＳ Ｐゴシック" charset="-128"/>
              </a:rPr>
              <a:t>社会</a:t>
            </a:r>
          </a:p>
        </p:txBody>
      </p:sp>
      <p:sp>
        <p:nvSpPr>
          <p:cNvPr id="5" name="テキスト ボックス 4">
            <a:extLst>
              <a:ext uri="{FF2B5EF4-FFF2-40B4-BE49-F238E27FC236}"/>
            </a:extLst>
          </p:cNvPr>
          <p:cNvSpPr txBox="1"/>
          <p:nvPr/>
        </p:nvSpPr>
        <p:spPr>
          <a:xfrm>
            <a:off x="3851733" y="1772816"/>
            <a:ext cx="213890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000">
                <a:ea typeface="ＭＳ Ｐゴシック" panose="020B0600070205080204" pitchFamily="34" charset="-128"/>
              </a:rPr>
              <a:t>効果</a:t>
            </a:r>
          </a:p>
        </p:txBody>
      </p:sp>
      <p:sp>
        <p:nvSpPr>
          <p:cNvPr id="6" name="フローチャート: 代替処理 5">
            <a:extLst>
              <a:ext uri="{FF2B5EF4-FFF2-40B4-BE49-F238E27FC236}"/>
            </a:extLst>
          </p:cNvPr>
          <p:cNvSpPr/>
          <p:nvPr/>
        </p:nvSpPr>
        <p:spPr>
          <a:xfrm>
            <a:off x="3873072" y="2307371"/>
            <a:ext cx="2139088" cy="840921"/>
          </a:xfrm>
          <a:prstGeom prst="flowChartAlternateProcess">
            <a:avLst/>
          </a:prstGeom>
          <a:solidFill>
            <a:srgbClr val="D5FC7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暮らしの演出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（生活の利便性向上）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7" name="フローチャート: 代替処理 6">
            <a:extLst>
              <a:ext uri="{FF2B5EF4-FFF2-40B4-BE49-F238E27FC236}"/>
            </a:extLst>
          </p:cNvPr>
          <p:cNvSpPr/>
          <p:nvPr/>
        </p:nvSpPr>
        <p:spPr>
          <a:xfrm>
            <a:off x="3873072" y="3354218"/>
            <a:ext cx="2139088" cy="840921"/>
          </a:xfrm>
          <a:prstGeom prst="flowChartAlternateProcess">
            <a:avLst/>
          </a:prstGeom>
          <a:solidFill>
            <a:srgbClr val="D5FC7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安全安心の確保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（生活の安全性向上）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8" name="フローチャート: 代替処理 7">
            <a:extLst>
              <a:ext uri="{FF2B5EF4-FFF2-40B4-BE49-F238E27FC236}"/>
            </a:extLst>
          </p:cNvPr>
          <p:cNvSpPr/>
          <p:nvPr/>
        </p:nvSpPr>
        <p:spPr>
          <a:xfrm>
            <a:off x="3873072" y="4401065"/>
            <a:ext cx="2139088" cy="840921"/>
          </a:xfrm>
          <a:prstGeom prst="flowChartAlternateProcess">
            <a:avLst/>
          </a:prstGeom>
          <a:solidFill>
            <a:srgbClr val="D5FC7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2000">
                <a:solidFill>
                  <a:schemeClr val="tx1"/>
                </a:solidFill>
              </a:rPr>
              <a:t>価値の創出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（産業等の振興・活性化）</a:t>
            </a:r>
            <a:endParaRPr lang="ja-JP" altLang="en-US" sz="2800">
              <a:solidFill>
                <a:schemeClr val="tx1"/>
              </a:solidFill>
            </a:endParaRPr>
          </a:p>
        </p:txBody>
      </p:sp>
      <p:sp>
        <p:nvSpPr>
          <p:cNvPr id="9" name="フローチャート: 代替処理 8">
            <a:extLst>
              <a:ext uri="{FF2B5EF4-FFF2-40B4-BE49-F238E27FC236}"/>
            </a:extLst>
          </p:cNvPr>
          <p:cNvSpPr/>
          <p:nvPr/>
        </p:nvSpPr>
        <p:spPr>
          <a:xfrm>
            <a:off x="3873072" y="5447911"/>
            <a:ext cx="2139088" cy="840921"/>
          </a:xfrm>
          <a:prstGeom prst="flowChartAlternateProcess">
            <a:avLst/>
          </a:prstGeom>
          <a:solidFill>
            <a:srgbClr val="D5FC7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ja-JP" altLang="en-US" sz="1800">
                <a:solidFill>
                  <a:schemeClr val="tx1"/>
                </a:solidFill>
              </a:rPr>
              <a:t>効率・最適化の追求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（行政や企業等の生産性向上）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0" name="フローチャート: 代替処理 9">
            <a:extLst>
              <a:ext uri="{FF2B5EF4-FFF2-40B4-BE49-F238E27FC236}"/>
            </a:extLst>
          </p:cNvPr>
          <p:cNvSpPr/>
          <p:nvPr/>
        </p:nvSpPr>
        <p:spPr>
          <a:xfrm>
            <a:off x="6738872" y="2319196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誰もがいつでもどこでも情報に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アクセスしデータ通信できる社会</a:t>
            </a:r>
          </a:p>
        </p:txBody>
      </p:sp>
      <p:sp>
        <p:nvSpPr>
          <p:cNvPr id="11" name="フローチャート: 代替処理 10">
            <a:extLst>
              <a:ext uri="{FF2B5EF4-FFF2-40B4-BE49-F238E27FC236}"/>
            </a:extLst>
          </p:cNvPr>
          <p:cNvSpPr/>
          <p:nvPr/>
        </p:nvSpPr>
        <p:spPr>
          <a:xfrm>
            <a:off x="6732240" y="2887111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データが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利活用の根幹となり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経済を牽引し主導する社会</a:t>
            </a:r>
          </a:p>
        </p:txBody>
      </p:sp>
      <p:sp>
        <p:nvSpPr>
          <p:cNvPr id="12" name="フローチャート: 代替処理 11">
            <a:extLst>
              <a:ext uri="{FF2B5EF4-FFF2-40B4-BE49-F238E27FC236}"/>
            </a:extLst>
          </p:cNvPr>
          <p:cNvSpPr/>
          <p:nvPr/>
        </p:nvSpPr>
        <p:spPr>
          <a:xfrm>
            <a:off x="6745504" y="3455026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官民データが広く公開され活発に流通され自由に利活用できる社会</a:t>
            </a:r>
          </a:p>
        </p:txBody>
      </p:sp>
      <p:sp>
        <p:nvSpPr>
          <p:cNvPr id="13" name="フローチャート: 代替処理 12">
            <a:extLst>
              <a:ext uri="{FF2B5EF4-FFF2-40B4-BE49-F238E27FC236}"/>
            </a:extLst>
          </p:cNvPr>
          <p:cNvSpPr/>
          <p:nvPr/>
        </p:nvSpPr>
        <p:spPr>
          <a:xfrm>
            <a:off x="6728924" y="4022941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デジタル形式で情報の作成・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処理・送受信が行われる社会</a:t>
            </a:r>
          </a:p>
        </p:txBody>
      </p:sp>
      <p:sp>
        <p:nvSpPr>
          <p:cNvPr id="14" name="フローチャート: 代替処理 13">
            <a:extLst>
              <a:ext uri="{FF2B5EF4-FFF2-40B4-BE49-F238E27FC236}"/>
            </a:extLst>
          </p:cNvPr>
          <p:cNvSpPr/>
          <p:nvPr/>
        </p:nvSpPr>
        <p:spPr>
          <a:xfrm>
            <a:off x="6735556" y="4590856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国や地域・業種の境界を越えた</a:t>
            </a: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/>
            </a:r>
            <a:br>
              <a:rPr lang="en-US" altLang="ja-JP" sz="1200">
                <a:solidFill>
                  <a:schemeClr val="tx1"/>
                </a:solidFill>
                <a:latin typeface="ＭＳ Ｐゴシック" charset="-128"/>
              </a:rPr>
            </a:br>
            <a:r>
              <a:rPr lang="en-US" altLang="ja-JP" sz="1200">
                <a:solidFill>
                  <a:schemeClr val="tx1"/>
                </a:solidFill>
                <a:latin typeface="ＭＳ Ｐゴシック" charset="-128"/>
              </a:rPr>
              <a:t>ICT</a:t>
            </a:r>
            <a:r>
              <a:rPr lang="ja-JP" altLang="en-US" sz="1200">
                <a:solidFill>
                  <a:schemeClr val="tx1"/>
                </a:solidFill>
                <a:latin typeface="ＭＳ Ｐゴシック" charset="-128"/>
              </a:rPr>
              <a:t>利活用が進む社会</a:t>
            </a:r>
          </a:p>
        </p:txBody>
      </p:sp>
      <p:sp>
        <p:nvSpPr>
          <p:cNvPr id="15" name="フローチャート: 代替処理 14">
            <a:extLst>
              <a:ext uri="{FF2B5EF4-FFF2-40B4-BE49-F238E27FC236}"/>
            </a:extLst>
          </p:cNvPr>
          <p:cNvSpPr/>
          <p:nvPr/>
        </p:nvSpPr>
        <p:spPr>
          <a:xfrm>
            <a:off x="6748818" y="5158771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新たな価値が生み出され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ソリューションが図られる社会</a:t>
            </a:r>
          </a:p>
        </p:txBody>
      </p:sp>
      <p:sp>
        <p:nvSpPr>
          <p:cNvPr id="16" name="フローチャート: 代替処理 15">
            <a:extLst>
              <a:ext uri="{FF2B5EF4-FFF2-40B4-BE49-F238E27FC236}"/>
            </a:extLst>
          </p:cNvPr>
          <p:cNvSpPr/>
          <p:nvPr/>
        </p:nvSpPr>
        <p:spPr>
          <a:xfrm>
            <a:off x="6745504" y="5726683"/>
            <a:ext cx="2359686" cy="4215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1200">
                <a:solidFill>
                  <a:schemeClr val="tx1"/>
                </a:solidFill>
              </a:rPr>
              <a:t>暮らしや経済活動が効率よく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>
                <a:solidFill>
                  <a:schemeClr val="tx1"/>
                </a:solidFill>
              </a:rPr>
              <a:t>最適化される社会</a:t>
            </a:r>
          </a:p>
        </p:txBody>
      </p:sp>
      <p:graphicFrame>
        <p:nvGraphicFramePr>
          <p:cNvPr id="19546" name="Group 90"/>
          <p:cNvGraphicFramePr>
            <a:graphicFrameLocks noGrp="1"/>
          </p:cNvGraphicFramePr>
          <p:nvPr/>
        </p:nvGraphicFramePr>
        <p:xfrm>
          <a:off x="971550" y="2857500"/>
          <a:ext cx="1554163" cy="2074863"/>
        </p:xfrm>
        <a:graphic>
          <a:graphicData uri="http://schemas.openxmlformats.org/drawingml/2006/table">
            <a:tbl>
              <a:tblPr/>
              <a:tblGrid>
                <a:gridCol w="15541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主要な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スマートデバイス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IoT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超高速ブロードバンド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ビッグデータ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クラウドコンピューティング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ブロックチェーン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AI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（人工知能）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音声等認識技術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マイナンバーカード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VR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、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AR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オープンデータ</a:t>
                      </a:r>
                    </a:p>
                  </a:txBody>
                  <a:tcPr marL="36000" marR="36000" marT="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3" name="直線コネクタ 22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4821238"/>
            <a:ext cx="736600" cy="5476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5868988"/>
            <a:ext cx="733425" cy="6826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4821238"/>
            <a:ext cx="733425" cy="11160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2727325"/>
            <a:ext cx="733425" cy="32099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2727325"/>
            <a:ext cx="723900" cy="20748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4802188"/>
            <a:ext cx="723900" cy="19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2530475"/>
            <a:ext cx="727075" cy="1244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2530475"/>
            <a:ext cx="727075" cy="1968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3097213"/>
            <a:ext cx="720725" cy="17240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2727325"/>
            <a:ext cx="720725" cy="3698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3665538"/>
            <a:ext cx="733425" cy="109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2727325"/>
            <a:ext cx="733425" cy="9382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3665538"/>
            <a:ext cx="733425" cy="22034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3665538"/>
            <a:ext cx="733425" cy="11557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4233863"/>
            <a:ext cx="717550" cy="16351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 flipV="1">
            <a:off x="6011863" y="4233863"/>
            <a:ext cx="717550" cy="5873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/>
            </a:extLst>
          </p:cNvPr>
          <p:cNvCxnSpPr>
            <a:cxnSpLocks/>
            <a:stCxn id="0" idx="3"/>
            <a:endCxn id="0" idx="1"/>
          </p:cNvCxnSpPr>
          <p:nvPr/>
        </p:nvCxnSpPr>
        <p:spPr>
          <a:xfrm>
            <a:off x="6011863" y="3775075"/>
            <a:ext cx="717550" cy="4587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三角形 141">
            <a:extLst>
              <a:ext uri="{FF2B5EF4-FFF2-40B4-BE49-F238E27FC236}"/>
            </a:extLst>
          </p:cNvPr>
          <p:cNvSpPr/>
          <p:nvPr/>
        </p:nvSpPr>
        <p:spPr>
          <a:xfrm rot="5400000">
            <a:off x="2494757" y="4087019"/>
            <a:ext cx="2222500" cy="204787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0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5800" y="179388"/>
            <a:ext cx="7772400" cy="731837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  <a:latin typeface="ＭＳ Ｐゴシック" charset="-128"/>
              </a:rPr>
              <a:t>ICT/</a:t>
            </a:r>
            <a:r>
              <a:rPr lang="ja-JP" altLang="en-US" smtClean="0">
                <a:solidFill>
                  <a:schemeClr val="bg1"/>
                </a:solidFill>
                <a:latin typeface="ＭＳ Ｐゴシック" charset="-128"/>
              </a:rPr>
              <a:t>データ利活用に係る課題</a:t>
            </a:r>
          </a:p>
        </p:txBody>
      </p:sp>
      <p:sp>
        <p:nvSpPr>
          <p:cNvPr id="2048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79500"/>
            <a:ext cx="7772400" cy="5040313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latin typeface="ＭＳ Ｐゴシック" charset="-128"/>
              </a:rPr>
              <a:t>社会的課題を、新世代の</a:t>
            </a:r>
            <a:r>
              <a:rPr lang="en-US" altLang="ja-JP" sz="2800" smtClean="0">
                <a:latin typeface="ＭＳ Ｐゴシック" charset="-128"/>
              </a:rPr>
              <a:t>ICT</a:t>
            </a:r>
            <a:r>
              <a:rPr lang="ja-JP" altLang="en-US" sz="2800" smtClean="0">
                <a:latin typeface="ＭＳ Ｐゴシック" charset="-128"/>
              </a:rPr>
              <a:t>を活用し対応する。</a:t>
            </a:r>
          </a:p>
        </p:txBody>
      </p:sp>
      <p:graphicFrame>
        <p:nvGraphicFramePr>
          <p:cNvPr id="20579" name="Group 99"/>
          <p:cNvGraphicFramePr>
            <a:graphicFrameLocks noGrp="1"/>
          </p:cNvGraphicFramePr>
          <p:nvPr/>
        </p:nvGraphicFramePr>
        <p:xfrm>
          <a:off x="179388" y="1628775"/>
          <a:ext cx="8640762" cy="4473575"/>
        </p:xfrm>
        <a:graphic>
          <a:graphicData uri="http://schemas.openxmlformats.org/drawingml/2006/table">
            <a:tbl>
              <a:tblPr/>
              <a:tblGrid>
                <a:gridCol w="576262"/>
                <a:gridCol w="2376488"/>
                <a:gridCol w="2592387"/>
                <a:gridCol w="773113"/>
                <a:gridCol w="774700"/>
                <a:gridCol w="774700"/>
                <a:gridCol w="773112"/>
              </a:tblGrid>
              <a:tr h="206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【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社会的課題への対応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】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【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新世代の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の対応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】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C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課題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分類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課題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対策例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通信環境の整備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新世代の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の有効利活用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データ大流通時代の到来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民産学官連携と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人材育成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C79"/>
                    </a:solidFill>
                  </a:tcPr>
                </a:tc>
              </a:tr>
              <a:tr h="2063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人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人口減少、若い世代の県外流出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就労機会、情報通信系産業支援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少子高齢化進行、独居高齢者増加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子供と高齢者の福祉充実、就労支援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疾病予防、体力づくり、食事等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健康管理、食育の充実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ICT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利活用の全世代へ普及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リスク教育、情報リテラシー向上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県土・地域・インフラ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南海トラフ巨大地震、火山災害、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風水害への備え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防災・減災、被災者支援や復旧・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復興の準備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インフラの老朽化、限界集落・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荒廃地等の増加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公共インフラの管理、県土保全・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土地利用、都市計画推進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社会・経済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消費者の高品質志向、産業分野で競争激化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流通や商取引決済の効率化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節約志向、省資源・省エネ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シェアリングエコノミー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働き方改革の進展、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地域移住希望者の増加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業務・事務の最適化、雇用拡大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外国人観光客増加、テロ等の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/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危険性拡大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観光客への情報提供、防犯対策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○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タイトル 1"/>
          <p:cNvSpPr>
            <a:spLocks noGrp="1"/>
          </p:cNvSpPr>
          <p:nvPr>
            <p:ph type="title"/>
          </p:nvPr>
        </p:nvSpPr>
        <p:spPr>
          <a:xfrm>
            <a:off x="685800" y="2565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5400" smtClean="0"/>
              <a:t>基本施策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731837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bg1"/>
                </a:solidFill>
                <a:latin typeface="ＭＳ Ｐゴシック" charset="-128"/>
              </a:rPr>
              <a:t>5</a:t>
            </a:r>
            <a:r>
              <a:rPr lang="ja-JP" altLang="en-US" smtClean="0">
                <a:solidFill>
                  <a:schemeClr val="bg1"/>
                </a:solidFill>
                <a:latin typeface="ＭＳ Ｐゴシック" charset="-128"/>
              </a:rPr>
              <a:t>つの基本施策</a:t>
            </a:r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79500"/>
            <a:ext cx="7772400" cy="5040313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ＭＳ Ｐゴシック" charset="-128"/>
              </a:rPr>
              <a:t>基本方針を進めるための</a:t>
            </a:r>
            <a:r>
              <a:rPr lang="en-US" altLang="ja-JP" smtClean="0">
                <a:latin typeface="ＭＳ Ｐゴシック" charset="-128"/>
              </a:rPr>
              <a:t>5</a:t>
            </a:r>
            <a:r>
              <a:rPr lang="ja-JP" altLang="en-US" smtClean="0">
                <a:latin typeface="ＭＳ Ｐゴシック" charset="-128"/>
              </a:rPr>
              <a:t>つの基本施策</a:t>
            </a:r>
            <a:endParaRPr lang="en-US" altLang="ja-JP" smtClean="0">
              <a:latin typeface="ＭＳ Ｐゴシック" charset="-128"/>
            </a:endParaRPr>
          </a:p>
        </p:txBody>
      </p:sp>
      <p:graphicFrame>
        <p:nvGraphicFramePr>
          <p:cNvPr id="4" name="図表 3">
            <a:extLst>
              <a:ext uri="{FF2B5EF4-FFF2-40B4-BE49-F238E27FC236}"/>
            </a:extLst>
          </p:cNvPr>
          <p:cNvGraphicFramePr/>
          <p:nvPr/>
        </p:nvGraphicFramePr>
        <p:xfrm>
          <a:off x="864704" y="1655784"/>
          <a:ext cx="7414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5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2350" cy="731837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  <a:latin typeface="ＭＳ Ｐゴシック" charset="-128"/>
              </a:rPr>
              <a:t>新世代</a:t>
            </a:r>
            <a:r>
              <a:rPr lang="en-US" altLang="ja-JP" smtClean="0">
                <a:solidFill>
                  <a:schemeClr val="bg1"/>
                </a:solidFill>
                <a:latin typeface="ＭＳ Ｐゴシック" charset="-128"/>
              </a:rPr>
              <a:t>ICT</a:t>
            </a:r>
            <a:r>
              <a:rPr lang="ja-JP" altLang="en-US" smtClean="0">
                <a:solidFill>
                  <a:schemeClr val="bg1"/>
                </a:solidFill>
                <a:latin typeface="ＭＳ Ｐゴシック" charset="-128"/>
              </a:rPr>
              <a:t>等の実装・利活用の促進</a:t>
            </a:r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52513"/>
            <a:ext cx="7772400" cy="50403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ja-JP" sz="2800" smtClean="0"/>
              <a:t>【</a:t>
            </a:r>
            <a:r>
              <a:rPr lang="ja-JP" altLang="en-US" sz="2800" smtClean="0"/>
              <a:t>基本的な取組</a:t>
            </a:r>
            <a:r>
              <a:rPr lang="en-US" altLang="ja-JP" sz="2800" smtClean="0"/>
              <a:t>】</a:t>
            </a:r>
            <a:endParaRPr lang="ja-JP" altLang="en-US" sz="2800" smtClean="0"/>
          </a:p>
        </p:txBody>
      </p:sp>
      <p:sp>
        <p:nvSpPr>
          <p:cNvPr id="22" name="フローチャート: 代替処理 21">
            <a:extLst>
              <a:ext uri="{FF2B5EF4-FFF2-40B4-BE49-F238E27FC236}"/>
            </a:extLst>
          </p:cNvPr>
          <p:cNvSpPr/>
          <p:nvPr/>
        </p:nvSpPr>
        <p:spPr>
          <a:xfrm>
            <a:off x="3922713" y="1125538"/>
            <a:ext cx="2927350" cy="496728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/>
            </a:extLst>
          </p:cNvPr>
          <p:cNvSpPr/>
          <p:nvPr/>
        </p:nvSpPr>
        <p:spPr>
          <a:xfrm>
            <a:off x="4327343" y="986289"/>
            <a:ext cx="2222614" cy="321786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利活用促進、企業の支援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4" name="フローチャート: 代替処理 23">
            <a:extLst>
              <a:ext uri="{FF2B5EF4-FFF2-40B4-BE49-F238E27FC236}"/>
            </a:extLst>
          </p:cNvPr>
          <p:cNvSpPr/>
          <p:nvPr/>
        </p:nvSpPr>
        <p:spPr>
          <a:xfrm>
            <a:off x="2393950" y="2540000"/>
            <a:ext cx="6235700" cy="192881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正方形/長方形 24">
            <a:extLst>
              <a:ext uri="{FF2B5EF4-FFF2-40B4-BE49-F238E27FC236}"/>
            </a:extLst>
          </p:cNvPr>
          <p:cNvSpPr/>
          <p:nvPr/>
        </p:nvSpPr>
        <p:spPr>
          <a:xfrm>
            <a:off x="7135077" y="2252082"/>
            <a:ext cx="1656184" cy="380262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ビジネスマッチング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プロジェクト</a:t>
            </a:r>
          </a:p>
        </p:txBody>
      </p:sp>
      <p:sp>
        <p:nvSpPr>
          <p:cNvPr id="26" name="フローチャート: 代替処理 25">
            <a:extLst>
              <a:ext uri="{FF2B5EF4-FFF2-40B4-BE49-F238E27FC236}"/>
            </a:extLst>
          </p:cNvPr>
          <p:cNvSpPr/>
          <p:nvPr/>
        </p:nvSpPr>
        <p:spPr>
          <a:xfrm>
            <a:off x="2532063" y="3003550"/>
            <a:ext cx="3432175" cy="1317625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正方形/長方形 26">
            <a:extLst>
              <a:ext uri="{FF2B5EF4-FFF2-40B4-BE49-F238E27FC236}"/>
            </a:extLst>
          </p:cNvPr>
          <p:cNvSpPr/>
          <p:nvPr/>
        </p:nvSpPr>
        <p:spPr>
          <a:xfrm>
            <a:off x="2684865" y="2756961"/>
            <a:ext cx="1008990" cy="458275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共同研究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実証実験</a:t>
            </a:r>
          </a:p>
        </p:txBody>
      </p:sp>
      <p:sp>
        <p:nvSpPr>
          <p:cNvPr id="28" name="角丸四角形吹き出し 27">
            <a:extLst>
              <a:ext uri="{FF2B5EF4-FFF2-40B4-BE49-F238E27FC236}"/>
            </a:extLst>
          </p:cNvPr>
          <p:cNvSpPr/>
          <p:nvPr/>
        </p:nvSpPr>
        <p:spPr>
          <a:xfrm>
            <a:off x="7163498" y="4672701"/>
            <a:ext cx="1368153" cy="668281"/>
          </a:xfrm>
          <a:prstGeom prst="wedgeRoundRectCallout">
            <a:avLst>
              <a:gd name="adj1" fmla="val -26031"/>
              <a:gd name="adj2" fmla="val -104696"/>
              <a:gd name="adj3" fmla="val 16667"/>
            </a:avLst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住民参加型の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開発促進</a:t>
            </a:r>
          </a:p>
        </p:txBody>
      </p:sp>
      <p:sp>
        <p:nvSpPr>
          <p:cNvPr id="36" name="フローチャート: 代替処理 35">
            <a:extLst>
              <a:ext uri="{FF2B5EF4-FFF2-40B4-BE49-F238E27FC236}"/>
            </a:extLst>
          </p:cNvPr>
          <p:cNvSpPr/>
          <p:nvPr/>
        </p:nvSpPr>
        <p:spPr>
          <a:xfrm>
            <a:off x="207963" y="1947863"/>
            <a:ext cx="2044700" cy="226218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正方形/長方形 36">
            <a:extLst>
              <a:ext uri="{FF2B5EF4-FFF2-40B4-BE49-F238E27FC236}"/>
            </a:extLst>
          </p:cNvPr>
          <p:cNvSpPr/>
          <p:nvPr/>
        </p:nvSpPr>
        <p:spPr>
          <a:xfrm>
            <a:off x="415859" y="1727463"/>
            <a:ext cx="1656184" cy="380262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商品化・高品質化</a:t>
            </a:r>
            <a:r>
              <a:rPr lang="en-US" altLang="ja-JP" sz="1400" dirty="0">
                <a:solidFill>
                  <a:schemeClr val="tx1"/>
                </a:solidFill>
              </a:rPr>
              <a:t/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ja-JP" altLang="en-US" sz="1400">
                <a:solidFill>
                  <a:schemeClr val="tx1"/>
                </a:solidFill>
              </a:rPr>
              <a:t>事業者の連携</a:t>
            </a:r>
          </a:p>
        </p:txBody>
      </p:sp>
      <p:pic>
        <p:nvPicPr>
          <p:cNvPr id="23575" name="図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025" y="4703763"/>
            <a:ext cx="83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図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963" y="4929188"/>
            <a:ext cx="6238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図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1150" y="5260975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図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3" y="2208213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図 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2713" y="2227263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図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19881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1" name="テキスト ボックス 44"/>
          <p:cNvSpPr txBox="1">
            <a:spLocks noChangeArrowheads="1"/>
          </p:cNvSpPr>
          <p:nvPr/>
        </p:nvSpPr>
        <p:spPr bwMode="auto">
          <a:xfrm>
            <a:off x="2693988" y="4005263"/>
            <a:ext cx="9032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/>
              <a:t>学術機関</a:t>
            </a:r>
            <a:endParaRPr lang="ja-JP" altLang="en-US"/>
          </a:p>
        </p:txBody>
      </p:sp>
      <p:pic>
        <p:nvPicPr>
          <p:cNvPr id="23582" name="図 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9950" y="3605213"/>
            <a:ext cx="9509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図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0588" y="26939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図 5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5100" y="3295650"/>
            <a:ext cx="8842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図 5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11725" y="1355725"/>
            <a:ext cx="1052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図 5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3838" y="1589088"/>
            <a:ext cx="9969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図 5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19788" y="1689100"/>
            <a:ext cx="885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テキスト ボックス 59"/>
          <p:cNvSpPr txBox="1">
            <a:spLocks noChangeArrowheads="1"/>
          </p:cNvSpPr>
          <p:nvPr/>
        </p:nvSpPr>
        <p:spPr bwMode="auto">
          <a:xfrm>
            <a:off x="6175375" y="141287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ＭＳ Ｐゴシック" charset="-128"/>
              </a:rPr>
              <a:t>AI</a:t>
            </a:r>
            <a:endParaRPr lang="ja-JP" altLang="en-US" sz="2800">
              <a:latin typeface="ＭＳ Ｐゴシック" charset="-128"/>
            </a:endParaRPr>
          </a:p>
        </p:txBody>
      </p:sp>
      <p:sp>
        <p:nvSpPr>
          <p:cNvPr id="23589" name="テキスト ボックス 60"/>
          <p:cNvSpPr txBox="1">
            <a:spLocks noChangeArrowheads="1"/>
          </p:cNvSpPr>
          <p:nvPr/>
        </p:nvSpPr>
        <p:spPr bwMode="auto">
          <a:xfrm>
            <a:off x="4327525" y="1341438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ＭＳ Ｐゴシック" charset="-128"/>
              </a:rPr>
              <a:t>IoT</a:t>
            </a:r>
            <a:endParaRPr lang="ja-JP" altLang="en-US" sz="2800">
              <a:latin typeface="ＭＳ Ｐゴシック" charset="-128"/>
            </a:endParaRPr>
          </a:p>
        </p:txBody>
      </p:sp>
      <p:pic>
        <p:nvPicPr>
          <p:cNvPr id="23590" name="図 6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988" y="2998788"/>
            <a:ext cx="776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1" name="テキスト ボックス 63"/>
          <p:cNvSpPr txBox="1">
            <a:spLocks noChangeArrowheads="1"/>
          </p:cNvSpPr>
          <p:nvPr/>
        </p:nvSpPr>
        <p:spPr bwMode="auto">
          <a:xfrm>
            <a:off x="514350" y="3730625"/>
            <a:ext cx="1401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/>
              <a:t>質の高い</a:t>
            </a:r>
            <a:r>
              <a:rPr lang="en-US" altLang="ja-JP" sz="1200"/>
              <a:t/>
            </a:r>
            <a:br>
              <a:rPr lang="en-US" altLang="ja-JP" sz="1200"/>
            </a:br>
            <a:r>
              <a:rPr lang="ja-JP" altLang="en-US" sz="1200"/>
              <a:t>デジタルコンテンツ</a:t>
            </a:r>
          </a:p>
        </p:txBody>
      </p:sp>
      <p:graphicFrame>
        <p:nvGraphicFramePr>
          <p:cNvPr id="69" name="図表 68">
            <a:extLst>
              <a:ext uri="{FF2B5EF4-FFF2-40B4-BE49-F238E27FC236}"/>
            </a:extLst>
          </p:cNvPr>
          <p:cNvGraphicFramePr/>
          <p:nvPr/>
        </p:nvGraphicFramePr>
        <p:xfrm>
          <a:off x="4095592" y="4605598"/>
          <a:ext cx="2516008" cy="145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2" name="フローチャート: 代替処理 71">
            <a:extLst>
              <a:ext uri="{FF2B5EF4-FFF2-40B4-BE49-F238E27FC236}"/>
            </a:extLst>
          </p:cNvPr>
          <p:cNvSpPr/>
          <p:nvPr/>
        </p:nvSpPr>
        <p:spPr>
          <a:xfrm>
            <a:off x="1403350" y="4565650"/>
            <a:ext cx="5256213" cy="1403350"/>
          </a:xfrm>
          <a:prstGeom prst="flowChartAlternateProcess">
            <a:avLst/>
          </a:prstGeom>
          <a:noFill/>
          <a:ln w="28575">
            <a:solidFill>
              <a:srgbClr val="C697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正方形/長方形 72">
            <a:extLst>
              <a:ext uri="{FF2B5EF4-FFF2-40B4-BE49-F238E27FC236}"/>
            </a:extLst>
          </p:cNvPr>
          <p:cNvSpPr/>
          <p:nvPr/>
        </p:nvSpPr>
        <p:spPr>
          <a:xfrm>
            <a:off x="612349" y="4484161"/>
            <a:ext cx="1557506" cy="458275"/>
          </a:xfrm>
          <a:prstGeom prst="rect">
            <a:avLst/>
          </a:prstGeom>
          <a:solidFill>
            <a:srgbClr val="F9F19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>
                <a:solidFill>
                  <a:schemeClr val="tx1"/>
                </a:solidFill>
              </a:rPr>
              <a:t>スマートデバイスの利活用促進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富国有徳">
  <a:themeElements>
    <a:clrScheme name="富国有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富国有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富国有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富国有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富国有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富国有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富国有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富国有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富国有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富国有徳_ふじのくに" id="{5EC43C4B-0C15-AB4B-BEDD-08CE1C98B691}" vid="{A2530B66-85B6-1445-824B-A96581797CEB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4458</Words>
  <PresentationFormat>画面に合わせる (4:3)</PresentationFormat>
  <Paragraphs>369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デザイン テンプレート</vt:lpstr>
      </vt:variant>
      <vt:variant>
        <vt:i4>12</vt:i4>
      </vt:variant>
      <vt:variant>
        <vt:lpstr>スライド タイトル</vt:lpstr>
      </vt:variant>
      <vt:variant>
        <vt:i4>19</vt:i4>
      </vt:variant>
    </vt:vector>
  </HeadingPairs>
  <TitlesOfParts>
    <vt:vector size="35" baseType="lpstr">
      <vt:lpstr>Times New Roman</vt:lpstr>
      <vt:lpstr>ＭＳ Ｐゴシック</vt:lpstr>
      <vt:lpstr>Arial</vt:lpstr>
      <vt:lpstr>ＭＳ Ｐ明朝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富国有徳</vt:lpstr>
      <vt:lpstr>静岡県 高度情報化基本計画（ICT戦略2018） 官民データ活用推進計画  　　　　　　　　　概要版  　　　　　2018年（平成30年）３月</vt:lpstr>
      <vt:lpstr>基本方針</vt:lpstr>
      <vt:lpstr>計画の基本方針</vt:lpstr>
      <vt:lpstr>計画の基本方針と位置付け</vt:lpstr>
      <vt:lpstr>ICTの現状と動向</vt:lpstr>
      <vt:lpstr>ICT/データ利活用に係る課題</vt:lpstr>
      <vt:lpstr>基本施策</vt:lpstr>
      <vt:lpstr>5つの基本施策</vt:lpstr>
      <vt:lpstr>新世代ICT等の実装・利活用の促進</vt:lpstr>
      <vt:lpstr>データ通信基盤等の整備促進</vt:lpstr>
      <vt:lpstr>データの循環・流通の促進</vt:lpstr>
      <vt:lpstr>ICT/データに係る教育及び人材活用・育成の促進</vt:lpstr>
      <vt:lpstr>デジタル県庁・デジタル行政の推進</vt:lpstr>
      <vt:lpstr>新たな利活用に向けて</vt:lpstr>
      <vt:lpstr>今後10年以内に見込まれる利活用方針</vt:lpstr>
      <vt:lpstr>今後10年以内に見込まれる利活用方針</vt:lpstr>
      <vt:lpstr>施策の導入、応用の可能性（例）</vt:lpstr>
      <vt:lpstr>施策の導入、応用の可能性（例）</vt:lpstr>
      <vt:lpstr>施策の導入、応用の可能性（例）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高度情報化基本計画 （ICT戦略2018） 官民データ活用推進計画</dc:title>
  <cp:lastModifiedBy>00246711</cp:lastModifiedBy>
  <cp:revision>5</cp:revision>
  <dcterms:modified xsi:type="dcterms:W3CDTF">2018-05-22T06:07:50Z</dcterms:modified>
</cp:coreProperties>
</file>