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2"/>
  </p:sldMasterIdLst>
  <p:notesMasterIdLst>
    <p:notesMasterId r:id="rId3"/>
  </p:notesMasterIdLst>
  <p:handoutMasterIdLst>
    <p:handoutMasterId r:id="rId4"/>
  </p:handoutMasterIdLst>
  <p:sldIdLst>
    <p:sldId id="261" r:id="rId5"/>
  </p:sldIdLst>
  <p:sldSz cx="7775575" cy="10907713"/>
  <p:notesSz cx="6735763" cy="98663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6C00"/>
    <a:srgbClr val="CC3300"/>
    <a:srgbClr val="664724"/>
    <a:srgbClr val="7EBE33"/>
    <a:srgbClr val="A4723A"/>
    <a:srgbClr val="906E30"/>
    <a:srgbClr val="645226"/>
    <a:srgbClr val="640000"/>
    <a:srgbClr val="3E0000"/>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06"/>
    <p:restoredTop sz="94660"/>
  </p:normalViewPr>
  <p:slideViewPr>
    <p:cSldViewPr snapToGrid="0">
      <p:cViewPr varScale="0">
        <p:scale>
          <a:sx n="66" d="100"/>
          <a:sy n="66" d="100"/>
        </p:scale>
        <p:origin x="-1794" y="-96"/>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handoutMasters/_rels/handoutMaster1.xml.rels><?xml version="1.0" encoding="UTF-8"?><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3"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1104" name="日付プレースホルダー 2"/>
          <p:cNvSpPr>
            <a:spLocks noGrp="1"/>
          </p:cNvSpPr>
          <p:nvPr>
            <p:ph type="dt" sz="quarter" idx="1"/>
          </p:nvPr>
        </p:nvSpPr>
        <p:spPr>
          <a:xfrm>
            <a:off x="3815572" y="0"/>
            <a:ext cx="2918621" cy="494813"/>
          </a:xfrm>
          <a:prstGeom prst="rect">
            <a:avLst/>
          </a:prstGeom>
        </p:spPr>
        <p:txBody>
          <a:bodyPr vert="horz" lIns="90644" tIns="45322" rIns="90644" bIns="45322" rtlCol="0"/>
          <a:lstStyle>
            <a:lvl1pPr algn="r">
              <a:defRPr sz="1200"/>
            </a:lvl1pPr>
          </a:lstStyle>
          <a:p>
            <a:fld id="{71C0B966-3711-4BDC-AEBC-B11842BD7577}" type="datetimeFigureOut">
              <a:rPr kumimoji="1" lang="ja-JP" altLang="en-US" smtClean="0"/>
              <a:t>2023/2/10</a:t>
            </a:fld>
            <a:endParaRPr kumimoji="1" lang="ja-JP" altLang="en-US"/>
          </a:p>
        </p:txBody>
      </p:sp>
      <p:sp>
        <p:nvSpPr>
          <p:cNvPr id="1105" name="フッター プレースホルダー 3"/>
          <p:cNvSpPr>
            <a:spLocks noGrp="1"/>
          </p:cNvSpPr>
          <p:nvPr>
            <p:ph type="ftr" sz="quarter" idx="2"/>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1106" name="スライド番号プレースホルダー 4"/>
          <p:cNvSpPr>
            <a:spLocks noGrp="1"/>
          </p:cNvSpPr>
          <p:nvPr>
            <p:ph type="sldNum" sz="quarter" idx="3"/>
          </p:nvPr>
        </p:nvSpPr>
        <p:spPr>
          <a:xfrm>
            <a:off x="3815572" y="9371501"/>
            <a:ext cx="2918621" cy="494813"/>
          </a:xfrm>
          <a:prstGeom prst="rect">
            <a:avLst/>
          </a:prstGeom>
        </p:spPr>
        <p:txBody>
          <a:bodyPr vert="horz" lIns="90644" tIns="45322" rIns="90644" bIns="45322" rtlCol="0" anchor="b"/>
          <a:lstStyle>
            <a:lvl1pPr algn="r">
              <a:defRPr sz="1200"/>
            </a:lvl1pPr>
          </a:lstStyle>
          <a:p>
            <a:fld id="{C4EBBA85-1B78-46BC-9338-21E109F8E84F}" type="slidenum">
              <a:rPr kumimoji="1" lang="ja-JP" altLang="en-US" smtClean="0"/>
              <a:t>‹#›</a:t>
            </a:fld>
            <a:endParaRPr kumimoji="1" lang="ja-JP" altLang="en-US"/>
          </a:p>
        </p:txBody>
      </p:sp>
    </p:spTree>
    <p:extLst>
      <p:ext uri="{BB962C8B-B14F-4D97-AF65-F5344CB8AC3E}">
        <p14:creationId xmlns:p14="http://schemas.microsoft.com/office/powerpoint/2010/main" val="715380614"/>
      </p:ext>
    </p:extLst>
  </p:cSld>
  <p:clrMap bg1="lt1" tx1="dk1" bg2="lt2" tx2="dk2" accent1="accent1" accent2="accent2" accent3="accent3" accent4="accent4" accent5="accent5" accent6="accent6" hlink="hlink" folHlink="folHlink"/>
</p:handoutMaster>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96" name="ヘッダー プレースホルダー 1"/>
          <p:cNvSpPr>
            <a:spLocks noGrp="1"/>
          </p:cNvSpPr>
          <p:nvPr>
            <p:ph type="hdr" sz="quarter"/>
          </p:nvPr>
        </p:nvSpPr>
        <p:spPr>
          <a:xfrm>
            <a:off x="2" y="1"/>
            <a:ext cx="2918830" cy="495029"/>
          </a:xfrm>
          <a:prstGeom prst="rect">
            <a:avLst/>
          </a:prstGeom>
        </p:spPr>
        <p:txBody>
          <a:bodyPr vert="horz" lIns="90772" tIns="45387" rIns="90772" bIns="45387" rtlCol="0"/>
          <a:lstStyle>
            <a:lvl1pPr algn="l">
              <a:defRPr sz="1100"/>
            </a:lvl1pPr>
          </a:lstStyle>
          <a:p>
            <a:endParaRPr kumimoji="1" lang="ja-JP" altLang="en-US"/>
          </a:p>
        </p:txBody>
      </p:sp>
      <p:sp>
        <p:nvSpPr>
          <p:cNvPr id="1097" name="日付プレースホルダー 2"/>
          <p:cNvSpPr>
            <a:spLocks noGrp="1"/>
          </p:cNvSpPr>
          <p:nvPr>
            <p:ph type="dt" idx="1"/>
          </p:nvPr>
        </p:nvSpPr>
        <p:spPr>
          <a:xfrm>
            <a:off x="3815377" y="1"/>
            <a:ext cx="2918830" cy="495029"/>
          </a:xfrm>
          <a:prstGeom prst="rect">
            <a:avLst/>
          </a:prstGeom>
        </p:spPr>
        <p:txBody>
          <a:bodyPr vert="horz" lIns="90772" tIns="45387" rIns="90772" bIns="45387" rtlCol="0"/>
          <a:lstStyle>
            <a:lvl1pPr algn="r">
              <a:defRPr sz="1100"/>
            </a:lvl1pPr>
          </a:lstStyle>
          <a:p>
            <a:fld id="{70F99883-74AE-4A2C-81B7-5B86A08198C0}" type="datetimeFigureOut">
              <a:rPr kumimoji="1" lang="ja-JP" altLang="en-US" smtClean="0"/>
              <a:t>2023/2/10</a:t>
            </a:fld>
            <a:endParaRPr kumimoji="1" lang="ja-JP" altLang="en-US"/>
          </a:p>
        </p:txBody>
      </p:sp>
      <p:sp>
        <p:nvSpPr>
          <p:cNvPr id="1098" name="スライド イメージ プレースホルダー 3"/>
          <p:cNvSpPr>
            <a:spLocks noGrp="1" noRot="1" noChangeAspect="1"/>
          </p:cNvSpPr>
          <p:nvPr>
            <p:ph type="sldImg" idx="2"/>
          </p:nvPr>
        </p:nvSpPr>
        <p:spPr>
          <a:xfrm>
            <a:off x="2181225" y="1231900"/>
            <a:ext cx="2373313" cy="3332163"/>
          </a:xfrm>
          <a:prstGeom prst="rect">
            <a:avLst/>
          </a:prstGeom>
          <a:noFill/>
          <a:ln w="12700">
            <a:solidFill>
              <a:prstClr val="black"/>
            </a:solidFill>
          </a:ln>
        </p:spPr>
        <p:txBody>
          <a:bodyPr vert="horz" lIns="90772" tIns="45387" rIns="90772" bIns="45387" rtlCol="0" anchor="ctr"/>
          <a:lstStyle/>
          <a:p>
            <a:endParaRPr lang="ja-JP" altLang="en-US"/>
          </a:p>
        </p:txBody>
      </p:sp>
      <p:sp>
        <p:nvSpPr>
          <p:cNvPr id="1099" name="ノート プレースホルダー 4"/>
          <p:cNvSpPr>
            <a:spLocks noGrp="1"/>
          </p:cNvSpPr>
          <p:nvPr>
            <p:ph type="body" sz="quarter" idx="3"/>
          </p:nvPr>
        </p:nvSpPr>
        <p:spPr>
          <a:xfrm>
            <a:off x="673577" y="4748164"/>
            <a:ext cx="5388610" cy="3884860"/>
          </a:xfrm>
          <a:prstGeom prst="rect">
            <a:avLst/>
          </a:prstGeom>
        </p:spPr>
        <p:txBody>
          <a:bodyPr vert="horz" lIns="90772" tIns="45387" rIns="90772" bIns="4538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0" name="フッター プレースホルダー 5"/>
          <p:cNvSpPr>
            <a:spLocks noGrp="1"/>
          </p:cNvSpPr>
          <p:nvPr>
            <p:ph type="ftr" sz="quarter" idx="4"/>
          </p:nvPr>
        </p:nvSpPr>
        <p:spPr>
          <a:xfrm>
            <a:off x="2" y="9371288"/>
            <a:ext cx="2918830" cy="495028"/>
          </a:xfrm>
          <a:prstGeom prst="rect">
            <a:avLst/>
          </a:prstGeom>
        </p:spPr>
        <p:txBody>
          <a:bodyPr vert="horz" lIns="90772" tIns="45387" rIns="90772" bIns="45387" rtlCol="0" anchor="b"/>
          <a:lstStyle>
            <a:lvl1pPr algn="l">
              <a:defRPr sz="1100"/>
            </a:lvl1pPr>
          </a:lstStyle>
          <a:p>
            <a:endParaRPr kumimoji="1" lang="ja-JP" altLang="en-US"/>
          </a:p>
        </p:txBody>
      </p:sp>
      <p:sp>
        <p:nvSpPr>
          <p:cNvPr id="1101" name="スライド番号プレースホルダー 6"/>
          <p:cNvSpPr>
            <a:spLocks noGrp="1"/>
          </p:cNvSpPr>
          <p:nvPr>
            <p:ph type="sldNum" sz="quarter" idx="5"/>
          </p:nvPr>
        </p:nvSpPr>
        <p:spPr>
          <a:xfrm>
            <a:off x="3815377" y="9371288"/>
            <a:ext cx="2918830" cy="495028"/>
          </a:xfrm>
          <a:prstGeom prst="rect">
            <a:avLst/>
          </a:prstGeom>
        </p:spPr>
        <p:txBody>
          <a:bodyPr vert="horz" lIns="90772" tIns="45387" rIns="90772" bIns="45387"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26"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1027"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1028"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2/10/2023</a:t>
            </a:fld>
            <a:endParaRPr lang="en-US" dirty="0">
              <a:solidFill>
                <a:prstClr val="black">
                  <a:tint val="75000"/>
                </a:prstClr>
              </a:solidFill>
            </a:endParaRPr>
          </a:p>
        </p:txBody>
      </p:sp>
      <p:sp>
        <p:nvSpPr>
          <p:cNvPr id="1029"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1030"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3"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1084"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8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2/10/2023</a:t>
            </a:fld>
            <a:endParaRPr lang="en-US" dirty="0">
              <a:solidFill>
                <a:prstClr val="black">
                  <a:tint val="75000"/>
                </a:prstClr>
              </a:solidFill>
            </a:endParaRPr>
          </a:p>
        </p:txBody>
      </p:sp>
      <p:sp>
        <p:nvSpPr>
          <p:cNvPr id="108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108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89"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1090"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1"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2/10/2023</a:t>
            </a:fld>
            <a:endParaRPr lang="en-US" dirty="0">
              <a:solidFill>
                <a:prstClr val="black">
                  <a:tint val="75000"/>
                </a:prstClr>
              </a:solidFill>
            </a:endParaRPr>
          </a:p>
        </p:txBody>
      </p:sp>
      <p:sp>
        <p:nvSpPr>
          <p:cNvPr id="1092"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1093"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0"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103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2/10/2023</a:t>
            </a:fld>
            <a:endParaRPr lang="en-US" dirty="0">
              <a:solidFill>
                <a:prstClr val="black">
                  <a:tint val="75000"/>
                </a:prstClr>
              </a:solidFill>
            </a:endParaRPr>
          </a:p>
        </p:txBody>
      </p:sp>
      <p:sp>
        <p:nvSpPr>
          <p:cNvPr id="103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103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38"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1039"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1040"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2/10/2023</a:t>
            </a:fld>
            <a:endParaRPr lang="en-US" dirty="0">
              <a:solidFill>
                <a:prstClr val="black">
                  <a:tint val="75000"/>
                </a:prstClr>
              </a:solidFill>
            </a:endParaRPr>
          </a:p>
        </p:txBody>
      </p:sp>
      <p:sp>
        <p:nvSpPr>
          <p:cNvPr id="1041"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1042"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4"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1045"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46"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4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2/10/2023</a:t>
            </a:fld>
            <a:endParaRPr lang="en-US" dirty="0">
              <a:solidFill>
                <a:prstClr val="black">
                  <a:tint val="75000"/>
                </a:prstClr>
              </a:solidFill>
            </a:endParaRPr>
          </a:p>
        </p:txBody>
      </p:sp>
      <p:sp>
        <p:nvSpPr>
          <p:cNvPr id="104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104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1"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1052"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1053"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4"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1055"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6"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2/10/2023</a:t>
            </a:fld>
            <a:endParaRPr lang="en-US" dirty="0">
              <a:solidFill>
                <a:prstClr val="black">
                  <a:tint val="75000"/>
                </a:prstClr>
              </a:solidFill>
            </a:endParaRPr>
          </a:p>
        </p:txBody>
      </p:sp>
      <p:sp>
        <p:nvSpPr>
          <p:cNvPr id="1057"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1058"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0"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1061"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2/10/2023</a:t>
            </a:fld>
            <a:endParaRPr lang="en-US" dirty="0">
              <a:solidFill>
                <a:prstClr val="black">
                  <a:tint val="75000"/>
                </a:prstClr>
              </a:solidFill>
            </a:endParaRPr>
          </a:p>
        </p:txBody>
      </p:sp>
      <p:sp>
        <p:nvSpPr>
          <p:cNvPr id="1062"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1063"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6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2/10/2023</a:t>
            </a:fld>
            <a:endParaRPr lang="en-US" dirty="0">
              <a:solidFill>
                <a:prstClr val="black">
                  <a:tint val="75000"/>
                </a:prstClr>
              </a:solidFill>
            </a:endParaRPr>
          </a:p>
        </p:txBody>
      </p:sp>
      <p:sp>
        <p:nvSpPr>
          <p:cNvPr id="106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106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69"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1070"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1"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107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2/10/2023</a:t>
            </a:fld>
            <a:endParaRPr lang="en-US" dirty="0">
              <a:solidFill>
                <a:prstClr val="black">
                  <a:tint val="75000"/>
                </a:prstClr>
              </a:solidFill>
            </a:endParaRPr>
          </a:p>
        </p:txBody>
      </p:sp>
      <p:sp>
        <p:nvSpPr>
          <p:cNvPr id="107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107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76"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1077"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1078"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1079"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2/10/2023</a:t>
            </a:fld>
            <a:endParaRPr lang="en-US" dirty="0">
              <a:solidFill>
                <a:prstClr val="black">
                  <a:tint val="75000"/>
                </a:prstClr>
              </a:solidFill>
            </a:endParaRPr>
          </a:p>
        </p:txBody>
      </p:sp>
      <p:sp>
        <p:nvSpPr>
          <p:cNvPr id="1080"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1081"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jpeg" /><Relationship Id="rId2" Type="http://schemas.openxmlformats.org/officeDocument/2006/relationships/image" Target="../media/image2.png" /><Relationship Id="rId3" Type="http://schemas.openxmlformats.org/officeDocument/2006/relationships/slideLayout" Target="../slideLayouts/slideLayout1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pic>
        <p:nvPicPr>
          <p:cNvPr id="1108" name="図 8"/>
          <p:cNvPicPr>
            <a:picLocks noChangeAspect="1"/>
          </p:cNvPicPr>
          <p:nvPr/>
        </p:nvPicPr>
        <p:blipFill>
          <a:blip r:embed="rId1"/>
          <a:srcRect t="6105"/>
          <a:stretch>
            <a:fillRect/>
          </a:stretch>
        </p:blipFill>
        <p:spPr>
          <a:xfrm>
            <a:off x="18574" y="-24020"/>
            <a:ext cx="7759188" cy="4860762"/>
          </a:xfrm>
          <a:prstGeom prst="rect">
            <a:avLst/>
          </a:prstGeom>
        </p:spPr>
      </p:pic>
      <p:sp>
        <p:nvSpPr>
          <p:cNvPr id="1109" name="正方形/長方形 3"/>
          <p:cNvSpPr/>
          <p:nvPr/>
        </p:nvSpPr>
        <p:spPr>
          <a:xfrm>
            <a:off x="18574" y="4414413"/>
            <a:ext cx="7769039" cy="400110"/>
          </a:xfrm>
          <a:prstGeom prst="rect">
            <a:avLst/>
          </a:prstGeom>
          <a:solidFill>
            <a:schemeClr val="accent1">
              <a:lumMod val="75000"/>
            </a:schemeClr>
          </a:solidFill>
        </p:spPr>
        <p:txBody>
          <a:bodyPr wrap="square">
            <a:spAutoFit/>
          </a:bodyPr>
          <a:lstStyle/>
          <a:p>
            <a:pPr algn="ctr"/>
            <a:r>
              <a:rPr lang="en-US" altLang="ja-JP" sz="2000" b="1" dirty="0">
                <a:solidFill>
                  <a:schemeClr val="bg1"/>
                </a:solidFill>
                <a:latin typeface="Meiryo UI" panose="020B0604030504040204" pitchFamily="50" charset="-128"/>
                <a:ea typeface="Meiryo UI" panose="020B0604030504040204" pitchFamily="50" charset="-128"/>
              </a:rPr>
              <a:t>2024</a:t>
            </a:r>
            <a:r>
              <a:rPr lang="ja-JP" altLang="en-US" sz="2000" b="1" dirty="0">
                <a:solidFill>
                  <a:schemeClr val="bg1"/>
                </a:solidFill>
                <a:latin typeface="Meiryo UI" panose="020B0604030504040204" pitchFamily="50" charset="-128"/>
                <a:ea typeface="Meiryo UI" panose="020B0604030504040204" pitchFamily="50" charset="-128"/>
              </a:rPr>
              <a:t>年</a:t>
            </a:r>
            <a:r>
              <a:rPr lang="en-US" altLang="ja-JP" sz="2000" b="1" dirty="0">
                <a:solidFill>
                  <a:schemeClr val="bg1"/>
                </a:solidFill>
                <a:latin typeface="Meiryo UI" panose="020B0604030504040204" pitchFamily="50" charset="-128"/>
                <a:ea typeface="Meiryo UI" panose="020B0604030504040204" pitchFamily="50" charset="-128"/>
              </a:rPr>
              <a:t>3</a:t>
            </a:r>
            <a:r>
              <a:rPr lang="ja-JP" altLang="en-US" sz="2000" b="1" dirty="0">
                <a:solidFill>
                  <a:schemeClr val="bg1"/>
                </a:solidFill>
                <a:latin typeface="Meiryo UI" panose="020B0604030504040204" pitchFamily="50" charset="-128"/>
                <a:ea typeface="Meiryo UI" panose="020B0604030504040204" pitchFamily="50" charset="-128"/>
              </a:rPr>
              <a:t>月までに策定・研修・訓練の実施が法制化されました。</a:t>
            </a:r>
          </a:p>
        </p:txBody>
      </p:sp>
      <p:grpSp>
        <p:nvGrpSpPr>
          <p:cNvPr id="1110" name="グループ化 22"/>
          <p:cNvGrpSpPr/>
          <p:nvPr/>
        </p:nvGrpSpPr>
        <p:grpSpPr>
          <a:xfrm>
            <a:off x="0" y="4930998"/>
            <a:ext cx="1738834" cy="1609428"/>
            <a:chOff x="330386" y="4914016"/>
            <a:chExt cx="1923240" cy="1798638"/>
          </a:xfrm>
        </p:grpSpPr>
        <p:sp>
          <p:nvSpPr>
            <p:cNvPr id="1111" name="円/楕円 19"/>
            <p:cNvSpPr/>
            <p:nvPr/>
          </p:nvSpPr>
          <p:spPr>
            <a:xfrm>
              <a:off x="391346" y="4914016"/>
              <a:ext cx="1800225" cy="1798638"/>
            </a:xfrm>
            <a:prstGeom prst="ellipse">
              <a:avLst/>
            </a:prstGeom>
            <a:solidFill>
              <a:srgbClr val="EC6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2" name="正方形/長方形 4"/>
            <p:cNvSpPr/>
            <p:nvPr/>
          </p:nvSpPr>
          <p:spPr>
            <a:xfrm>
              <a:off x="330386" y="5257815"/>
              <a:ext cx="1923240" cy="897682"/>
            </a:xfrm>
            <a:prstGeom prst="rect">
              <a:avLst/>
            </a:prstGeom>
          </p:spPr>
          <p:txBody>
            <a:bodyPr wrap="square" anchor="ctr">
              <a:spAutoFit/>
            </a:bodyPr>
            <a:lstStyle/>
            <a:p>
              <a:pPr algn="ctr"/>
              <a:r>
                <a:rPr lang="ja-JP" altLang="en-US" sz="2400" dirty="0">
                  <a:solidFill>
                    <a:schemeClr val="bg1"/>
                  </a:solidFill>
                  <a:latin typeface="Meiryo UI" panose="020B0604030504040204" pitchFamily="50" charset="-128"/>
                  <a:ea typeface="Meiryo UI" panose="020B0604030504040204" pitchFamily="50" charset="-128"/>
                </a:rPr>
                <a:t>無料</a:t>
              </a:r>
              <a:endParaRPr lang="zh-TW" altLang="en-US" sz="2400" dirty="0">
                <a:solidFill>
                  <a:schemeClr val="bg1"/>
                </a:solidFill>
                <a:latin typeface="Meiryo UI" panose="020B0604030504040204" pitchFamily="50" charset="-128"/>
                <a:ea typeface="Meiryo UI" panose="020B0604030504040204" pitchFamily="50" charset="-128"/>
              </a:endParaRPr>
            </a:p>
            <a:p>
              <a:pPr algn="ctr">
                <a:lnSpc>
                  <a:spcPts val="3360"/>
                </a:lnSpc>
              </a:pPr>
              <a:r>
                <a:rPr lang="zh-TW"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（事前予約制）</a:t>
              </a:r>
              <a:endParaRPr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113" name="正方形/長方形 34"/>
          <p:cNvSpPr/>
          <p:nvPr/>
        </p:nvSpPr>
        <p:spPr>
          <a:xfrm>
            <a:off x="744972" y="1016670"/>
            <a:ext cx="6492340" cy="1137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400" b="1" dirty="0">
                <a:ln w="0">
                  <a:noFill/>
                </a:ln>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4400" b="1" dirty="0">
                <a:ln w="0">
                  <a:noFill/>
                </a:ln>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cs typeface="Meiryo UI" panose="020B0604030504040204" pitchFamily="50" charset="-128"/>
              </a:rPr>
              <a:t>実効性のある</a:t>
            </a:r>
            <a:r>
              <a:rPr kumimoji="1" lang="en-US" altLang="ja-JP" sz="4400" b="1" dirty="0">
                <a:ln w="0">
                  <a:noFill/>
                </a:ln>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cs typeface="Meiryo UI" panose="020B0604030504040204" pitchFamily="50" charset="-128"/>
              </a:rPr>
              <a:t>BCP』</a:t>
            </a:r>
          </a:p>
          <a:p>
            <a:pPr algn="ctr"/>
            <a:r>
              <a:rPr kumimoji="1" lang="ja-JP" altLang="en-US" sz="4400" b="1" dirty="0">
                <a:ln w="0">
                  <a:noFill/>
                </a:ln>
                <a:solidFill>
                  <a:schemeClr val="tx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cs typeface="Meiryo UI" panose="020B0604030504040204" pitchFamily="50" charset="-128"/>
              </a:rPr>
              <a:t>オンラインセミナー</a:t>
            </a:r>
          </a:p>
        </p:txBody>
      </p:sp>
      <p:sp>
        <p:nvSpPr>
          <p:cNvPr id="1114" name="正方形/長方形 35"/>
          <p:cNvSpPr/>
          <p:nvPr/>
        </p:nvSpPr>
        <p:spPr>
          <a:xfrm>
            <a:off x="646111" y="2068265"/>
            <a:ext cx="6431820" cy="7493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rPr>
              <a:t>現場リスクマネジャーが伝授</a:t>
            </a:r>
            <a:endParaRPr kumimoji="1" lang="ja-JP" altLang="en-US" sz="2800" dirty="0">
              <a:solidFill>
                <a:schemeClr val="tx1">
                  <a:lumMod val="85000"/>
                  <a:lumOff val="1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5" name="テキスト ボックス 1133"/>
          <p:cNvSpPr txBox="1"/>
          <p:nvPr/>
        </p:nvSpPr>
        <p:spPr>
          <a:xfrm>
            <a:off x="245662" y="808562"/>
            <a:ext cx="2007393" cy="717772"/>
          </a:xfrm>
          <a:prstGeom prst="rect">
            <a:avLst/>
          </a:prstGeom>
          <a:noFill/>
          <a:ln>
            <a:noFill/>
          </a:ln>
          <a:effectLst/>
        </p:spPr>
        <p:txBody>
          <a:bodyPr rot="0" spcFirstLastPara="0" vert="horz" wrap="square" lIns="74295" tIns="8890" rIns="74295" bIns="8890" numCol="1" spcCol="0" rtlCol="0" fromWordArt="0" anchor="t" anchorCtr="0" forceAA="0" compatLnSpc="1">
            <a:noAutofit/>
          </a:bodyPr>
          <a:lstStyle/>
          <a:p>
            <a:pPr marR="407035" algn="l">
              <a:lnSpc>
                <a:spcPts val="2000"/>
              </a:lnSpc>
              <a:spcAft>
                <a:spcPts val="0"/>
              </a:spcAft>
            </a:pPr>
            <a:r>
              <a:rPr lang="ja-JP" altLang="en-US" sz="3200" kern="100" dirty="0">
                <a:latin typeface="Meiryo UI" panose="020B0604030504040204" pitchFamily="50" charset="-128"/>
                <a:ea typeface="Meiryo UI" panose="020B0604030504040204" pitchFamily="50" charset="-128"/>
                <a:cs typeface="Times New Roman" panose="02020603050405020304" pitchFamily="18" charset="0"/>
              </a:rPr>
              <a:t>施設版</a:t>
            </a:r>
            <a:endParaRPr lang="ja-JP" sz="32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16" name="正方形/長方形 32"/>
          <p:cNvSpPr/>
          <p:nvPr/>
        </p:nvSpPr>
        <p:spPr>
          <a:xfrm>
            <a:off x="-2187" y="-55223"/>
            <a:ext cx="7779949" cy="568874"/>
          </a:xfrm>
          <a:prstGeom prst="rect">
            <a:avLst/>
          </a:prstGeom>
          <a:solidFill>
            <a:schemeClr val="accent1">
              <a:lumMod val="75000"/>
            </a:schemeClr>
          </a:solidFill>
        </p:spPr>
        <p:txBody>
          <a:bodyPr wrap="square">
            <a:spAutoFit/>
          </a:bodyPr>
          <a:lstStyle/>
          <a:p>
            <a:pPr algn="ctr">
              <a:lnSpc>
                <a:spcPct val="150000"/>
              </a:lnSpc>
            </a:pPr>
            <a:r>
              <a:rPr lang="ja-JP" altLang="en-US" sz="2400" dirty="0">
                <a:solidFill>
                  <a:schemeClr val="bg1"/>
                </a:solidFill>
                <a:latin typeface="Meiryo UI" panose="020B0604030504040204" pitchFamily="50" charset="-128"/>
                <a:ea typeface="Meiryo UI" panose="020B0604030504040204" pitchFamily="50" charset="-128"/>
              </a:rPr>
              <a:t>令和</a:t>
            </a:r>
            <a:r>
              <a:rPr lang="en-US" altLang="ja-JP" sz="2400" dirty="0">
                <a:solidFill>
                  <a:schemeClr val="bg1"/>
                </a:solidFill>
                <a:latin typeface="Meiryo UI" panose="020B0604030504040204" pitchFamily="50" charset="-128"/>
                <a:ea typeface="Meiryo UI" panose="020B0604030504040204" pitchFamily="50" charset="-128"/>
              </a:rPr>
              <a:t>4</a:t>
            </a:r>
            <a:r>
              <a:rPr lang="ja-JP" altLang="en-US" sz="2400" dirty="0">
                <a:solidFill>
                  <a:schemeClr val="bg1"/>
                </a:solidFill>
                <a:latin typeface="Meiryo UI" panose="020B0604030504040204" pitchFamily="50" charset="-128"/>
                <a:ea typeface="Meiryo UI" panose="020B0604030504040204" pitchFamily="50" charset="-128"/>
              </a:rPr>
              <a:t>年度　静岡県介護サービス事業者向けセミナー</a:t>
            </a:r>
          </a:p>
        </p:txBody>
      </p:sp>
      <p:sp>
        <p:nvSpPr>
          <p:cNvPr id="1117" name="Text Box 20"/>
          <p:cNvSpPr txBox="1">
            <a:spLocks noChangeArrowheads="1"/>
          </p:cNvSpPr>
          <p:nvPr/>
        </p:nvSpPr>
        <p:spPr>
          <a:xfrm>
            <a:off x="1665967" y="4635865"/>
            <a:ext cx="5925323" cy="2300302"/>
          </a:xfrm>
          <a:prstGeom prst="rect">
            <a:avLst/>
          </a:prstGeom>
          <a:noFill/>
          <a:ln w="9525">
            <a:noFill/>
            <a:miter lim="800000"/>
            <a:headEnd/>
            <a:tailEnd/>
          </a:ln>
        </p:spPr>
        <p:txBody>
          <a:bodyPr wrap="square" lIns="72000" tIns="36000" rIns="72000" bIns="36000" anchor="ctr" anchorCtr="0">
            <a:spAutoFit/>
          </a:bodyPr>
          <a:lstStyle/>
          <a:p>
            <a:pPr>
              <a:lnSpc>
                <a:spcPct val="150000"/>
              </a:lnSpc>
              <a:spcBef>
                <a:spcPct val="20000"/>
              </a:spcBef>
              <a:buClr>
                <a:srgbClr val="0099FF"/>
              </a:buClr>
              <a:buFont typeface="Wingdings" pitchFamily="2" charset="2"/>
              <a:buNone/>
            </a:pPr>
            <a:r>
              <a:rPr lang="ja-JP" altLang="en-US" sz="1600" dirty="0">
                <a:solidFill>
                  <a:srgbClr val="323E1A"/>
                </a:solidFill>
                <a:latin typeface="Meiryo UI" pitchFamily="50" charset="-128"/>
                <a:ea typeface="Meiryo UI" pitchFamily="50" charset="-128"/>
              </a:rPr>
              <a:t>◆</a:t>
            </a:r>
            <a:r>
              <a:rPr lang="ja-JP" altLang="en-US" sz="1600" dirty="0">
                <a:latin typeface="Meiryo UI" pitchFamily="50" charset="-128"/>
                <a:ea typeface="Meiryo UI" pitchFamily="50" charset="-128"/>
              </a:rPr>
              <a:t>日時：</a:t>
            </a:r>
            <a:r>
              <a:rPr lang="en-US" altLang="ja-JP" sz="2400" b="1" u="sng" dirty="0">
                <a:latin typeface="Meiryo UI" pitchFamily="50" charset="-128"/>
                <a:ea typeface="Meiryo UI" pitchFamily="50" charset="-128"/>
              </a:rPr>
              <a:t>2023</a:t>
            </a:r>
            <a:r>
              <a:rPr lang="ja-JP" altLang="en-US" sz="2400" b="1" u="sng" dirty="0">
                <a:latin typeface="Meiryo UI" pitchFamily="50" charset="-128"/>
                <a:ea typeface="Meiryo UI" pitchFamily="50" charset="-128"/>
              </a:rPr>
              <a:t>年</a:t>
            </a:r>
            <a:r>
              <a:rPr lang="en-US" altLang="ja-JP" sz="2400" b="1" u="sng" dirty="0">
                <a:latin typeface="Meiryo UI" pitchFamily="50" charset="-128"/>
                <a:ea typeface="Meiryo UI" pitchFamily="50" charset="-128"/>
              </a:rPr>
              <a:t>3</a:t>
            </a:r>
            <a:r>
              <a:rPr lang="ja-JP" altLang="en-US" sz="2400" b="1" u="sng" dirty="0">
                <a:latin typeface="Meiryo UI" pitchFamily="50" charset="-128"/>
                <a:ea typeface="Meiryo UI" pitchFamily="50" charset="-128"/>
              </a:rPr>
              <a:t>月</a:t>
            </a:r>
            <a:r>
              <a:rPr lang="en-US" altLang="ja-JP" sz="2400" b="1" u="sng" dirty="0">
                <a:latin typeface="Meiryo UI" pitchFamily="50" charset="-128"/>
                <a:ea typeface="Meiryo UI" pitchFamily="50" charset="-128"/>
              </a:rPr>
              <a:t>17</a:t>
            </a:r>
            <a:r>
              <a:rPr lang="ja-JP" altLang="en-US" sz="2400" b="1" u="sng" dirty="0">
                <a:latin typeface="Meiryo UI" pitchFamily="50" charset="-128"/>
                <a:ea typeface="Meiryo UI" pitchFamily="50" charset="-128"/>
              </a:rPr>
              <a:t>日</a:t>
            </a:r>
            <a:r>
              <a:rPr lang="en-US" altLang="ja-JP" sz="2400" b="1" u="sng" dirty="0">
                <a:latin typeface="Meiryo UI" pitchFamily="50" charset="-128"/>
                <a:ea typeface="Meiryo UI" pitchFamily="50" charset="-128"/>
              </a:rPr>
              <a:t>(</a:t>
            </a:r>
            <a:r>
              <a:rPr lang="ja-JP" altLang="en-US" sz="2400" b="1" u="sng" dirty="0">
                <a:latin typeface="Meiryo UI" pitchFamily="50" charset="-128"/>
                <a:ea typeface="Meiryo UI" pitchFamily="50" charset="-128"/>
              </a:rPr>
              <a:t>金</a:t>
            </a:r>
            <a:r>
              <a:rPr lang="en-US" altLang="ja-JP" sz="2400" b="1" u="sng" dirty="0">
                <a:latin typeface="Meiryo UI" pitchFamily="50" charset="-128"/>
                <a:ea typeface="Meiryo UI" pitchFamily="50" charset="-128"/>
              </a:rPr>
              <a:t>) </a:t>
            </a:r>
            <a:r>
              <a:rPr lang="ja-JP" altLang="en-US" sz="1400" b="1" dirty="0">
                <a:latin typeface="Meiryo UI" pitchFamily="50" charset="-128"/>
                <a:ea typeface="Meiryo UI" pitchFamily="50" charset="-128"/>
              </a:rPr>
              <a:t>１４</a:t>
            </a: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００</a:t>
            </a:r>
            <a:r>
              <a:rPr lang="en-US" altLang="ja-JP" sz="1400" b="1" dirty="0">
                <a:latin typeface="Meiryo UI" pitchFamily="50" charset="-128"/>
                <a:ea typeface="Meiryo UI" pitchFamily="50" charset="-128"/>
              </a:rPr>
              <a:t> </a:t>
            </a:r>
            <a:r>
              <a:rPr lang="ja-JP" altLang="en-US" sz="1400" b="1" dirty="0">
                <a:latin typeface="Meiryo UI" pitchFamily="50" charset="-128"/>
                <a:ea typeface="Meiryo UI" pitchFamily="50" charset="-128"/>
              </a:rPr>
              <a:t>～ １６</a:t>
            </a:r>
            <a:r>
              <a:rPr lang="en-US" altLang="ja-JP" sz="1400" b="1" dirty="0">
                <a:latin typeface="Meiryo UI" pitchFamily="50" charset="-128"/>
                <a:ea typeface="Meiryo UI" pitchFamily="50" charset="-128"/>
              </a:rPr>
              <a:t>:</a:t>
            </a:r>
            <a:r>
              <a:rPr lang="ja-JP" altLang="en-US" sz="1400" b="1" dirty="0">
                <a:latin typeface="Meiryo UI" pitchFamily="50" charset="-128"/>
                <a:ea typeface="Meiryo UI" pitchFamily="50" charset="-128"/>
              </a:rPr>
              <a:t>００</a:t>
            </a:r>
            <a:endParaRPr lang="en-US" altLang="ja-JP" sz="1400" b="1" dirty="0">
              <a:latin typeface="Meiryo UI" pitchFamily="50" charset="-128"/>
              <a:ea typeface="Meiryo UI" pitchFamily="50" charset="-128"/>
            </a:endParaRPr>
          </a:p>
          <a:p>
            <a:pPr>
              <a:lnSpc>
                <a:spcPct val="150000"/>
              </a:lnSpc>
              <a:spcBef>
                <a:spcPct val="20000"/>
              </a:spcBef>
              <a:buClr>
                <a:srgbClr val="0099FF"/>
              </a:buClr>
              <a:buFont typeface="Wingdings" pitchFamily="2" charset="2"/>
              <a:buNone/>
            </a:pPr>
            <a:r>
              <a:rPr lang="ja-JP" altLang="en-US" sz="1600" dirty="0">
                <a:solidFill>
                  <a:srgbClr val="323E1A"/>
                </a:solidFill>
                <a:latin typeface="Meiryo UI" pitchFamily="50" charset="-128"/>
                <a:ea typeface="Meiryo UI" pitchFamily="50" charset="-128"/>
              </a:rPr>
              <a:t>◆</a:t>
            </a:r>
            <a:r>
              <a:rPr lang="ja-JP" altLang="en-US" sz="1600" dirty="0">
                <a:latin typeface="Meiryo UI" pitchFamily="50" charset="-128"/>
                <a:ea typeface="Meiryo UI" pitchFamily="50" charset="-128"/>
              </a:rPr>
              <a:t>開催方法：</a:t>
            </a:r>
            <a:r>
              <a:rPr lang="en-US" altLang="ja-JP" sz="1600" dirty="0">
                <a:latin typeface="Meiryo UI" pitchFamily="50" charset="-128"/>
                <a:ea typeface="Meiryo UI" pitchFamily="50" charset="-128"/>
              </a:rPr>
              <a:t>Zoom</a:t>
            </a:r>
            <a:r>
              <a:rPr lang="ja-JP" altLang="en-US" sz="1600" dirty="0">
                <a:latin typeface="Meiryo UI" pitchFamily="50" charset="-128"/>
                <a:ea typeface="Meiryo UI" pitchFamily="50" charset="-128"/>
              </a:rPr>
              <a:t>（開催１週間前までに、参加に必要な</a:t>
            </a:r>
            <a:r>
              <a:rPr lang="en-US" altLang="ja-JP" sz="1600" dirty="0">
                <a:latin typeface="Meiryo UI" pitchFamily="50" charset="-128"/>
                <a:ea typeface="Meiryo UI" pitchFamily="50" charset="-128"/>
              </a:rPr>
              <a:t>ID</a:t>
            </a:r>
            <a:r>
              <a:rPr lang="ja-JP" altLang="en-US" sz="1600" dirty="0">
                <a:latin typeface="Meiryo UI" pitchFamily="50" charset="-128"/>
                <a:ea typeface="Meiryo UI" pitchFamily="50" charset="-128"/>
              </a:rPr>
              <a:t>、</a:t>
            </a:r>
            <a:endParaRPr lang="en-US" altLang="ja-JP" sz="1600" dirty="0">
              <a:latin typeface="Meiryo UI" pitchFamily="50" charset="-128"/>
              <a:ea typeface="Meiryo UI" pitchFamily="50" charset="-128"/>
            </a:endParaRPr>
          </a:p>
          <a:p>
            <a:pPr>
              <a:lnSpc>
                <a:spcPct val="150000"/>
              </a:lnSpc>
              <a:spcBef>
                <a:spcPct val="20000"/>
              </a:spcBef>
              <a:buClr>
                <a:srgbClr val="0099FF"/>
              </a:buClr>
              <a:buFont typeface="Wingdings" pitchFamily="2" charset="2"/>
              <a:buNone/>
            </a:pPr>
            <a:r>
              <a:rPr lang="ja-JP" altLang="en-US" sz="1600" dirty="0">
                <a:latin typeface="Meiryo UI" pitchFamily="50" charset="-128"/>
                <a:ea typeface="Meiryo UI" pitchFamily="50" charset="-128"/>
              </a:rPr>
              <a:t>　　　　　　　　　パスワードをご連絡いたします。）</a:t>
            </a:r>
            <a:endParaRPr lang="ja-JP" altLang="en-US" sz="1200" dirty="0">
              <a:latin typeface="Meiryo UI" pitchFamily="50" charset="-128"/>
              <a:ea typeface="Meiryo UI" pitchFamily="50" charset="-128"/>
            </a:endParaRPr>
          </a:p>
          <a:p>
            <a:pPr>
              <a:lnSpc>
                <a:spcPct val="150000"/>
              </a:lnSpc>
              <a:spcBef>
                <a:spcPct val="20000"/>
              </a:spcBef>
              <a:buClr>
                <a:srgbClr val="0099FF"/>
              </a:buClr>
            </a:pPr>
            <a:r>
              <a:rPr lang="ja-JP" altLang="en-US" sz="1600" dirty="0">
                <a:solidFill>
                  <a:srgbClr val="323E1A"/>
                </a:solidFill>
                <a:latin typeface="Meiryo UI" pitchFamily="50" charset="-128"/>
                <a:ea typeface="Meiryo UI" pitchFamily="50" charset="-128"/>
              </a:rPr>
              <a:t>◆</a:t>
            </a:r>
            <a:r>
              <a:rPr lang="ja-JP" altLang="en-US" sz="1600" dirty="0">
                <a:latin typeface="Meiryo UI" pitchFamily="50" charset="-128"/>
                <a:ea typeface="Meiryo UI" pitchFamily="50" charset="-128"/>
              </a:rPr>
              <a:t>対象：静岡県内の介護事業者様（入所・通所系事業所）</a:t>
            </a:r>
            <a:endParaRPr lang="en-US" altLang="ja-JP" sz="1600" b="1" dirty="0">
              <a:latin typeface="Meiryo UI" pitchFamily="50" charset="-128"/>
              <a:ea typeface="Meiryo UI" pitchFamily="50" charset="-128"/>
            </a:endParaRPr>
          </a:p>
          <a:p>
            <a:pPr>
              <a:lnSpc>
                <a:spcPct val="150000"/>
              </a:lnSpc>
              <a:spcBef>
                <a:spcPct val="20000"/>
              </a:spcBef>
              <a:buClr>
                <a:srgbClr val="0099FF"/>
              </a:buClr>
              <a:buFont typeface="Wingdings" pitchFamily="2" charset="2"/>
              <a:buNone/>
            </a:pPr>
            <a:r>
              <a:rPr lang="ja-JP" altLang="en-US" sz="1600" dirty="0">
                <a:solidFill>
                  <a:srgbClr val="323E1A"/>
                </a:solidFill>
                <a:ea typeface="Meiryo UI" pitchFamily="50" charset="-128"/>
              </a:rPr>
              <a:t>◆</a:t>
            </a:r>
            <a:r>
              <a:rPr lang="ja-JP" altLang="en-US" sz="1600" dirty="0">
                <a:ea typeface="Meiryo UI" pitchFamily="50" charset="-128"/>
              </a:rPr>
              <a:t>主催：静岡県　◆共催：東京海上日動火災保険株式会社</a:t>
            </a:r>
            <a:endParaRPr lang="en-US" altLang="ja-JP" sz="1600" dirty="0">
              <a:ea typeface="Meiryo UI" pitchFamily="50" charset="-128"/>
            </a:endParaRPr>
          </a:p>
        </p:txBody>
      </p:sp>
      <p:sp>
        <p:nvSpPr>
          <p:cNvPr id="1118" name="Text Box 20"/>
          <p:cNvSpPr txBox="1">
            <a:spLocks noChangeArrowheads="1"/>
          </p:cNvSpPr>
          <p:nvPr/>
        </p:nvSpPr>
        <p:spPr>
          <a:xfrm>
            <a:off x="245662" y="6869625"/>
            <a:ext cx="6044197" cy="478265"/>
          </a:xfrm>
          <a:prstGeom prst="rect">
            <a:avLst/>
          </a:prstGeom>
          <a:noFill/>
          <a:ln w="9525">
            <a:noFill/>
            <a:miter lim="800000"/>
            <a:headEnd/>
            <a:tailEnd/>
          </a:ln>
        </p:spPr>
        <p:txBody>
          <a:bodyPr wrap="square" lIns="72000" tIns="36000" rIns="72000" bIns="36000" anchor="ctr" anchorCtr="0">
            <a:spAutoFit/>
          </a:bodyPr>
          <a:lstStyle/>
          <a:p>
            <a:pPr>
              <a:spcBef>
                <a:spcPct val="20000"/>
              </a:spcBef>
              <a:buClr>
                <a:srgbClr val="0099FF"/>
              </a:buClr>
              <a:buFont typeface="Wingdings" pitchFamily="2" charset="2"/>
              <a:buNone/>
            </a:pPr>
            <a:r>
              <a:rPr lang="ja-JP" altLang="en-US" sz="1200" b="1" dirty="0">
                <a:ea typeface="Meiryo UI" pitchFamily="50" charset="-128"/>
              </a:rPr>
              <a:t>参加ご希望の方は、下記アドレスにアクセスし必要事項を入力してお申し込みください。</a:t>
            </a:r>
          </a:p>
          <a:p>
            <a:pPr>
              <a:spcBef>
                <a:spcPct val="20000"/>
              </a:spcBef>
              <a:buClr>
                <a:srgbClr val="0099FF"/>
              </a:buClr>
              <a:buFont typeface="Wingdings" pitchFamily="2" charset="2"/>
              <a:buNone/>
            </a:pPr>
            <a:r>
              <a:rPr lang="ja-JP" altLang="en-US" sz="1200" b="1" dirty="0">
                <a:ea typeface="Meiryo UI" pitchFamily="50" charset="-128"/>
              </a:rPr>
              <a:t>https://forms.gle/J218NkStRNUxrfdu7</a:t>
            </a:r>
            <a:r>
              <a:rPr lang="ja-JP" altLang="en-US" sz="1200" b="1" dirty="0">
                <a:ea typeface="Meiryo UI" pitchFamily="50" charset="-128"/>
              </a:rPr>
              <a:t>　</a:t>
            </a:r>
            <a:r>
              <a:rPr lang="ja-JP" altLang="en-US" sz="1200" dirty="0">
                <a:ea typeface="Meiryo UI" pitchFamily="50" charset="-128"/>
              </a:rPr>
              <a:t>　</a:t>
            </a:r>
          </a:p>
        </p:txBody>
      </p:sp>
      <p:grpSp>
        <p:nvGrpSpPr>
          <p:cNvPr id="1119" name="グループ化 1"/>
          <p:cNvGrpSpPr/>
          <p:nvPr/>
        </p:nvGrpSpPr>
        <p:grpSpPr>
          <a:xfrm>
            <a:off x="390994" y="7368457"/>
            <a:ext cx="7200296" cy="3373678"/>
            <a:chOff x="434670" y="6840770"/>
            <a:chExt cx="7200296" cy="3411254"/>
          </a:xfrm>
        </p:grpSpPr>
        <p:sp>
          <p:nvSpPr>
            <p:cNvPr id="1120" name="正方形/長方形 23"/>
            <p:cNvSpPr/>
            <p:nvPr/>
          </p:nvSpPr>
          <p:spPr>
            <a:xfrm>
              <a:off x="434670" y="6840770"/>
              <a:ext cx="7001874" cy="341125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1" name="正方形/長方形 7"/>
            <p:cNvSpPr/>
            <p:nvPr/>
          </p:nvSpPr>
          <p:spPr>
            <a:xfrm>
              <a:off x="755246" y="8240588"/>
              <a:ext cx="6061648" cy="1959686"/>
            </a:xfrm>
            <a:prstGeom prst="rect">
              <a:avLst/>
            </a:prstGeom>
          </p:spPr>
          <p:txBody>
            <a:bodyPr wrap="square">
              <a:spAutoFit/>
            </a:bodyPr>
            <a:lstStyle/>
            <a:p>
              <a:pPr>
                <a:lnSpc>
                  <a:spcPts val="1800"/>
                </a:lnSpc>
              </a:pPr>
              <a:endParaRPr lang="en-US" altLang="ja-JP" sz="1100" dirty="0">
                <a:solidFill>
                  <a:srgbClr val="0070C0"/>
                </a:solidFill>
                <a:latin typeface="Meiryo UI" panose="020B0604030504040204" pitchFamily="50" charset="-128"/>
                <a:ea typeface="Meiryo UI" panose="020B0604030504040204" pitchFamily="50" charset="-128"/>
              </a:endParaRPr>
            </a:p>
            <a:p>
              <a:pPr>
                <a:lnSpc>
                  <a:spcPts val="1800"/>
                </a:lnSpc>
              </a:pPr>
              <a:r>
                <a:rPr lang="ja-JP" altLang="en-US" sz="1400" dirty="0">
                  <a:solidFill>
                    <a:srgbClr val="0070C0"/>
                  </a:solidFill>
                  <a:latin typeface="Meiryo UI" panose="020B0604030504040204" pitchFamily="50" charset="-128"/>
                  <a:ea typeface="Meiryo UI" panose="020B0604030504040204" pitchFamily="50" charset="-128"/>
                </a:rPr>
                <a:t>●</a:t>
              </a:r>
              <a:r>
                <a:rPr lang="ja-JP" altLang="en-US" sz="1400" dirty="0">
                  <a:solidFill>
                    <a:srgbClr val="B0B0B0">
                      <a:lumMod val="50000"/>
                    </a:srgbClr>
                  </a:solidFill>
                  <a:latin typeface="Meiryo UI" panose="020B0604030504040204" pitchFamily="50" charset="-128"/>
                  <a:ea typeface="Meiryo UI" panose="020B0604030504040204" pitchFamily="50" charset="-128"/>
                  <a:cs typeface="メイリオ" pitchFamily="50" charset="-128"/>
                </a:rPr>
                <a:t>　万が一への「備え」の重要性</a:t>
              </a:r>
              <a:r>
                <a:rPr lang="en-US" altLang="ja-JP" sz="1400" dirty="0">
                  <a:solidFill>
                    <a:srgbClr val="B0B0B0">
                      <a:lumMod val="50000"/>
                    </a:srgbClr>
                  </a:solidFill>
                  <a:latin typeface="Meiryo UI" panose="020B0604030504040204" pitchFamily="50" charset="-128"/>
                  <a:ea typeface="Meiryo UI" panose="020B0604030504040204" pitchFamily="50" charset="-128"/>
                  <a:cs typeface="メイリオ" pitchFamily="50" charset="-128"/>
                </a:rPr>
                <a:t> </a:t>
              </a:r>
              <a:endParaRPr lang="ja-JP" altLang="en-US" sz="1400" dirty="0">
                <a:latin typeface="Meiryo UI" panose="020B0604030504040204" pitchFamily="50" charset="-128"/>
                <a:ea typeface="Meiryo UI" panose="020B0604030504040204" pitchFamily="50" charset="-128"/>
              </a:endParaRPr>
            </a:p>
            <a:p>
              <a:pPr>
                <a:lnSpc>
                  <a:spcPts val="1800"/>
                </a:lnSpc>
              </a:pPr>
              <a:r>
                <a:rPr lang="ja-JP" altLang="en-US" sz="1400" dirty="0">
                  <a:solidFill>
                    <a:srgbClr val="0070C0"/>
                  </a:solidFill>
                  <a:latin typeface="Meiryo UI" panose="020B0604030504040204" pitchFamily="50" charset="-128"/>
                  <a:ea typeface="Meiryo UI" panose="020B0604030504040204" pitchFamily="50" charset="-128"/>
                </a:rPr>
                <a:t>●</a:t>
              </a:r>
              <a:r>
                <a:rPr lang="ja-JP" altLang="en-US" sz="1400" dirty="0">
                  <a:solidFill>
                    <a:srgbClr val="B0B0B0">
                      <a:lumMod val="50000"/>
                    </a:srgbClr>
                  </a:solidFill>
                  <a:latin typeface="Meiryo UI" panose="020B0604030504040204" pitchFamily="50" charset="-128"/>
                  <a:ea typeface="Meiryo UI" panose="020B0604030504040204" pitchFamily="50" charset="-128"/>
                  <a:cs typeface="メイリオ" pitchFamily="50" charset="-128"/>
                </a:rPr>
                <a:t>　ＢＣＰは具体的な行動指針</a:t>
              </a:r>
              <a:endParaRPr lang="en-US" altLang="ja-JP" sz="1400" dirty="0">
                <a:solidFill>
                  <a:srgbClr val="B0B0B0">
                    <a:lumMod val="50000"/>
                  </a:srgbClr>
                </a:solidFill>
                <a:latin typeface="Meiryo UI" panose="020B0604030504040204" pitchFamily="50" charset="-128"/>
                <a:ea typeface="Meiryo UI" panose="020B0604030504040204" pitchFamily="50" charset="-128"/>
                <a:cs typeface="メイリオ" pitchFamily="50" charset="-128"/>
              </a:endParaRPr>
            </a:p>
            <a:p>
              <a:pPr>
                <a:lnSpc>
                  <a:spcPts val="1800"/>
                </a:lnSpc>
              </a:pPr>
              <a:r>
                <a:rPr lang="ja-JP" altLang="en-US" sz="1400" dirty="0">
                  <a:solidFill>
                    <a:srgbClr val="0070C0"/>
                  </a:solidFill>
                  <a:latin typeface="Meiryo UI" panose="020B0604030504040204" pitchFamily="50" charset="-128"/>
                  <a:ea typeface="Meiryo UI" panose="020B0604030504040204" pitchFamily="50" charset="-128"/>
                </a:rPr>
                <a:t>●</a:t>
              </a:r>
              <a:r>
                <a:rPr lang="ja-JP" altLang="en-US" sz="1400" dirty="0">
                  <a:solidFill>
                    <a:srgbClr val="B0B0B0">
                      <a:lumMod val="50000"/>
                    </a:srgbClr>
                  </a:solidFill>
                  <a:latin typeface="Meiryo UI" panose="020B0604030504040204" pitchFamily="50" charset="-128"/>
                  <a:ea typeface="Meiryo UI" panose="020B0604030504040204" pitchFamily="50" charset="-128"/>
                  <a:cs typeface="メイリオ" pitchFamily="50" charset="-128"/>
                </a:rPr>
                <a:t>　ＢＣＰ策定後の研修と訓練</a:t>
              </a:r>
              <a:endParaRPr lang="en-US" altLang="ja-JP" sz="1400" dirty="0">
                <a:solidFill>
                  <a:srgbClr val="B0B0B0">
                    <a:lumMod val="50000"/>
                  </a:srgbClr>
                </a:solidFill>
                <a:latin typeface="Meiryo UI" panose="020B0604030504040204" pitchFamily="50" charset="-128"/>
                <a:ea typeface="Meiryo UI" panose="020B0604030504040204" pitchFamily="50" charset="-128"/>
                <a:cs typeface="メイリオ" pitchFamily="50" charset="-128"/>
              </a:endParaRPr>
            </a:p>
            <a:p>
              <a:pPr>
                <a:lnSpc>
                  <a:spcPts val="1800"/>
                </a:lnSpc>
              </a:pPr>
              <a:r>
                <a:rPr lang="ja-JP" altLang="en-US" sz="1400" dirty="0">
                  <a:solidFill>
                    <a:srgbClr val="0070C0"/>
                  </a:solidFill>
                  <a:latin typeface="Meiryo UI" panose="020B0604030504040204" pitchFamily="50" charset="-128"/>
                  <a:ea typeface="Meiryo UI" panose="020B0604030504040204" pitchFamily="50" charset="-128"/>
                </a:rPr>
                <a:t>●</a:t>
              </a:r>
              <a:r>
                <a:rPr lang="ja-JP" altLang="en-US" sz="1400" dirty="0">
                  <a:solidFill>
                    <a:srgbClr val="B0B0B0">
                      <a:lumMod val="50000"/>
                    </a:srgbClr>
                  </a:solidFill>
                  <a:latin typeface="Meiryo UI" panose="020B0604030504040204" pitchFamily="50" charset="-128"/>
                  <a:ea typeface="Meiryo UI" panose="020B0604030504040204" pitchFamily="50" charset="-128"/>
                  <a:cs typeface="メイリオ" pitchFamily="50" charset="-128"/>
                </a:rPr>
                <a:t>　災害発生時に備えた通信手段</a:t>
              </a:r>
              <a:endParaRPr lang="en-US" altLang="ja-JP" sz="1400" dirty="0">
                <a:solidFill>
                  <a:srgbClr val="B0B0B0">
                    <a:lumMod val="50000"/>
                  </a:srgbClr>
                </a:solidFill>
                <a:latin typeface="Meiryo UI" panose="020B0604030504040204" pitchFamily="50" charset="-128"/>
                <a:ea typeface="Meiryo UI" panose="020B0604030504040204" pitchFamily="50" charset="-128"/>
                <a:cs typeface="メイリオ" pitchFamily="50" charset="-128"/>
              </a:endParaRPr>
            </a:p>
            <a:p>
              <a:pPr>
                <a:lnSpc>
                  <a:spcPts val="1800"/>
                </a:lnSpc>
              </a:pPr>
              <a:r>
                <a:rPr lang="ja-JP" altLang="en-US" sz="1400" dirty="0">
                  <a:solidFill>
                    <a:srgbClr val="0070C0"/>
                  </a:solidFill>
                  <a:latin typeface="Meiryo UI" panose="020B0604030504040204" pitchFamily="50" charset="-128"/>
                  <a:ea typeface="Meiryo UI" panose="020B0604030504040204" pitchFamily="50" charset="-128"/>
                </a:rPr>
                <a:t>●</a:t>
              </a:r>
              <a:r>
                <a:rPr lang="ja-JP" altLang="en-US" sz="1400" dirty="0">
                  <a:solidFill>
                    <a:srgbClr val="B0B0B0">
                      <a:lumMod val="50000"/>
                    </a:srgbClr>
                  </a:solidFill>
                  <a:latin typeface="Meiryo UI" panose="020B0604030504040204" pitchFamily="50" charset="-128"/>
                  <a:ea typeface="Meiryo UI" panose="020B0604030504040204" pitchFamily="50" charset="-128"/>
                  <a:cs typeface="メイリオ" pitchFamily="50" charset="-128"/>
                </a:rPr>
                <a:t>　ライフライン確保策の実例</a:t>
              </a:r>
              <a:endParaRPr lang="en-US" altLang="ja-JP" sz="1400" dirty="0">
                <a:solidFill>
                  <a:srgbClr val="B0B0B0">
                    <a:lumMod val="50000"/>
                  </a:srgbClr>
                </a:solidFill>
                <a:latin typeface="Meiryo UI" panose="020B0604030504040204" pitchFamily="50" charset="-128"/>
                <a:ea typeface="Meiryo UI" panose="020B0604030504040204" pitchFamily="50" charset="-128"/>
              </a:endParaRPr>
            </a:p>
            <a:p>
              <a:pPr>
                <a:lnSpc>
                  <a:spcPts val="1800"/>
                </a:lnSpc>
              </a:pPr>
              <a:r>
                <a:rPr lang="ja-JP" altLang="en-US" sz="1400" dirty="0">
                  <a:solidFill>
                    <a:srgbClr val="0070C0"/>
                  </a:solidFill>
                  <a:latin typeface="Meiryo UI" panose="020B0604030504040204" pitchFamily="50" charset="-128"/>
                  <a:ea typeface="Meiryo UI" panose="020B0604030504040204" pitchFamily="50" charset="-128"/>
                </a:rPr>
                <a:t>●</a:t>
              </a:r>
              <a:r>
                <a:rPr lang="ja-JP" altLang="en-US" sz="1400" dirty="0">
                  <a:solidFill>
                    <a:srgbClr val="B0B0B0">
                      <a:lumMod val="50000"/>
                    </a:srgbClr>
                  </a:solidFill>
                  <a:latin typeface="Meiryo UI" panose="020B0604030504040204" pitchFamily="50" charset="-128"/>
                  <a:ea typeface="Meiryo UI" panose="020B0604030504040204" pitchFamily="50" charset="-128"/>
                  <a:cs typeface="メイリオ" pitchFamily="50" charset="-128"/>
                </a:rPr>
                <a:t>　研修と訓練で現場対応力ＵＰ</a:t>
              </a:r>
              <a:endParaRPr lang="en-US" altLang="ja-JP" sz="1400" dirty="0">
                <a:solidFill>
                  <a:srgbClr val="B0B0B0">
                    <a:lumMod val="50000"/>
                  </a:srgbClr>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lumMod val="65000"/>
                      <a:lumOff val="35000"/>
                    </a:schemeClr>
                  </a:solidFill>
                  <a:latin typeface="Meiryo UI" panose="020B0604030504040204" pitchFamily="50" charset="-128"/>
                  <a:ea typeface="Meiryo UI" panose="020B0604030504040204" pitchFamily="50" charset="-128"/>
                </a:rPr>
                <a:t>   （都合により内容が変更になる場合があります）</a:t>
              </a:r>
            </a:p>
          </p:txBody>
        </p:sp>
        <p:sp>
          <p:nvSpPr>
            <p:cNvPr id="1122" name="正方形/長方形 48"/>
            <p:cNvSpPr/>
            <p:nvPr/>
          </p:nvSpPr>
          <p:spPr>
            <a:xfrm>
              <a:off x="497155" y="7324492"/>
              <a:ext cx="5938494" cy="507398"/>
            </a:xfrm>
            <a:prstGeom prst="rect">
              <a:avLst/>
            </a:prstGeom>
          </p:spPr>
          <p:txBody>
            <a:bodyPr wrap="square">
              <a:spAutoFit/>
            </a:bodyPr>
            <a:lstStyle/>
            <a:p>
              <a:pPr>
                <a:lnSpc>
                  <a:spcPts val="3200"/>
                </a:lnSpc>
              </a:pPr>
              <a:r>
                <a:rPr lang="ja-JP" altLang="en-US" sz="1600" dirty="0">
                  <a:solidFill>
                    <a:srgbClr val="0070C0"/>
                  </a:solidFill>
                  <a:latin typeface="Meiryo UI" panose="020B0604030504040204" pitchFamily="50" charset="-128"/>
                  <a:ea typeface="Meiryo UI" panose="020B0604030504040204" pitchFamily="50" charset="-128"/>
                </a:rPr>
                <a:t>第１部　ご挨拶</a:t>
              </a:r>
              <a:r>
                <a:rPr lang="en-US" altLang="ja-JP" sz="1600" dirty="0">
                  <a:solidFill>
                    <a:srgbClr val="0070C0"/>
                  </a:solidFill>
                  <a:latin typeface="Meiryo UI" panose="020B0604030504040204" pitchFamily="50" charset="-128"/>
                  <a:ea typeface="Meiryo UI" panose="020B0604030504040204" pitchFamily="50" charset="-128"/>
                </a:rPr>
                <a:t>(5</a:t>
              </a:r>
              <a:r>
                <a:rPr lang="ja-JP" altLang="en-US" sz="1600" dirty="0">
                  <a:solidFill>
                    <a:srgbClr val="0070C0"/>
                  </a:solidFill>
                  <a:latin typeface="Meiryo UI" panose="020B0604030504040204" pitchFamily="50" charset="-128"/>
                  <a:ea typeface="Meiryo UI" panose="020B0604030504040204" pitchFamily="50" charset="-128"/>
                </a:rPr>
                <a:t>分</a:t>
              </a:r>
              <a:r>
                <a:rPr lang="en-US" altLang="ja-JP" sz="1600" dirty="0">
                  <a:solidFill>
                    <a:srgbClr val="0070C0"/>
                  </a:solidFill>
                  <a:latin typeface="Meiryo UI" panose="020B0604030504040204" pitchFamily="50" charset="-128"/>
                  <a:ea typeface="Meiryo UI" panose="020B0604030504040204" pitchFamily="50" charset="-128"/>
                </a:rPr>
                <a:t>)</a:t>
              </a:r>
            </a:p>
          </p:txBody>
        </p:sp>
        <p:sp>
          <p:nvSpPr>
            <p:cNvPr id="1123" name="正方形/長方形 49"/>
            <p:cNvSpPr/>
            <p:nvPr/>
          </p:nvSpPr>
          <p:spPr>
            <a:xfrm>
              <a:off x="497155" y="7671861"/>
              <a:ext cx="5938494" cy="507398"/>
            </a:xfrm>
            <a:prstGeom prst="rect">
              <a:avLst/>
            </a:prstGeom>
          </p:spPr>
          <p:txBody>
            <a:bodyPr wrap="square">
              <a:spAutoFit/>
            </a:bodyPr>
            <a:lstStyle/>
            <a:p>
              <a:pPr>
                <a:lnSpc>
                  <a:spcPts val="3200"/>
                </a:lnSpc>
              </a:pPr>
              <a:r>
                <a:rPr lang="ja-JP" altLang="en-US" sz="1600" dirty="0">
                  <a:solidFill>
                    <a:srgbClr val="0070C0"/>
                  </a:solidFill>
                  <a:latin typeface="Meiryo UI" panose="020B0604030504040204" pitchFamily="50" charset="-128"/>
                  <a:ea typeface="Meiryo UI" panose="020B0604030504040204" pitchFamily="50" charset="-128"/>
                </a:rPr>
                <a:t>第２部　実効性のある</a:t>
              </a:r>
              <a:r>
                <a:rPr lang="en-US" altLang="ja-JP" sz="1600" dirty="0">
                  <a:solidFill>
                    <a:srgbClr val="0070C0"/>
                  </a:solidFill>
                  <a:latin typeface="Meiryo UI" panose="020B0604030504040204" pitchFamily="50" charset="-128"/>
                  <a:ea typeface="Meiryo UI" panose="020B0604030504040204" pitchFamily="50" charset="-128"/>
                </a:rPr>
                <a:t>BCP</a:t>
              </a:r>
              <a:r>
                <a:rPr lang="ja-JP" altLang="en-US" sz="1600" dirty="0">
                  <a:solidFill>
                    <a:srgbClr val="0070C0"/>
                  </a:solidFill>
                  <a:latin typeface="Meiryo UI" panose="020B0604030504040204" pitchFamily="50" charset="-128"/>
                  <a:ea typeface="Meiryo UI" panose="020B0604030504040204" pitchFamily="50" charset="-128"/>
                </a:rPr>
                <a:t>セミナー</a:t>
              </a:r>
              <a:r>
                <a:rPr lang="en-US" altLang="ja-JP" sz="1600" dirty="0">
                  <a:solidFill>
                    <a:srgbClr val="0070C0"/>
                  </a:solidFill>
                  <a:latin typeface="Meiryo UI" panose="020B0604030504040204" pitchFamily="50" charset="-128"/>
                  <a:ea typeface="Meiryo UI" panose="020B0604030504040204" pitchFamily="50" charset="-128"/>
                </a:rPr>
                <a:t>(90</a:t>
              </a:r>
              <a:r>
                <a:rPr lang="ja-JP" altLang="en-US" sz="1600" dirty="0">
                  <a:solidFill>
                    <a:srgbClr val="0070C0"/>
                  </a:solidFill>
                  <a:latin typeface="Meiryo UI" panose="020B0604030504040204" pitchFamily="50" charset="-128"/>
                  <a:ea typeface="Meiryo UI" panose="020B0604030504040204" pitchFamily="50" charset="-128"/>
                </a:rPr>
                <a:t>分</a:t>
              </a:r>
              <a:r>
                <a:rPr lang="en-US" altLang="ja-JP" sz="1600" dirty="0">
                  <a:solidFill>
                    <a:srgbClr val="0070C0"/>
                  </a:solidFill>
                  <a:latin typeface="Meiryo UI" panose="020B0604030504040204" pitchFamily="50" charset="-128"/>
                  <a:ea typeface="Meiryo UI" panose="020B0604030504040204" pitchFamily="50" charset="-128"/>
                </a:rPr>
                <a:t>)</a:t>
              </a:r>
            </a:p>
          </p:txBody>
        </p:sp>
        <p:sp>
          <p:nvSpPr>
            <p:cNvPr id="1124" name="正方形/長方形 50"/>
            <p:cNvSpPr/>
            <p:nvPr/>
          </p:nvSpPr>
          <p:spPr>
            <a:xfrm>
              <a:off x="4451283" y="7500373"/>
              <a:ext cx="3183683" cy="1752216"/>
            </a:xfrm>
            <a:prstGeom prst="rect">
              <a:avLst/>
            </a:prstGeom>
          </p:spPr>
          <p:txBody>
            <a:bodyPr wrap="square">
              <a:spAutoFit/>
            </a:bodyPr>
            <a:lstStyle/>
            <a:p>
              <a:pPr>
                <a:lnSpc>
                  <a:spcPts val="3200"/>
                </a:lnSpc>
              </a:pP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三上　信　氏</a:t>
              </a: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ts val="3200"/>
                </a:lnSpc>
              </a:pPr>
              <a:r>
                <a:rPr lang="ja-JP" altLang="en-US" sz="2000" dirty="0">
                  <a:solidFill>
                    <a:schemeClr val="tx1">
                      <a:lumMod val="65000"/>
                      <a:lumOff val="35000"/>
                    </a:schemeClr>
                  </a:solidFill>
                  <a:latin typeface="Meiryo UI" panose="020B0604030504040204" pitchFamily="50" charset="-128"/>
                  <a:ea typeface="Meiryo UI" panose="020B0604030504040204" pitchFamily="50" charset="-128"/>
                </a:rPr>
                <a:t>吉川　美智子　氏</a:t>
              </a:r>
              <a:endParaRPr lang="en-US" altLang="ja-JP" sz="20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ts val="3200"/>
                </a:lnSpc>
              </a:pPr>
              <a:r>
                <a:rPr lang="ja-JP" altLang="en-US" sz="1400" dirty="0">
                  <a:solidFill>
                    <a:schemeClr val="tx1">
                      <a:lumMod val="65000"/>
                      <a:lumOff val="35000"/>
                    </a:schemeClr>
                  </a:solidFill>
                  <a:latin typeface="Meiryo UI" panose="020B0604030504040204" pitchFamily="50" charset="-128"/>
                  <a:ea typeface="Meiryo UI" panose="020B0604030504040204" pitchFamily="50" charset="-128"/>
                </a:rPr>
                <a:t>東京海上日動ベターライフサービス（株）</a:t>
              </a:r>
              <a:endParaRPr lang="en-US" altLang="ja-JP" sz="1400" dirty="0">
                <a:solidFill>
                  <a:schemeClr val="tx1">
                    <a:lumMod val="65000"/>
                    <a:lumOff val="35000"/>
                  </a:schemeClr>
                </a:solidFill>
                <a:latin typeface="Meiryo UI" panose="020B0604030504040204" pitchFamily="50" charset="-128"/>
                <a:ea typeface="Meiryo UI" panose="020B0604030504040204" pitchFamily="50" charset="-128"/>
              </a:endParaRPr>
            </a:p>
            <a:p>
              <a:pPr>
                <a:lnSpc>
                  <a:spcPts val="3200"/>
                </a:lnSpc>
              </a:pPr>
              <a:r>
                <a:rPr lang="en-US" altLang="ja-JP" sz="1400" dirty="0">
                  <a:solidFill>
                    <a:srgbClr val="0070C0"/>
                  </a:solidFill>
                  <a:latin typeface="Meiryo UI" panose="020B0604030504040204" pitchFamily="50" charset="-128"/>
                  <a:ea typeface="Meiryo UI" panose="020B0604030504040204" pitchFamily="50" charset="-128"/>
                </a:rPr>
                <a:t> </a:t>
              </a:r>
            </a:p>
          </p:txBody>
        </p:sp>
        <p:sp>
          <p:nvSpPr>
            <p:cNvPr id="1125" name="正方形/長方形 20"/>
            <p:cNvSpPr/>
            <p:nvPr/>
          </p:nvSpPr>
          <p:spPr>
            <a:xfrm>
              <a:off x="4430735" y="7018703"/>
              <a:ext cx="2839971" cy="341422"/>
            </a:xfrm>
            <a:prstGeom prst="rect">
              <a:avLst/>
            </a:prstGeom>
            <a:solidFill>
              <a:schemeClr val="accent1">
                <a:lumMod val="75000"/>
              </a:schemeClr>
            </a:solidFill>
          </p:spPr>
          <p:txBody>
            <a:bodyPr wrap="square">
              <a:spAutoFit/>
            </a:bodyPr>
            <a:lstStyle/>
            <a:p>
              <a:pPr algn="ctr"/>
              <a:r>
                <a:rPr lang="ja-JP" altLang="en-US" sz="1600" dirty="0">
                  <a:solidFill>
                    <a:schemeClr val="bg1"/>
                  </a:solidFill>
                  <a:latin typeface="Meiryo UI" panose="020B0604030504040204" pitchFamily="50" charset="-128"/>
                  <a:ea typeface="Meiryo UI" panose="020B0604030504040204" pitchFamily="50" charset="-128"/>
                </a:rPr>
                <a:t>セミナー講師</a:t>
              </a:r>
            </a:p>
          </p:txBody>
        </p:sp>
        <p:sp>
          <p:nvSpPr>
            <p:cNvPr id="1126" name="正方形/長方形 21"/>
            <p:cNvSpPr/>
            <p:nvPr/>
          </p:nvSpPr>
          <p:spPr>
            <a:xfrm>
              <a:off x="788395" y="7021940"/>
              <a:ext cx="2949869" cy="341422"/>
            </a:xfrm>
            <a:prstGeom prst="rect">
              <a:avLst/>
            </a:prstGeom>
            <a:solidFill>
              <a:schemeClr val="accent1">
                <a:lumMod val="75000"/>
              </a:schemeClr>
            </a:solidFill>
          </p:spPr>
          <p:txBody>
            <a:bodyPr wrap="square">
              <a:spAutoFit/>
            </a:bodyPr>
            <a:lstStyle/>
            <a:p>
              <a:pPr algn="ctr"/>
              <a:r>
                <a:rPr lang="ja-JP" altLang="en-US" sz="1600" dirty="0">
                  <a:solidFill>
                    <a:schemeClr val="bg1"/>
                  </a:solidFill>
                  <a:latin typeface="Meiryo UI" panose="020B0604030504040204" pitchFamily="50" charset="-128"/>
                  <a:ea typeface="Meiryo UI" panose="020B0604030504040204" pitchFamily="50" charset="-128"/>
                </a:rPr>
                <a:t>セミナー内容</a:t>
              </a:r>
            </a:p>
          </p:txBody>
        </p:sp>
      </p:grpSp>
      <p:pic>
        <p:nvPicPr>
          <p:cNvPr id="1127" name="図 5"/>
          <p:cNvPicPr>
            <a:picLocks noChangeAspect="1"/>
          </p:cNvPicPr>
          <p:nvPr/>
        </p:nvPicPr>
        <p:blipFill>
          <a:blip r:embed="rId2"/>
          <a:stretch>
            <a:fillRect/>
          </a:stretch>
        </p:blipFill>
        <p:spPr>
          <a:xfrm>
            <a:off x="6574781" y="3310485"/>
            <a:ext cx="1006300" cy="1006300"/>
          </a:xfrm>
          <a:prstGeom prst="rect">
            <a:avLst/>
          </a:prstGeom>
        </p:spPr>
      </p:pic>
      <p:sp>
        <p:nvSpPr>
          <p:cNvPr id="1128" name="正方形/長方形 6"/>
          <p:cNvSpPr/>
          <p:nvPr/>
        </p:nvSpPr>
        <p:spPr>
          <a:xfrm>
            <a:off x="6574571" y="2628082"/>
            <a:ext cx="1006510" cy="584775"/>
          </a:xfrm>
          <a:prstGeom prst="rect">
            <a:avLst/>
          </a:prstGeom>
          <a:solidFill>
            <a:schemeClr val="lt1">
              <a:alpha val="65000"/>
            </a:schemeClr>
          </a:solidFill>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600" dirty="0">
                <a:latin typeface="Yu Gothic UI Semibold" panose="020B0700000000000000" pitchFamily="50" charset="-128"/>
                <a:ea typeface="Yu Gothic UI Semibold" panose="020B0700000000000000" pitchFamily="50" charset="-128"/>
              </a:rPr>
              <a:t>概要動画</a:t>
            </a:r>
            <a:endParaRPr lang="en-US" altLang="ja-JP" sz="1600" dirty="0">
              <a:latin typeface="Yu Gothic UI Semibold" panose="020B0700000000000000" pitchFamily="50" charset="-128"/>
              <a:ea typeface="Yu Gothic UI Semibold" panose="020B0700000000000000" pitchFamily="50" charset="-128"/>
            </a:endParaRPr>
          </a:p>
          <a:p>
            <a:r>
              <a:rPr lang="ja-JP" altLang="en-US" sz="1600" dirty="0">
                <a:latin typeface="Yu Gothic UI Semibold" panose="020B0700000000000000" pitchFamily="50" charset="-128"/>
                <a:ea typeface="Yu Gothic UI Semibold" panose="020B0700000000000000" pitchFamily="50" charset="-128"/>
              </a:rPr>
              <a:t>（</a:t>
            </a:r>
            <a:r>
              <a:rPr lang="en-US" altLang="ja-JP" sz="1600" dirty="0">
                <a:latin typeface="Yu Gothic UI Semibold" panose="020B0700000000000000" pitchFamily="50" charset="-128"/>
                <a:ea typeface="Yu Gothic UI Semibold" panose="020B0700000000000000" pitchFamily="50" charset="-128"/>
              </a:rPr>
              <a:t>3</a:t>
            </a:r>
            <a:r>
              <a:rPr lang="ja-JP" altLang="en-US" sz="1600" dirty="0">
                <a:latin typeface="Yu Gothic UI Semibold" panose="020B0700000000000000" pitchFamily="50" charset="-128"/>
                <a:ea typeface="Yu Gothic UI Semibold" panose="020B0700000000000000" pitchFamily="50" charset="-128"/>
              </a:rPr>
              <a:t>分）</a:t>
            </a:r>
            <a:endParaRPr lang="en-US" altLang="ja-JP" sz="1600" dirty="0">
              <a:latin typeface="Yu Gothic UI Semibold" panose="020B0700000000000000" pitchFamily="50" charset="-128"/>
              <a:ea typeface="Yu Gothic UI Semibold" panose="020B0700000000000000" pitchFamily="50" charset="-128"/>
            </a:endParaRPr>
          </a:p>
        </p:txBody>
      </p:sp>
      <p:sp>
        <p:nvSpPr>
          <p:cNvPr id="1129" name="Text Box 20"/>
          <p:cNvSpPr txBox="1">
            <a:spLocks noChangeArrowheads="1"/>
          </p:cNvSpPr>
          <p:nvPr/>
        </p:nvSpPr>
        <p:spPr>
          <a:xfrm>
            <a:off x="4438822" y="9231638"/>
            <a:ext cx="2839971" cy="1155962"/>
          </a:xfrm>
          <a:prstGeom prst="rect">
            <a:avLst/>
          </a:prstGeom>
          <a:noFill/>
          <a:ln w="9525">
            <a:noFill/>
            <a:miter lim="800000"/>
            <a:headEnd/>
            <a:tailEnd/>
          </a:ln>
        </p:spPr>
        <p:txBody>
          <a:bodyPr wrap="square" lIns="36000" tIns="36000" rIns="36000" bIns="36000">
            <a:noAutofit/>
          </a:bodyPr>
          <a:lstStyle>
            <a:defPPr>
              <a:defRPr lang="ja-JP"/>
            </a:defPPr>
            <a:lvl1pPr marL="0" algn="l" defTabSz="914291" rtl="0" eaLnBrk="1" latinLnBrk="0" hangingPunct="1">
              <a:defRPr kumimoji="1" sz="1800" kern="1200">
                <a:solidFill>
                  <a:schemeClr val="tx1"/>
                </a:solidFill>
                <a:latin typeface="+mn-lt"/>
                <a:ea typeface="+mn-ea"/>
                <a:cs typeface="+mn-cs"/>
              </a:defRPr>
            </a:lvl1pPr>
            <a:lvl2pPr marL="457145" algn="l" defTabSz="914291" rtl="0" eaLnBrk="1" latinLnBrk="0" hangingPunct="1">
              <a:defRPr kumimoji="1" sz="1800" kern="1200">
                <a:solidFill>
                  <a:schemeClr val="tx1"/>
                </a:solidFill>
                <a:latin typeface="+mn-lt"/>
                <a:ea typeface="+mn-ea"/>
                <a:cs typeface="+mn-cs"/>
              </a:defRPr>
            </a:lvl2pPr>
            <a:lvl3pPr marL="914291" algn="l" defTabSz="914291" rtl="0" eaLnBrk="1" latinLnBrk="0" hangingPunct="1">
              <a:defRPr kumimoji="1" sz="1800" kern="1200">
                <a:solidFill>
                  <a:schemeClr val="tx1"/>
                </a:solidFill>
                <a:latin typeface="+mn-lt"/>
                <a:ea typeface="+mn-ea"/>
                <a:cs typeface="+mn-cs"/>
              </a:defRPr>
            </a:lvl3pPr>
            <a:lvl4pPr marL="1371436" algn="l" defTabSz="914291" rtl="0" eaLnBrk="1" latinLnBrk="0" hangingPunct="1">
              <a:defRPr kumimoji="1" sz="1800" kern="1200">
                <a:solidFill>
                  <a:schemeClr val="tx1"/>
                </a:solidFill>
                <a:latin typeface="+mn-lt"/>
                <a:ea typeface="+mn-ea"/>
                <a:cs typeface="+mn-cs"/>
              </a:defRPr>
            </a:lvl4pPr>
            <a:lvl5pPr marL="1828581" algn="l" defTabSz="914291" rtl="0" eaLnBrk="1" latinLnBrk="0" hangingPunct="1">
              <a:defRPr kumimoji="1" sz="1800" kern="1200">
                <a:solidFill>
                  <a:schemeClr val="tx1"/>
                </a:solidFill>
                <a:latin typeface="+mn-lt"/>
                <a:ea typeface="+mn-ea"/>
                <a:cs typeface="+mn-cs"/>
              </a:defRPr>
            </a:lvl5pPr>
            <a:lvl6pPr marL="2285726" algn="l" defTabSz="914291" rtl="0" eaLnBrk="1" latinLnBrk="0" hangingPunct="1">
              <a:defRPr kumimoji="1" sz="1800" kern="1200">
                <a:solidFill>
                  <a:schemeClr val="tx1"/>
                </a:solidFill>
                <a:latin typeface="+mn-lt"/>
                <a:ea typeface="+mn-ea"/>
                <a:cs typeface="+mn-cs"/>
              </a:defRPr>
            </a:lvl6pPr>
            <a:lvl7pPr marL="2742871" algn="l" defTabSz="914291" rtl="0" eaLnBrk="1" latinLnBrk="0" hangingPunct="1">
              <a:defRPr kumimoji="1" sz="1800" kern="1200">
                <a:solidFill>
                  <a:schemeClr val="tx1"/>
                </a:solidFill>
                <a:latin typeface="+mn-lt"/>
                <a:ea typeface="+mn-ea"/>
                <a:cs typeface="+mn-cs"/>
              </a:defRPr>
            </a:lvl7pPr>
            <a:lvl8pPr marL="3200017" algn="l" defTabSz="914291" rtl="0" eaLnBrk="1" latinLnBrk="0" hangingPunct="1">
              <a:defRPr kumimoji="1" sz="1800" kern="1200">
                <a:solidFill>
                  <a:schemeClr val="tx1"/>
                </a:solidFill>
                <a:latin typeface="+mn-lt"/>
                <a:ea typeface="+mn-ea"/>
                <a:cs typeface="+mn-cs"/>
              </a:defRPr>
            </a:lvl8pPr>
            <a:lvl9pPr marL="3657162" algn="l" defTabSz="914291" rtl="0" eaLnBrk="1" latinLnBrk="0" hangingPunct="1">
              <a:defRPr kumimoji="1" sz="1800" kern="1200">
                <a:solidFill>
                  <a:schemeClr val="tx1"/>
                </a:solidFill>
                <a:latin typeface="+mn-lt"/>
                <a:ea typeface="+mn-ea"/>
                <a:cs typeface="+mn-cs"/>
              </a:defRPr>
            </a:lvl9pPr>
          </a:lstStyle>
          <a:p>
            <a:pPr>
              <a:spcBef>
                <a:spcPct val="20000"/>
              </a:spcBef>
              <a:buClr>
                <a:srgbClr val="0099FF"/>
              </a:buClr>
              <a:buFont typeface="Wingdings" pitchFamily="2" charset="2"/>
              <a:buNone/>
            </a:pPr>
            <a:r>
              <a:rPr lang="ja-JP" altLang="en-US" sz="105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東京海上日動ベターライフサービス会社紹介</a:t>
            </a:r>
            <a:r>
              <a:rPr lang="ja-JP" altLang="en-US" sz="105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accent6">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pPr>
              <a:spcBef>
                <a:spcPct val="20000"/>
              </a:spcBef>
              <a:buClr>
                <a:srgbClr val="0099FF"/>
              </a:buClr>
              <a:buFont typeface="Wingdings" pitchFamily="2" charset="2"/>
              <a:buNone/>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首都圏を中心に居宅サービス（訪問介護サービス、居宅介護支援）、介護付有料老人ホームおよびサービス付き高齢者向け住宅の運営を行う。介護事業者向けセミナーのほか、一般企業向けに「仕事と介護の両立セミナー」を実施してい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30" name="テキスト ボックス 2"/>
          <p:cNvSpPr txBox="1"/>
          <p:nvPr/>
        </p:nvSpPr>
        <p:spPr>
          <a:xfrm>
            <a:off x="513148" y="8625074"/>
            <a:ext cx="3645063" cy="415498"/>
          </a:xfrm>
          <a:prstGeom prst="rect">
            <a:avLst/>
          </a:prstGeom>
          <a:noFill/>
        </p:spPr>
        <p:txBody>
          <a:bodyPr wrap="square" rtlCol="0">
            <a:spAutoFit/>
          </a:bodyPr>
          <a:lstStyle/>
          <a:p>
            <a:r>
              <a:rPr lang="ja-JP" altLang="en-US" sz="1050" dirty="0">
                <a:solidFill>
                  <a:srgbClr val="B0B0B0">
                    <a:lumMod val="50000"/>
                  </a:srgbClr>
                </a:solidFill>
                <a:latin typeface="Meiryo UI" panose="020B0604030504040204" pitchFamily="50" charset="-128"/>
                <a:ea typeface="Meiryo UI" panose="020B0604030504040204" pitchFamily="50" charset="-128"/>
                <a:cs typeface="メイリオ" pitchFamily="50" charset="-128"/>
              </a:rPr>
              <a:t>いざという時のために</a:t>
            </a:r>
            <a:r>
              <a:rPr lang="en-US" altLang="ja-JP" sz="1050" dirty="0">
                <a:solidFill>
                  <a:srgbClr val="B0B0B0">
                    <a:lumMod val="50000"/>
                  </a:srgbClr>
                </a:solidFill>
                <a:latin typeface="Meiryo UI" panose="020B0604030504040204" pitchFamily="50" charset="-128"/>
                <a:ea typeface="Meiryo UI" panose="020B0604030504040204" pitchFamily="50" charset="-128"/>
                <a:cs typeface="メイリオ" pitchFamily="50" charset="-128"/>
              </a:rPr>
              <a:t>BCP</a:t>
            </a:r>
            <a:r>
              <a:rPr lang="ja-JP" altLang="en-US" sz="1050" dirty="0">
                <a:solidFill>
                  <a:srgbClr val="B0B0B0">
                    <a:lumMod val="50000"/>
                  </a:srgbClr>
                </a:solidFill>
                <a:latin typeface="Meiryo UI" panose="020B0604030504040204" pitchFamily="50" charset="-128"/>
                <a:ea typeface="Meiryo UI" panose="020B0604030504040204" pitchFamily="50" charset="-128"/>
                <a:cs typeface="メイリオ" pitchFamily="50" charset="-128"/>
              </a:rPr>
              <a:t>が本当に役に立つものになっていますか？</a:t>
            </a:r>
            <a:endParaRPr lang="en-US" altLang="ja-JP" sz="1050" dirty="0">
              <a:solidFill>
                <a:srgbClr val="B0B0B0">
                  <a:lumMod val="50000"/>
                </a:srgbClr>
              </a:solidFill>
              <a:latin typeface="Meiryo UI" panose="020B0604030504040204" pitchFamily="50" charset="-128"/>
              <a:ea typeface="Meiryo UI" panose="020B0604030504040204" pitchFamily="50" charset="-128"/>
              <a:cs typeface="メイリオ" pitchFamily="50" charset="-128"/>
            </a:endParaRPr>
          </a:p>
          <a:p>
            <a:r>
              <a:rPr kumimoji="1" lang="ja-JP" altLang="en-US" sz="1050" dirty="0">
                <a:solidFill>
                  <a:srgbClr val="B0B0B0">
                    <a:lumMod val="50000"/>
                  </a:srgbClr>
                </a:solidFill>
                <a:latin typeface="Meiryo UI" panose="020B0604030504040204" pitchFamily="50" charset="-128"/>
                <a:ea typeface="Meiryo UI" panose="020B0604030504040204" pitchFamily="50" charset="-128"/>
              </a:rPr>
              <a:t>実効性のある</a:t>
            </a:r>
            <a:r>
              <a:rPr kumimoji="1" lang="en-US" altLang="ja-JP" sz="1050" dirty="0">
                <a:solidFill>
                  <a:srgbClr val="B0B0B0">
                    <a:lumMod val="50000"/>
                  </a:srgbClr>
                </a:solidFill>
                <a:latin typeface="Meiryo UI" panose="020B0604030504040204" pitchFamily="50" charset="-128"/>
                <a:ea typeface="Meiryo UI" panose="020B0604030504040204" pitchFamily="50" charset="-128"/>
              </a:rPr>
              <a:t>BCP</a:t>
            </a:r>
            <a:r>
              <a:rPr kumimoji="1" lang="ja-JP" altLang="en-US" sz="1050" dirty="0">
                <a:solidFill>
                  <a:srgbClr val="B0B0B0">
                    <a:lumMod val="50000"/>
                  </a:srgbClr>
                </a:solidFill>
                <a:latin typeface="Meiryo UI" panose="020B0604030504040204" pitchFamily="50" charset="-128"/>
                <a:ea typeface="Meiryo UI" panose="020B0604030504040204" pitchFamily="50" charset="-128"/>
              </a:rPr>
              <a:t>とは、事例を交えて紹介します</a:t>
            </a:r>
            <a:endParaRPr kumimoji="1" lang="ja-JP" altLang="en-US" sz="1050" dirty="0"/>
          </a:p>
        </p:txBody>
      </p:sp>
      <p:sp>
        <p:nvSpPr>
          <p:cNvPr id="1131" name="角丸四角形吹き出し 9"/>
          <p:cNvSpPr/>
          <p:nvPr/>
        </p:nvSpPr>
        <p:spPr>
          <a:xfrm>
            <a:off x="245662" y="1764426"/>
            <a:ext cx="1410096" cy="1053215"/>
          </a:xfrm>
          <a:prstGeom prst="wedgeRoundRectCallout">
            <a:avLst>
              <a:gd name="adj1" fmla="val 64395"/>
              <a:gd name="adj2" fmla="val 20330"/>
              <a:gd name="adj3" fmla="val 16667"/>
            </a:avLst>
          </a:prstGeom>
          <a:gradFill>
            <a:gsLst>
              <a:gs pos="66000">
                <a:srgbClr val="EC6C00"/>
              </a:gs>
              <a:gs pos="100000">
                <a:schemeClr val="accent4"/>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研修訓練も紹介</a:t>
            </a:r>
          </a:p>
        </p:txBody>
      </p:sp>
      <p:sp>
        <p:nvSpPr>
          <p:cNvPr id="1132" name="AutoShape 470"/>
          <p:cNvSpPr>
            <a:spLocks noChangeArrowheads="1"/>
          </p:cNvSpPr>
          <p:nvPr/>
        </p:nvSpPr>
        <p:spPr>
          <a:xfrm>
            <a:off x="5922272" y="6868363"/>
            <a:ext cx="1798658" cy="482502"/>
          </a:xfrm>
          <a:prstGeom prst="roundRect">
            <a:avLst>
              <a:gd name="adj" fmla="val 16667"/>
            </a:avLst>
          </a:prstGeom>
          <a:solidFill>
            <a:srgbClr val="000066"/>
          </a:solidFill>
          <a:ln w="9525">
            <a:noFill/>
            <a:round/>
            <a:headEnd/>
            <a:tailEnd/>
          </a:ln>
        </p:spPr>
        <p:txBody>
          <a:bodyPr wrap="none" lIns="0" tIns="0" rIns="0" bIns="0" anchor="ctr"/>
          <a:lstStyle/>
          <a:p>
            <a:pPr algn="ctr">
              <a:spcBef>
                <a:spcPct val="20000"/>
              </a:spcBef>
              <a:buClr>
                <a:srgbClr val="0099FF"/>
              </a:buClr>
              <a:buFont typeface="Wingdings" pitchFamily="2" charset="2"/>
              <a:buNone/>
            </a:pPr>
            <a:r>
              <a:rPr lang="ja-JP" altLang="en-US" sz="1400" dirty="0">
                <a:solidFill>
                  <a:prstClr val="white"/>
                </a:solidFill>
                <a:ea typeface="HGP創英角ｺﾞｼｯｸUB" pitchFamily="50" charset="-128"/>
              </a:rPr>
              <a:t>申込締切：３</a:t>
            </a:r>
            <a:r>
              <a:rPr lang="ja-JP" altLang="en-US" sz="1400" dirty="0">
                <a:solidFill>
                  <a:prstClr val="white"/>
                </a:solidFill>
                <a:ea typeface="HG創英角ｺﾞｼｯｸUB" pitchFamily="49" charset="-128"/>
              </a:rPr>
              <a:t>月１０日</a:t>
            </a:r>
            <a:endParaRPr lang="ja-JP" altLang="en-US" sz="1400" dirty="0">
              <a:solidFill>
                <a:prstClr val="white"/>
              </a:solidFill>
              <a:ea typeface="HGP創英角ｺﾞｼｯｸUB" pitchFamily="50" charset="-128"/>
            </a:endParaRPr>
          </a:p>
        </p:txBody>
      </p:sp>
    </p:spTree>
    <p:extLst>
      <p:ext uri="{BB962C8B-B14F-4D97-AF65-F5344CB8AC3E}">
        <p14:creationId xmlns:p14="http://schemas.microsoft.com/office/powerpoint/2010/main" val="779290052"/>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4.1.6</AppVersion>
  <PresentationFormat>ユーザー設定</PresentationFormat>
  <Slides>1</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lastModifiedBy>小池　英和</cp:lastModifiedBy>
  <dcterms:created xsi:type="dcterms:W3CDTF">2023-02-13T11:17:44Z</dcterms:created>
  <dcterms:modified xsi:type="dcterms:W3CDTF">2023-02-13T11:17:44Z</dcterms:modified>
  <cp:revision>1</cp:revision>
</cp:coreProperties>
</file>

<file path=docProps/custom.xml><?xml version="1.0" encoding="utf-8"?>
<Properties xmlns:vt="http://schemas.openxmlformats.org/officeDocument/2006/docPropsVTypes" xmlns="http://schemas.openxmlformats.org/officeDocument/2006/custom-properties"/>
</file>