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4"/>
    <p:restoredTop sz="94660"/>
  </p:normalViewPr>
  <p:slideViewPr>
    <p:cSldViewPr>
      <p:cViewPr varScale="1">
        <p:scale>
          <a:sx n="62" d="100"/>
          <a:sy n="62" d="100"/>
        </p:scale>
        <p:origin x="-64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04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04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4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60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061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062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67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068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069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74" name="四角形 2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075" name="四角形 21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076" name="四角形 22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EAC6-7CBF-443E-9204-E60783DD19C4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>
          <a:xfrm>
            <a:off x="345000" y="40441"/>
            <a:ext cx="9413842" cy="404787"/>
          </a:xfrm>
        </p:spPr>
        <p:txBody>
          <a:bodyPr/>
          <a:lstStyle>
            <a:lvl1pPr algn="l">
              <a:defRPr sz="1600" b="1"/>
            </a:lvl1pPr>
          </a:lstStyle>
          <a:p>
            <a:pPr/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39" name="四角形 12"/>
          <p:cNvSpPr/>
          <p:nvPr userDrawn="1"/>
        </p:nvSpPr>
        <p:spPr>
          <a:xfrm>
            <a:off x="201000" y="116787"/>
            <a:ext cx="71755" cy="252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040" name="直線 13"/>
          <p:cNvSpPr/>
          <p:nvPr userDrawn="1"/>
        </p:nvSpPr>
        <p:spPr>
          <a:xfrm>
            <a:off x="0" y="511372"/>
            <a:ext cx="9849000" cy="0"/>
          </a:xfrm>
          <a:prstGeom prst="line">
            <a:avLst/>
          </a:prstGeom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</p:spTree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A9193CAE-3C5B-4606-8997-352C8F36DC36}" type="datetime1">
              <a:rPr kumimoji="1" lang="ja-JP" altLang="en-US" smtClean="0"/>
              <a:t>2023/6/20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テキスト 160"/>
          <p:cNvSpPr txBox="1"/>
          <p:nvPr/>
        </p:nvSpPr>
        <p:spPr>
          <a:xfrm>
            <a:off x="561000" y="1269000"/>
            <a:ext cx="6479300" cy="39921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000" b="1" spc="300"/>
              <a:t>令和5年度静岡県庁オフィス改革業務企画提案書</a:t>
            </a:r>
            <a:endParaRPr lang="ja-JP" altLang="en-US" b="1" spc="300"/>
          </a:p>
        </p:txBody>
      </p:sp>
      <p:sp>
        <p:nvSpPr>
          <p:cNvPr id="1050" name="テキスト 161"/>
          <p:cNvSpPr txBox="1"/>
          <p:nvPr/>
        </p:nvSpPr>
        <p:spPr>
          <a:xfrm>
            <a:off x="7257000" y="477000"/>
            <a:ext cx="2158740" cy="337661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 b="0" spc="0"/>
              <a:t>令和5年●月●日</a:t>
            </a:r>
            <a:endParaRPr lang="ja-JP" altLang="en-US" b="0" spc="0"/>
          </a:p>
        </p:txBody>
      </p:sp>
      <p:sp>
        <p:nvSpPr>
          <p:cNvPr id="1051" name="テキスト 162"/>
          <p:cNvSpPr txBox="1"/>
          <p:nvPr/>
        </p:nvSpPr>
        <p:spPr>
          <a:xfrm>
            <a:off x="1865139" y="2778723"/>
            <a:ext cx="4542399" cy="101477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団体名	●●株式会社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所在地	静岡市●●区●●町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代表者	代表取締役社長　●●　●●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担当者</a:t>
            </a:r>
            <a:r>
              <a:rPr lang="ja-JP" altLang="en-US" sz="1200" b="0" spc="0"/>
              <a:t>氏名</a:t>
            </a:r>
            <a:r>
              <a:rPr lang="ja-JP" altLang="en-US" sz="1200" b="0" spc="0"/>
              <a:t>	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　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●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担当者連絡先	000-000-0000</a:t>
            </a:r>
            <a:endParaRPr lang="ja-JP" altLang="en-US" sz="1200" b="0" spc="0"/>
          </a:p>
        </p:txBody>
      </p:sp>
      <p:sp>
        <p:nvSpPr>
          <p:cNvPr id="1052" name="直線 163"/>
          <p:cNvSpPr/>
          <p:nvPr/>
        </p:nvSpPr>
        <p:spPr>
          <a:xfrm>
            <a:off x="561000" y="2182812"/>
            <a:ext cx="8784000" cy="0"/>
          </a:xfrm>
          <a:prstGeom prst="line">
            <a:avLst/>
          </a:prstGeom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053" name="テキスト 164"/>
          <p:cNvSpPr txBox="1"/>
          <p:nvPr/>
        </p:nvSpPr>
        <p:spPr>
          <a:xfrm>
            <a:off x="1865139" y="4074989"/>
            <a:ext cx="4542399" cy="101477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団体名	●●株式会社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所在地	静岡市●●区●●町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代表者	代表取締役社長　●●　●●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担当者</a:t>
            </a:r>
            <a:r>
              <a:rPr lang="ja-JP" altLang="en-US" sz="1200" b="0" spc="0"/>
              <a:t>氏名</a:t>
            </a:r>
            <a:r>
              <a:rPr lang="ja-JP" altLang="en-US" sz="1200" b="0" spc="0"/>
              <a:t>	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　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●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担当者連絡先	000-000-0000</a:t>
            </a:r>
            <a:endParaRPr lang="ja-JP" altLang="en-US" sz="1200" b="0" spc="0"/>
          </a:p>
        </p:txBody>
      </p:sp>
      <p:sp>
        <p:nvSpPr>
          <p:cNvPr id="1054" name="テキスト 165"/>
          <p:cNvSpPr txBox="1"/>
          <p:nvPr/>
        </p:nvSpPr>
        <p:spPr>
          <a:xfrm>
            <a:off x="1865140" y="5371254"/>
            <a:ext cx="4542399" cy="101477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団体名	●●株式会社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所在地	静岡市●●区●●町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代表者	代表取締役社長　●●　●●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担当者</a:t>
            </a:r>
            <a:r>
              <a:rPr lang="ja-JP" altLang="en-US" sz="1200" b="0" spc="0"/>
              <a:t>氏名</a:t>
            </a:r>
            <a:r>
              <a:rPr lang="ja-JP" altLang="en-US" sz="1200" b="0" spc="0"/>
              <a:t>	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　</a:t>
            </a:r>
            <a:r>
              <a:rPr lang="ja-JP" altLang="en-US" sz="1200" b="0" spc="0"/>
              <a:t>●</a:t>
            </a:r>
            <a:r>
              <a:rPr lang="ja-JP" altLang="en-US" sz="1200" b="0" spc="0"/>
              <a:t>●</a:t>
            </a:r>
            <a:endParaRPr lang="ja-JP" altLang="en-US" sz="1200" b="0" spc="0"/>
          </a:p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担当者連絡先	000-000-0000</a:t>
            </a:r>
            <a:endParaRPr lang="ja-JP" altLang="en-US" sz="1200" b="0" spc="0"/>
          </a:p>
        </p:txBody>
      </p:sp>
      <p:sp>
        <p:nvSpPr>
          <p:cNvPr id="1055" name="テキスト 166"/>
          <p:cNvSpPr txBox="1"/>
          <p:nvPr/>
        </p:nvSpPr>
        <p:spPr>
          <a:xfrm>
            <a:off x="561000" y="2781000"/>
            <a:ext cx="1231524" cy="10131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noAutofit/>
          </a:bodyPr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代表事業者</a:t>
            </a:r>
            <a:endParaRPr lang="ja-JP" altLang="en-US" sz="1200" b="0" spc="0"/>
          </a:p>
        </p:txBody>
      </p:sp>
      <p:sp>
        <p:nvSpPr>
          <p:cNvPr id="1056" name="テキスト 167"/>
          <p:cNvSpPr txBox="1"/>
          <p:nvPr/>
        </p:nvSpPr>
        <p:spPr>
          <a:xfrm>
            <a:off x="561000" y="4074552"/>
            <a:ext cx="1231524" cy="10180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noAutofit/>
          </a:bodyPr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構成員①</a:t>
            </a:r>
            <a:endParaRPr lang="ja-JP" altLang="en-US" sz="1200" b="0" spc="0"/>
          </a:p>
        </p:txBody>
      </p:sp>
      <p:sp>
        <p:nvSpPr>
          <p:cNvPr id="1057" name="テキスト 168"/>
          <p:cNvSpPr txBox="1"/>
          <p:nvPr/>
        </p:nvSpPr>
        <p:spPr>
          <a:xfrm>
            <a:off x="561000" y="5373000"/>
            <a:ext cx="1231524" cy="10121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noAutofit/>
          </a:bodyPr>
          <a:p>
            <a:pPr>
              <a:tabLst>
                <a:tab pos="1296000" algn="l"/>
              </a:tabLst>
              <a:defRPr lang="ja-JP" altLang="en-US"/>
            </a:pPr>
            <a:r>
              <a:rPr lang="ja-JP" altLang="en-US" sz="1200" b="0" spc="0"/>
              <a:t>構成員②</a:t>
            </a:r>
            <a:endParaRPr lang="ja-JP" altLang="en-US" sz="1200" b="0" spc="0"/>
          </a:p>
        </p:txBody>
      </p:sp>
      <p:sp>
        <p:nvSpPr>
          <p:cNvPr id="1058" name="テキスト 169"/>
          <p:cNvSpPr txBox="1"/>
          <p:nvPr/>
        </p:nvSpPr>
        <p:spPr>
          <a:xfrm>
            <a:off x="561000" y="246614"/>
            <a:ext cx="3023191" cy="36843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b="0" spc="0">
                <a:solidFill>
                  <a:schemeClr val="accent2"/>
                </a:solidFill>
              </a:rPr>
              <a:t>（企画提案書サンプル）</a:t>
            </a:r>
            <a:endParaRPr lang="ja-JP" altLang="en-US" b="0" spc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96" name="四角形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業務運営体制</a:t>
            </a:r>
            <a:endParaRPr kumimoji="1" lang="ja-JP" altLang="en-US"/>
          </a:p>
        </p:txBody>
      </p:sp>
      <p:sp>
        <p:nvSpPr>
          <p:cNvPr id="109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99" name="四角形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その他</a:t>
            </a:r>
            <a:endParaRPr kumimoji="1" lang="ja-JP" altLang="en-US"/>
          </a:p>
        </p:txBody>
      </p:sp>
      <p:sp>
        <p:nvSpPr>
          <p:cNvPr id="1100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64" name="テキスト 142"/>
          <p:cNvSpPr txBox="1"/>
          <p:nvPr/>
        </p:nvSpPr>
        <p:spPr>
          <a:xfrm>
            <a:off x="2433000" y="1341000"/>
            <a:ext cx="5362622" cy="3784759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01</a:t>
            </a:r>
            <a:r>
              <a:rPr lang="ja-JP" altLang="en-US" sz="1600"/>
              <a:t>	本業務の実施方針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02</a:t>
            </a:r>
            <a:r>
              <a:rPr lang="ja-JP" altLang="en-US" sz="1600"/>
              <a:t>	業務スケジュール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03</a:t>
            </a:r>
            <a:r>
              <a:rPr lang="ja-JP" altLang="en-US" sz="1600"/>
              <a:t>	現状分析の手法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04</a:t>
            </a:r>
            <a:r>
              <a:rPr lang="ja-JP" altLang="en-US" sz="1600"/>
              <a:t>	</a:t>
            </a:r>
            <a:r>
              <a:rPr lang="ja-JP" altLang="en-US" sz="1600"/>
              <a:t>新オフィス企画書の</a:t>
            </a:r>
            <a:r>
              <a:rPr lang="ja-JP" altLang="en-US" sz="1600"/>
              <a:t>策定に向けた取組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05</a:t>
            </a:r>
            <a:r>
              <a:rPr lang="ja-JP" altLang="en-US" sz="1600"/>
              <a:t>	</a:t>
            </a:r>
            <a:r>
              <a:rPr lang="ja-JP" altLang="en-US" sz="1600"/>
              <a:t>新オフィス案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06</a:t>
            </a:r>
            <a:r>
              <a:rPr lang="ja-JP" altLang="en-US" sz="1600"/>
              <a:t>	</a:t>
            </a:r>
            <a:r>
              <a:rPr lang="ja-JP" altLang="en-US" sz="1600"/>
              <a:t>フォローアップ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07</a:t>
            </a:r>
            <a:r>
              <a:rPr lang="ja-JP" altLang="en-US" sz="1600"/>
              <a:t>	同種の事業実績と活用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08</a:t>
            </a:r>
            <a:r>
              <a:rPr lang="ja-JP" altLang="en-US" sz="1600"/>
              <a:t>	業務運営体制</a:t>
            </a:r>
            <a:endParaRPr lang="ja-JP" altLang="en-US" sz="1600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09</a:t>
            </a:r>
            <a:r>
              <a:rPr lang="ja-JP" altLang="en-US" sz="1600"/>
              <a:t>	その他</a:t>
            </a:r>
            <a:endParaRPr lang="ja-JP" altLang="en-US"/>
          </a:p>
          <a:p>
            <a:pPr>
              <a:lnSpc>
                <a:spcPct val="150000"/>
              </a:lnSpc>
              <a:defRPr lang="ja-JP" altLang="en-US"/>
            </a:pPr>
            <a:r>
              <a:rPr lang="ja-JP" altLang="en-US" sz="1600">
                <a:solidFill>
                  <a:schemeClr val="accent1"/>
                </a:solidFill>
              </a:rPr>
              <a:t>別紙</a:t>
            </a:r>
            <a:r>
              <a:rPr lang="ja-JP" altLang="en-US" sz="1600"/>
              <a:t>	見積書</a:t>
            </a:r>
            <a:endParaRPr lang="ja-JP" altLang="en-US" sz="1600"/>
          </a:p>
        </p:txBody>
      </p:sp>
      <p:sp>
        <p:nvSpPr>
          <p:cNvPr id="1065" name="四角形 159"/>
          <p:cNvSpPr/>
          <p:nvPr/>
        </p:nvSpPr>
        <p:spPr>
          <a:xfrm>
            <a:off x="849230" y="1340245"/>
            <a:ext cx="1149950" cy="37897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>
                <a:solidFill>
                  <a:schemeClr val="accent1"/>
                </a:solidFill>
              </a:rPr>
              <a:t>目次</a:t>
            </a:r>
            <a:endParaRPr lang="ja-JP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71" name="四角形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r>
              <a:rPr kumimoji="1" lang="ja-JP" altLang="en-US"/>
              <a:t>本業務の実施方針</a:t>
            </a:r>
            <a:endParaRPr kumimoji="1" lang="ja-JP" altLang="en-US"/>
          </a:p>
        </p:txBody>
      </p:sp>
      <p:sp>
        <p:nvSpPr>
          <p:cNvPr id="107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78" name="四角形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業務</a:t>
            </a:r>
            <a:r>
              <a:rPr kumimoji="1" lang="ja-JP" altLang="en-US"/>
              <a:t>スケジュール</a:t>
            </a:r>
            <a:endParaRPr kumimoji="1" lang="ja-JP" altLang="en-US"/>
          </a:p>
        </p:txBody>
      </p:sp>
      <p:sp>
        <p:nvSpPr>
          <p:cNvPr id="1079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81" name="四角形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現状</a:t>
            </a:r>
            <a:r>
              <a:rPr kumimoji="1" lang="ja-JP" altLang="en-US"/>
              <a:t>分析</a:t>
            </a:r>
            <a:r>
              <a:rPr kumimoji="1" lang="ja-JP" altLang="en-US"/>
              <a:t>の</a:t>
            </a:r>
            <a:r>
              <a:rPr kumimoji="1" lang="ja-JP" altLang="en-US"/>
              <a:t>手法</a:t>
            </a:r>
            <a:endParaRPr kumimoji="1" lang="ja-JP" altLang="en-US"/>
          </a:p>
        </p:txBody>
      </p:sp>
      <p:sp>
        <p:nvSpPr>
          <p:cNvPr id="108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84" name="四角形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新オフィス企画書の</a:t>
            </a:r>
            <a:r>
              <a:rPr kumimoji="1" lang="ja-JP" altLang="en-US"/>
              <a:t>策定に向けた取組</a:t>
            </a:r>
            <a:endParaRPr kumimoji="1" lang="ja-JP" altLang="en-US"/>
          </a:p>
        </p:txBody>
      </p:sp>
      <p:sp>
        <p:nvSpPr>
          <p:cNvPr id="108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87" name="四角形 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新オフィス案</a:t>
            </a:r>
            <a:endParaRPr kumimoji="1" lang="ja-JP" altLang="en-US"/>
          </a:p>
        </p:txBody>
      </p:sp>
      <p:sp>
        <p:nvSpPr>
          <p:cNvPr id="108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90" name="四角形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フォローアップ</a:t>
            </a:r>
            <a:endParaRPr kumimoji="1" lang="ja-JP" altLang="en-US"/>
          </a:p>
        </p:txBody>
      </p:sp>
      <p:sp>
        <p:nvSpPr>
          <p:cNvPr id="109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093" name="四角形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p>
            <a:pPr lvl="0"/>
            <a:r>
              <a:rPr kumimoji="1" lang="ja-JP" altLang="en-US"/>
              <a:t>同種</a:t>
            </a:r>
            <a:r>
              <a:rPr kumimoji="1" lang="ja-JP" altLang="en-US"/>
              <a:t>の</a:t>
            </a:r>
            <a:r>
              <a:rPr kumimoji="1" lang="ja-JP" altLang="en-US"/>
              <a:t>事業</a:t>
            </a:r>
            <a:r>
              <a:rPr kumimoji="1" lang="ja-JP" altLang="en-US"/>
              <a:t>実績</a:t>
            </a:r>
            <a:r>
              <a:rPr kumimoji="1" lang="ja-JP" altLang="en-US"/>
              <a:t>と</a:t>
            </a:r>
            <a:r>
              <a:rPr kumimoji="1" lang="ja-JP" altLang="en-US"/>
              <a:t>活用</a:t>
            </a:r>
            <a:endParaRPr kumimoji="1" lang="ja-JP" altLang="en-US"/>
          </a:p>
        </p:txBody>
      </p:sp>
      <p:sp>
        <p:nvSpPr>
          <p:cNvPr id="109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28867" y="6492875"/>
            <a:ext cx="777837" cy="365125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/>
            <a:fld id="{2C9400E4-C46D-48FA-AEA0-ED136F70A0E5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IZ UDP 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11</Slides>
  <Notes>3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水口　一徹</dc:creator>
  <cp:lastModifiedBy>水口　一徹</cp:lastModifiedBy>
  <dcterms:created xsi:type="dcterms:W3CDTF">2023-06-20T01:11:03Z</dcterms:created>
  <dcterms:modified xsi:type="dcterms:W3CDTF">2023-07-13T07:19:23Z</dcterms:modified>
  <cp:revision>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