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6" r:id="rId4"/>
    <p:sldId id="260" r:id="rId5"/>
    <p:sldId id="258" r:id="rId6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86"/>
    <p:restoredTop sz="94660"/>
  </p:normalViewPr>
  <p:slideViewPr>
    <p:cSldViewPr>
      <p:cViewPr varScale="0">
        <p:scale>
          <a:sx n="100" d="100"/>
          <a:sy n="100" d="100"/>
        </p:scale>
        <p:origin x="-258" y="-1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38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406576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57200" y="1239602"/>
            <a:ext cx="8229600" cy="1008112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2319722"/>
            <a:ext cx="82296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302610"/>
            <a:ext cx="8229600" cy="31773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7398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7398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2610"/>
            <a:ext cx="8229600" cy="32110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57200" y="2211710"/>
            <a:ext cx="8229600" cy="792088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888562"/>
            <a:ext cx="8229600" cy="132314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02611"/>
            <a:ext cx="3970784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012" y="1302611"/>
            <a:ext cx="4006788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16016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6016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204789"/>
            <a:ext cx="4727438" cy="423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275606"/>
            <a:ext cx="3008312" cy="32043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3516855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59482"/>
            <a:ext cx="5486400" cy="32841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975907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19772" y="4677984"/>
            <a:ext cx="4104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3990"/>
            <a:ext cx="8229600" cy="74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02610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677984"/>
            <a:ext cx="1882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8244" y="4677984"/>
            <a:ext cx="19185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タイトル 1"/>
          <p:cNvSpPr>
            <a:spLocks noGrp="1"/>
          </p:cNvSpPr>
          <p:nvPr>
            <p:ph type="ctrTitle"/>
          </p:nvPr>
        </p:nvSpPr>
        <p:spPr>
          <a:xfrm>
            <a:off x="213181" y="0"/>
            <a:ext cx="7203030" cy="512097"/>
          </a:xfrm>
        </p:spPr>
        <p:txBody>
          <a:bodyPr>
            <a:normAutofit fontScale="90000"/>
          </a:bodyPr>
          <a:lstStyle/>
          <a:p>
            <a:r>
              <a:rPr kumimoji="1" lang="ja-JP" altLang="en-US" sz="2000" b="1" dirty="0">
                <a:latin typeface="+mn-ea"/>
                <a:ea typeface="+mn-ea"/>
              </a:rPr>
              <a:t>情報セキュリティインシデント発生に備えた連絡体制図（例）</a:t>
            </a:r>
            <a:endParaRPr kumimoji="1" lang="ja-JP" altLang="en-US" sz="2000" b="1" dirty="0">
              <a:latin typeface="+mn-ea"/>
              <a:ea typeface="+mn-ea"/>
            </a:endParaRPr>
          </a:p>
        </p:txBody>
      </p:sp>
      <p:sp>
        <p:nvSpPr>
          <p:cNvPr id="1108" name="四角形 12"/>
          <p:cNvSpPr/>
          <p:nvPr/>
        </p:nvSpPr>
        <p:spPr>
          <a:xfrm>
            <a:off x="576289" y="1491693"/>
            <a:ext cx="1760848" cy="4365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>
                <a:solidFill>
                  <a:schemeClr val="tx1"/>
                </a:solidFill>
              </a:rPr>
              <a:t>院長</a:t>
            </a: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109" name="四角形 13"/>
          <p:cNvSpPr/>
          <p:nvPr/>
        </p:nvSpPr>
        <p:spPr>
          <a:xfrm>
            <a:off x="4429852" y="512097"/>
            <a:ext cx="3587863" cy="39825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医療情報システムベンダー</a:t>
            </a:r>
            <a:endParaRPr lang="ja-JP" altLang="en-US" sz="1100">
              <a:solidFill>
                <a:schemeClr val="tx1"/>
              </a:solidFill>
            </a:endParaRPr>
          </a:p>
          <a:p>
            <a:pPr algn="ctr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（株式会社○○　TEL○○）</a:t>
            </a:r>
            <a:endParaRPr lang="ja-JP" altLang="en-US" sz="1100">
              <a:solidFill>
                <a:schemeClr val="tx1"/>
              </a:solidFill>
            </a:endParaRPr>
          </a:p>
        </p:txBody>
      </p:sp>
      <p:sp>
        <p:nvSpPr>
          <p:cNvPr id="1110" name="四角形 14"/>
          <p:cNvSpPr/>
          <p:nvPr/>
        </p:nvSpPr>
        <p:spPr>
          <a:xfrm>
            <a:off x="4419574" y="984110"/>
            <a:ext cx="3590705" cy="50758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情報セキュリティ事業者</a:t>
            </a:r>
            <a:endParaRPr lang="ja-JP" altLang="en-US" sz="1100">
              <a:solidFill>
                <a:schemeClr val="tx1"/>
              </a:solidFill>
            </a:endParaRPr>
          </a:p>
          <a:p>
            <a:pPr algn="ctr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（</a:t>
            </a:r>
            <a:r>
              <a:rPr lang="ja-JP" altLang="en-US" sz="1100">
                <a:solidFill>
                  <a:schemeClr val="tx1"/>
                </a:solidFill>
              </a:rPr>
              <a:t>株式会社○○</a:t>
            </a:r>
            <a:r>
              <a:rPr lang="ja-JP" altLang="en-US" sz="1100">
                <a:solidFill>
                  <a:schemeClr val="tx1"/>
                </a:solidFill>
              </a:rPr>
              <a:t>　</a:t>
            </a:r>
            <a:r>
              <a:rPr lang="ja-JP" altLang="en-US" sz="1100">
                <a:solidFill>
                  <a:schemeClr val="tx1"/>
                </a:solidFill>
              </a:rPr>
              <a:t>TEL○○）</a:t>
            </a:r>
            <a:endParaRPr lang="ja-JP" altLang="en-US" sz="1100">
              <a:solidFill>
                <a:schemeClr val="tx1"/>
              </a:solidFill>
            </a:endParaRPr>
          </a:p>
        </p:txBody>
      </p:sp>
      <p:sp>
        <p:nvSpPr>
          <p:cNvPr id="1111" name="四角形 16"/>
          <p:cNvSpPr/>
          <p:nvPr/>
        </p:nvSpPr>
        <p:spPr>
          <a:xfrm>
            <a:off x="4430084" y="4587750"/>
            <a:ext cx="3582713" cy="43415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顧問弁護士等（必要に応じて）</a:t>
            </a:r>
            <a:endParaRPr lang="ja-JP" altLang="en-US" sz="1100">
              <a:solidFill>
                <a:schemeClr val="tx1"/>
              </a:solidFill>
            </a:endParaRPr>
          </a:p>
        </p:txBody>
      </p:sp>
      <p:sp>
        <p:nvSpPr>
          <p:cNvPr id="1112" name="四角形 17"/>
          <p:cNvSpPr/>
          <p:nvPr/>
        </p:nvSpPr>
        <p:spPr>
          <a:xfrm>
            <a:off x="4419574" y="1563750"/>
            <a:ext cx="3577907" cy="84391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100" u="sng">
                <a:solidFill>
                  <a:schemeClr val="tx1"/>
                </a:solidFill>
              </a:rPr>
              <a:t>（警察）</a:t>
            </a:r>
            <a:endParaRPr lang="ja-JP" altLang="en-US" sz="1100" u="sng">
              <a:solidFill>
                <a:schemeClr val="tx1"/>
              </a:solidFill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・静岡県警察本部生活安全部サイバー犯罪対策課</a:t>
            </a:r>
            <a:endParaRPr lang="ja-JP" altLang="en-US" sz="1100">
              <a:solidFill>
                <a:schemeClr val="tx1"/>
              </a:solidFill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  (TEL </a:t>
            </a:r>
            <a:r>
              <a:rPr lang="ja-JP" altLang="en-US" sz="1100">
                <a:solidFill>
                  <a:schemeClr val="tx1"/>
                </a:solidFill>
              </a:rPr>
              <a:t>054-271-0110 内線</a:t>
            </a:r>
            <a:r>
              <a:rPr lang="ja-JP" altLang="en-US" sz="1100">
                <a:solidFill>
                  <a:schemeClr val="tx1"/>
                </a:solidFill>
              </a:rPr>
              <a:t>711-3482</a:t>
            </a:r>
            <a:r>
              <a:rPr lang="ja-JP" altLang="en-US" sz="1100">
                <a:solidFill>
                  <a:schemeClr val="tx1"/>
                </a:solidFill>
              </a:rPr>
              <a:t>)</a:t>
            </a:r>
            <a:endParaRPr lang="ja-JP" altLang="en-US" sz="1100">
              <a:solidFill>
                <a:schemeClr val="tx1"/>
              </a:solidFill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・○○警察署※１</a:t>
            </a:r>
            <a:br>
              <a:rPr lang="ja-JP" altLang="en-US" sz="1100">
                <a:solidFill>
                  <a:schemeClr val="tx1"/>
                </a:solidFill>
              </a:rPr>
            </a:br>
            <a:r>
              <a:rPr lang="ja-JP" altLang="en-US" sz="1100">
                <a:solidFill>
                  <a:schemeClr val="tx1"/>
                </a:solidFill>
              </a:rPr>
              <a:t>（TEL ○○）</a:t>
            </a:r>
            <a:endParaRPr lang="ja-JP" altLang="en-US" sz="1100">
              <a:solidFill>
                <a:schemeClr val="tx1"/>
              </a:solidFill>
            </a:endParaRPr>
          </a:p>
        </p:txBody>
      </p:sp>
      <p:sp>
        <p:nvSpPr>
          <p:cNvPr id="1113" name="四角形 18"/>
          <p:cNvSpPr/>
          <p:nvPr/>
        </p:nvSpPr>
        <p:spPr>
          <a:xfrm>
            <a:off x="4419574" y="2494091"/>
            <a:ext cx="3577370" cy="7168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100" u="sng">
                <a:solidFill>
                  <a:schemeClr val="tx1"/>
                </a:solidFill>
              </a:rPr>
              <a:t>（厚生労働省）</a:t>
            </a:r>
            <a:r>
              <a:rPr lang="ja-JP" altLang="en-US" sz="1100">
                <a:solidFill>
                  <a:schemeClr val="tx1"/>
                </a:solidFill>
              </a:rPr>
              <a:t>　</a:t>
            </a:r>
            <a:endParaRPr lang="ja-JP" altLang="en-US" sz="1100">
              <a:solidFill>
                <a:schemeClr val="tx1"/>
              </a:solidFill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・医政局特定医薬品開発支援　</a:t>
            </a:r>
            <a:r>
              <a:rPr lang="ja-JP" altLang="en-US" sz="1100">
                <a:solidFill>
                  <a:schemeClr val="tx1"/>
                </a:solidFill>
              </a:rPr>
              <a:t>医療情報担当参事官室</a:t>
            </a:r>
            <a:endParaRPr lang="ja-JP" altLang="en-US" sz="1100">
              <a:solidFill>
                <a:schemeClr val="tx1"/>
              </a:solidFill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 （TEL 03-6812-7837）</a:t>
            </a:r>
            <a:endParaRPr lang="ja-JP" altLang="en-US" sz="1100">
              <a:solidFill>
                <a:schemeClr val="tx1"/>
              </a:solidFill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 （E</a:t>
            </a:r>
            <a:r>
              <a:rPr lang="ja-JP" altLang="en-US" sz="1100">
                <a:solidFill>
                  <a:schemeClr val="tx1"/>
                </a:solidFill>
              </a:rPr>
              <a:t>-</a:t>
            </a:r>
            <a:r>
              <a:rPr lang="ja-JP" altLang="en-US" sz="1100">
                <a:solidFill>
                  <a:schemeClr val="tx1"/>
                </a:solidFill>
              </a:rPr>
              <a:t>mai l：igishitu@mhlw.go.jp）</a:t>
            </a:r>
            <a:endParaRPr lang="ja-JP" altLang="en-US" sz="1100">
              <a:solidFill>
                <a:schemeClr val="tx1"/>
              </a:solidFill>
            </a:endParaRPr>
          </a:p>
        </p:txBody>
      </p:sp>
      <p:sp>
        <p:nvSpPr>
          <p:cNvPr id="1114" name="四角形 19"/>
          <p:cNvSpPr/>
          <p:nvPr/>
        </p:nvSpPr>
        <p:spPr>
          <a:xfrm>
            <a:off x="600592" y="2637691"/>
            <a:ext cx="2598221" cy="4296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>
                <a:solidFill>
                  <a:schemeClr val="tx1"/>
                </a:solidFill>
              </a:rPr>
              <a:t>事務員（担当：○○）</a:t>
            </a: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115" name="四角形 21"/>
          <p:cNvSpPr/>
          <p:nvPr/>
        </p:nvSpPr>
        <p:spPr>
          <a:xfrm>
            <a:off x="4411583" y="3291750"/>
            <a:ext cx="3585361" cy="58140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100" u="sng">
                <a:solidFill>
                  <a:schemeClr val="tx1"/>
                </a:solidFill>
              </a:rPr>
              <a:t>（県）</a:t>
            </a:r>
            <a:endParaRPr lang="ja-JP" altLang="en-US" sz="1100">
              <a:solidFill>
                <a:schemeClr val="tx1"/>
              </a:solidFill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・○○保健所</a:t>
            </a:r>
            <a:r>
              <a:rPr lang="ja-JP" altLang="en-US" sz="1100">
                <a:solidFill>
                  <a:schemeClr val="tx1"/>
                </a:solidFill>
              </a:rPr>
              <a:t>※２</a:t>
            </a:r>
            <a:endParaRPr lang="ja-JP" altLang="en-US" sz="1100" u="sng">
              <a:solidFill>
                <a:schemeClr val="tx1"/>
              </a:solidFill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 （TEL○○）</a:t>
            </a:r>
            <a:endParaRPr lang="ja-JP" altLang="en-US" sz="1100">
              <a:solidFill>
                <a:schemeClr val="tx1"/>
              </a:solidFill>
            </a:endParaRPr>
          </a:p>
        </p:txBody>
      </p:sp>
      <p:sp>
        <p:nvSpPr>
          <p:cNvPr id="1116" name="直線 26"/>
          <p:cNvSpPr/>
          <p:nvPr/>
        </p:nvSpPr>
        <p:spPr>
          <a:xfrm>
            <a:off x="3198812" y="2849562"/>
            <a:ext cx="1222182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7" name="直線 27"/>
          <p:cNvSpPr/>
          <p:nvPr/>
        </p:nvSpPr>
        <p:spPr>
          <a:xfrm flipH="1">
            <a:off x="3541772" y="706773"/>
            <a:ext cx="14228" cy="4107454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8" name="直線 28"/>
          <p:cNvSpPr/>
          <p:nvPr/>
        </p:nvSpPr>
        <p:spPr>
          <a:xfrm>
            <a:off x="3560909" y="703792"/>
            <a:ext cx="869175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9" name="直線 29"/>
          <p:cNvSpPr/>
          <p:nvPr/>
        </p:nvSpPr>
        <p:spPr>
          <a:xfrm>
            <a:off x="3549709" y="1349375"/>
            <a:ext cx="877857" cy="5292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20" name="直線 30"/>
          <p:cNvSpPr/>
          <p:nvPr/>
        </p:nvSpPr>
        <p:spPr>
          <a:xfrm>
            <a:off x="3537067" y="2000250"/>
            <a:ext cx="890699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21" name="直線 31"/>
          <p:cNvSpPr/>
          <p:nvPr/>
        </p:nvSpPr>
        <p:spPr>
          <a:xfrm>
            <a:off x="3523651" y="4815416"/>
            <a:ext cx="881940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22" name="直線 32"/>
          <p:cNvSpPr/>
          <p:nvPr/>
        </p:nvSpPr>
        <p:spPr>
          <a:xfrm flipV="1">
            <a:off x="3537067" y="3582453"/>
            <a:ext cx="869448" cy="4817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23" name="直線 52"/>
          <p:cNvSpPr/>
          <p:nvPr/>
        </p:nvSpPr>
        <p:spPr>
          <a:xfrm>
            <a:off x="976183" y="4163786"/>
            <a:ext cx="1363671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24" name="テキスト 53"/>
          <p:cNvSpPr txBox="1"/>
          <p:nvPr/>
        </p:nvSpPr>
        <p:spPr>
          <a:xfrm>
            <a:off x="756436" y="4310945"/>
            <a:ext cx="2093138" cy="337661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600"/>
              <a:t>インシデント報告</a:t>
            </a:r>
            <a:endParaRPr lang="ja-JP" altLang="en-US" sz="1600"/>
          </a:p>
        </p:txBody>
      </p:sp>
      <p:sp>
        <p:nvSpPr>
          <p:cNvPr id="1125" name="直線 34"/>
          <p:cNvSpPr/>
          <p:nvPr/>
        </p:nvSpPr>
        <p:spPr>
          <a:xfrm>
            <a:off x="1460500" y="1931225"/>
            <a:ext cx="0" cy="707046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26" name="図形 38"/>
          <p:cNvSpPr/>
          <p:nvPr/>
        </p:nvSpPr>
        <p:spPr>
          <a:xfrm>
            <a:off x="8021662" y="636016"/>
            <a:ext cx="146441" cy="713359"/>
          </a:xfrm>
          <a:prstGeom prst="rightBracket">
            <a:avLst/>
          </a:prstGeom>
          <a:ln w="254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7" name="テキスト 39"/>
          <p:cNvSpPr txBox="1"/>
          <p:nvPr/>
        </p:nvSpPr>
        <p:spPr>
          <a:xfrm>
            <a:off x="8094882" y="754047"/>
            <a:ext cx="1153685" cy="506938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900"/>
              <a:t>場合によっては、同じ事業者の場合も有</a:t>
            </a:r>
            <a:endParaRPr lang="ja-JP" altLang="en-US" sz="900"/>
          </a:p>
        </p:txBody>
      </p:sp>
      <p:sp>
        <p:nvSpPr>
          <p:cNvPr id="1128" name="四角形 33"/>
          <p:cNvSpPr/>
          <p:nvPr/>
        </p:nvSpPr>
        <p:spPr>
          <a:xfrm>
            <a:off x="324556" y="998246"/>
            <a:ext cx="3024000" cy="2652255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ctr"/>
            <a:endParaRPr lang="ja-JP" altLang="en-US"/>
          </a:p>
        </p:txBody>
      </p:sp>
      <p:sp>
        <p:nvSpPr>
          <p:cNvPr id="1129" name="テキスト 25"/>
          <p:cNvSpPr txBox="1"/>
          <p:nvPr/>
        </p:nvSpPr>
        <p:spPr>
          <a:xfrm>
            <a:off x="828000" y="814917"/>
            <a:ext cx="1785659" cy="368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/>
              <a:t>○○クリニック</a:t>
            </a:r>
            <a:endParaRPr lang="ja-JP" altLang="en-US"/>
          </a:p>
        </p:txBody>
      </p:sp>
      <p:sp>
        <p:nvSpPr>
          <p:cNvPr id="1130" name="四角形 34"/>
          <p:cNvSpPr/>
          <p:nvPr/>
        </p:nvSpPr>
        <p:spPr>
          <a:xfrm>
            <a:off x="4414231" y="3947108"/>
            <a:ext cx="3582713" cy="5318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100" u="sng">
                <a:solidFill>
                  <a:schemeClr val="tx1"/>
                </a:solidFill>
              </a:rPr>
              <a:t>（個人情報保護委員会）</a:t>
            </a:r>
            <a:endParaRPr lang="ja-JP" altLang="en-US" sz="1100" u="sng">
              <a:solidFill>
                <a:schemeClr val="tx1"/>
              </a:solidFill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・個人情報の漏洩時は報告</a:t>
            </a:r>
            <a:endParaRPr lang="ja-JP" altLang="en-US" sz="1100">
              <a:solidFill>
                <a:schemeClr val="tx1"/>
              </a:solidFill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/>
                </a:solidFill>
              </a:rPr>
              <a:t>（</a:t>
            </a:r>
            <a:r>
              <a:rPr lang="ja-JP" altLang="en-US" sz="1100">
                <a:solidFill>
                  <a:schemeClr val="tx1"/>
                </a:solidFill>
              </a:rPr>
              <a:t>TEL 03-6457-9680</a:t>
            </a:r>
            <a:r>
              <a:rPr lang="ja-JP" altLang="en-US" sz="1100">
                <a:solidFill>
                  <a:schemeClr val="tx1"/>
                </a:solidFill>
              </a:rPr>
              <a:t>）</a:t>
            </a:r>
            <a:endParaRPr lang="ja-JP" altLang="en-US" sz="1100">
              <a:solidFill>
                <a:schemeClr val="tx1"/>
              </a:solidFill>
            </a:endParaRPr>
          </a:p>
        </p:txBody>
      </p:sp>
      <p:sp>
        <p:nvSpPr>
          <p:cNvPr id="1131" name="直線 35"/>
          <p:cNvSpPr/>
          <p:nvPr/>
        </p:nvSpPr>
        <p:spPr>
          <a:xfrm>
            <a:off x="3530718" y="4160837"/>
            <a:ext cx="890699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45" name="テキスト 36"/>
          <p:cNvSpPr txBox="1"/>
          <p:nvPr/>
        </p:nvSpPr>
        <p:spPr>
          <a:xfrm>
            <a:off x="7416211" y="71829"/>
            <a:ext cx="1548029" cy="368439"/>
          </a:xfrm>
          <a:prstGeom prst="rect"/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/>
              <a:t>【別紙１】</a:t>
            </a:r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タイトル 3"/>
          <p:cNvSpPr>
            <a:spLocks noGrp="1"/>
          </p:cNvSpPr>
          <p:nvPr>
            <p:ph type="title"/>
          </p:nvPr>
        </p:nvSpPr>
        <p:spPr>
          <a:xfrm>
            <a:off x="324000" y="163259"/>
            <a:ext cx="4387771" cy="611961"/>
          </a:xfrm>
        </p:spPr>
        <p:txBody>
          <a:bodyPr>
            <a:normAutofit/>
          </a:bodyPr>
          <a:lstStyle/>
          <a:p>
            <a:r>
              <a:rPr lang="ja-JP" altLang="en-US" sz="2600" b="1">
                <a:solidFill>
                  <a:schemeClr val="tx1"/>
                </a:solidFill>
                <a:latin typeface="+mn-ea"/>
                <a:ea typeface="+mn-ea"/>
              </a:rPr>
              <a:t>※１　所管警察署　連絡先</a:t>
            </a:r>
            <a:endParaRPr sz="2600" b="1">
              <a:latin typeface="+mn-ea"/>
              <a:ea typeface="+mn-ea"/>
            </a:endParaRPr>
          </a:p>
        </p:txBody>
      </p:sp>
      <p:sp>
        <p:nvSpPr>
          <p:cNvPr id="1134" name="正方形/長方形 7"/>
          <p:cNvSpPr/>
          <p:nvPr/>
        </p:nvSpPr>
        <p:spPr>
          <a:xfrm>
            <a:off x="3840842" y="4975017"/>
            <a:ext cx="1462316" cy="168483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90346" tIns="90346" rIns="90346" bIns="75288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01"/>
              </a:spcAft>
            </a:pPr>
            <a:endParaRPr kumimoji="1" lang="ja-JP" altLang="en-US" sz="13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1135" name="四角形 48"/>
          <p:cNvGraphicFramePr>
            <a:graphicFrameLocks noGrp="1"/>
          </p:cNvGraphicFramePr>
          <p:nvPr/>
        </p:nvGraphicFramePr>
        <p:xfrm>
          <a:off x="540000" y="775220"/>
          <a:ext cx="8229600" cy="4082130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1828800"/>
                <a:gridCol w="1143000"/>
                <a:gridCol w="1143000"/>
                <a:gridCol w="1828800"/>
              </a:tblGrid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警察署</a:t>
                      </a:r>
                      <a:endParaRPr kumimoji="1" lang="ja-JP" altLang="en-US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電話番号</a:t>
                      </a:r>
                      <a:endParaRPr kumimoji="1" lang="ja-JP" altLang="en-US" sz="9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所在地</a:t>
                      </a:r>
                      <a:endParaRPr kumimoji="1" lang="ja-JP" altLang="en-US" sz="9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警察署</a:t>
                      </a:r>
                      <a:endParaRPr kumimoji="1" lang="ja-JP" altLang="en-US" sz="9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電話番号</a:t>
                      </a:r>
                      <a:endParaRPr kumimoji="1" lang="ja-JP" altLang="en-US" sz="9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所在地</a:t>
                      </a:r>
                      <a:endParaRPr kumimoji="1" lang="ja-JP" altLang="en-US" sz="9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下田警察署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0558-27-0110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下田市東中7-8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焼津警察署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054-624-0110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焼津市道原723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伊豆中央警察署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0558-76-0110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伊豆の国市三福239-4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島田警察署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0547-37-0110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島田市向谷元町1212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三島警察署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055-981-0110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三島市谷田194-1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牧之原警察署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0548-22-0110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牧之原市細江2737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伊東警察署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0557-38-0110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伊東市竹の台2-26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菊川警察署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0537-36-0110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菊川市加茂5889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熱海警察署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0557-85-0110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熱海市福道町3-19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掛川警察署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0537-22-0110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掛川市宮脇1-1-1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沼津警察署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055-952-0110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沼津市平町19-11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袋井警察署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0538-41-0110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袋井市新屋2-4-5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裾野警察署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055-995-0110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裾野市平松620-1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磐田警察署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0538-37-0110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磐田市一言2533-4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御殿場警察署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0550-84-0110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御殿場市北久原439-2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天竜警察署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053-926-0110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浜松市天竜区二俣町阿蔵8-3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富士警察署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0545-51-0110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富士市八代町3-55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浜北警察署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053-585-0110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浜松市浜名区小松3218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富士宮警察署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0544-23-0110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富士宮市城北町160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浜松東警察署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053-460-0110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浜松市中央区相生町14-10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清水警察署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054-366-0110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静岡市清水区天王南1-35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浜松中央警察署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053-475-0110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浜松市</a:t>
                      </a:r>
                      <a:r>
                        <a:rPr lang="ja-JP" altLang="en-US" sz="900">
                          <a:latin typeface="游ゴシック"/>
                        </a:rPr>
                        <a:t>中央区</a:t>
                      </a:r>
                      <a:r>
                        <a:rPr lang="ja-JP" altLang="en-US" sz="900">
                          <a:latin typeface="游ゴシック"/>
                        </a:rPr>
                        <a:t>住吉5-28-1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静岡中央警察署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054-250-0110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静岡市葵区追手町6-1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浜松西警察署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053-484-0110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浜松市中央区大人見町3452-1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静岡南警察署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054-288-0110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静岡市駿河区富士見台1-5-10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細江警察署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053-522-0110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浜松市浜名区細江町気賀4640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4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藤枝警察署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054-641-0110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藤枝市緑町1-3-5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湖西警察署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>
                          <a:latin typeface="游ゴシック"/>
                        </a:rPr>
                        <a:t>053-574-0110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游ゴシック"/>
                        </a:rPr>
                        <a:t>湖西市古見1035-1</a:t>
                      </a:r>
                      <a:endParaRPr kumimoji="1" lang="ja-JP" altLang="en-US" sz="9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202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40" name="四角形 36"/>
          <p:cNvSpPr>
            <a:spLocks noGrp="1"/>
          </p:cNvSpPr>
          <p:nvPr>
            <p:ph type="title"/>
          </p:nvPr>
        </p:nvSpPr>
        <p:spPr>
          <a:xfrm>
            <a:off x="108000" y="225050"/>
            <a:ext cx="4975012" cy="745592"/>
          </a:xfrm>
          <a:prstGeom prst="rect">
            <a:avLst/>
          </a:prstGeom>
        </p:spPr>
        <p:txBody>
          <a:bodyPr>
            <a:normAutofit/>
          </a:bodyPr>
          <a:p>
            <a:r>
              <a:rPr lang="ja-JP" altLang="en-US" sz="2600" b="1">
                <a:solidFill>
                  <a:schemeClr val="tx1"/>
                </a:solidFill>
                <a:latin typeface="+mn-ea"/>
                <a:ea typeface="+mn-ea"/>
              </a:rPr>
              <a:t>※２　所管保健所　連絡先</a:t>
            </a:r>
            <a:endParaRPr kumimoji="1" lang="ja-JP" altLang="en-US" sz="2600" b="1">
              <a:latin typeface="+mn-ea"/>
              <a:ea typeface="+mn-ea"/>
            </a:endParaRPr>
          </a:p>
        </p:txBody>
      </p:sp>
      <p:graphicFrame>
        <p:nvGraphicFramePr>
          <p:cNvPr id="1141" name="四角形 50"/>
          <p:cNvGraphicFramePr>
            <a:graphicFrameLocks noGrp="1"/>
          </p:cNvGraphicFramePr>
          <p:nvPr/>
        </p:nvGraphicFramePr>
        <p:xfrm>
          <a:off x="612000" y="970642"/>
          <a:ext cx="8229582" cy="3503001"/>
        </p:xfrm>
        <a:graphic>
          <a:graphicData uri="http://schemas.openxmlformats.org/drawingml/2006/table">
            <a:tbl>
              <a:tblPr/>
              <a:tblGrid>
                <a:gridCol w="1329396"/>
                <a:gridCol w="976699"/>
                <a:gridCol w="1580105"/>
                <a:gridCol w="920750"/>
                <a:gridCol w="3422647"/>
              </a:tblGrid>
              <a:tr h="240651">
                <a:tc gridSpan="4">
                  <a:txBody>
                    <a:bodyPr/>
                    <a:lstStyle/>
                    <a:p>
                      <a:pPr algn="l"/>
                      <a:r>
                        <a:rPr lang="ja-JP" altLang="en-US" sz="1600" b="1">
                          <a:latin typeface="ＭＳ 明朝"/>
                        </a:rPr>
                        <a:t>静岡県　保健所連絡先</a:t>
                      </a:r>
                      <a:endParaRPr kumimoji="1" lang="ja-JP" altLang="en-US" sz="16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700">
                          <a:latin typeface="ＭＳ 明朝"/>
                        </a:rPr>
                        <a:t>　</a:t>
                      </a:r>
                      <a:endParaRPr kumimoji="1" lang="ja-JP" alt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87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明朝"/>
                        </a:rPr>
                        <a:t>保健所名</a:t>
                      </a:r>
                      <a:endParaRPr kumimoji="1" lang="ja-JP" altLang="en-US" sz="1000" dirty="0"/>
                    </a:p>
                  </a:txBody>
                  <a:tcPr marL="0" marR="0" marT="0" marB="0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明朝"/>
                        </a:rPr>
                        <a:t>課名</a:t>
                      </a:r>
                      <a:endParaRPr kumimoji="1" lang="ja-JP" altLang="en-US" sz="1000" dirty="0"/>
                    </a:p>
                  </a:txBody>
                  <a:tcPr marL="0" marR="0" marT="0" marB="0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所在地</a:t>
                      </a:r>
                      <a:endParaRPr kumimoji="1" lang="ja-JP" altLang="en-US" sz="1000" dirty="0"/>
                    </a:p>
                  </a:txBody>
                  <a:tcPr marL="0" marR="0" marT="0" marB="0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電話番号</a:t>
                      </a:r>
                      <a:endParaRPr kumimoji="1" lang="ja-JP" altLang="en-US" sz="1000" dirty="0"/>
                    </a:p>
                  </a:txBody>
                  <a:tcPr marL="0" marR="0" marT="0" marB="0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明朝"/>
                        </a:rPr>
                        <a:t>所　管　区　域</a:t>
                      </a:r>
                      <a:endParaRPr kumimoji="1" lang="ja-JP" altLang="en-US" sz="1000" dirty="0"/>
                    </a:p>
                  </a:txBody>
                  <a:tcPr marL="0" marR="0" marT="0" marB="0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03731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賀茂保健所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地域医療課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〒415-0016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+mn-ea"/>
                        </a:rPr>
                        <a:t>0558-24-2052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下田市 （賀茂郡）東伊豆町　河津町　南伊豆町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8870"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下田市中531-1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松崎町 西伊豆町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70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熱海保健所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医療健康課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〒413-0016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+mn-ea"/>
                        </a:rPr>
                        <a:t>0557-82-9126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熱海市 伊東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887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熱海市水口町13-15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70"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東部保健所</a:t>
                      </a:r>
                      <a:r>
                        <a:rPr lang="ja-JP" altLang="en-US" sz="1000">
                          <a:latin typeface="ＭＳ Ｐ明朝"/>
                        </a:rPr>
                        <a:t>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地域医療課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〒410-8543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+mn-ea"/>
                        </a:rPr>
                        <a:t>055-920-2076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沼津市　三島市　裾野市　伊豆市　伊豆の国市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8870"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沼津市高島本町1-3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（田方郡）函南町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870"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　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（駿東郡）清水町　長泉町　　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70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御殿場保健所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医療健康課</a:t>
                      </a:r>
                      <a:r>
                        <a:rPr lang="ja-JP" altLang="en-US" sz="1000">
                          <a:latin typeface="ＭＳ Ｐ明朝"/>
                        </a:rPr>
                        <a:t>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〒412-0039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+mn-ea"/>
                        </a:rPr>
                        <a:t>0550-82-1224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御殿場市　（駿東郡）小山町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8870"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御殿場市竃1113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70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富士保健所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医療健康課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〒416-0906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+mn-ea"/>
                        </a:rPr>
                        <a:t>0545-65-2659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富士市　富士宮市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8870"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富士市本市場441の1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70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中部保健所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地域医療課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〒426-0075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+mn-ea"/>
                        </a:rPr>
                        <a:t>054-644-9273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島田市　焼津市　藤枝市　牧之原市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8870"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藤枝市瀬戸新屋362-1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（榛原郡）吉田町　川根本町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70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西部保健所</a:t>
                      </a:r>
                      <a:r>
                        <a:rPr lang="ja-JP" altLang="en-US" sz="1000">
                          <a:latin typeface="ＭＳ Ｐ明朝"/>
                        </a:rPr>
                        <a:t>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地域医療課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〒438-8622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+mn-ea"/>
                        </a:rPr>
                        <a:t>0538-37-2793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磐田市　掛川市　袋井市　湖西市　御前崎市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8870"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磐田市見付3599の４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菊川市　（周智郡）森町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70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静岡市保健所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生活衛生課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〒420-0846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+mn-ea"/>
                        </a:rPr>
                        <a:t>054-249-3159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静岡市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8870"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静岡市葵区城東町24-１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70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浜松市保健所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ＭＳ Ｐ明朝"/>
                        </a:rPr>
                        <a:t>保健総務課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〒432-8550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00">
                          <a:latin typeface="+mn-ea"/>
                        </a:rPr>
                        <a:t>053-453-6135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浜松市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8870">
                <a:tc vMerge="1">
                  <a:txBody>
                    <a:bodyPr/>
                    <a:lstStyle/>
                    <a:p>
                      <a:pPr algn="l"/>
                      <a:endParaRPr kumimoji="1" lang="ja-JP" altLang="en-US"/>
                    </a:p>
                  </a:txBody>
                  <a:tcPr marL="0" marR="0" marT="0" marB="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+mn-ea"/>
                        </a:rPr>
                        <a:t>浜松市中央区鴨江2-11-2</a:t>
                      </a:r>
                      <a:endParaRPr kumimoji="1" lang="ja-JP" altLang="en-US" sz="1000" dirty="0">
                        <a:latin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>
                          <a:latin typeface="ＭＳ Ｐ明朝"/>
                        </a:rPr>
                        <a:t>　</a:t>
                      </a:r>
                      <a:endParaRPr kumimoji="1" lang="ja-JP" altLang="en-US" sz="1000" dirty="0"/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</a:spPr>
      <a:bodyPr vertOverflow="overflow" horzOverflow="overflow" anchor="ctr"/>
      <a:lstStyle>
        <a:defPPr algn="ctr">
          <a:defRPr lang="ja-JP" altLang="en-US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4.1.6</AppVersion>
  <PresentationFormat>ユーザー設定</PresentationFormat>
  <Slides>3</Slides>
  <Notes>1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小野田　大樹</dc:creator>
  <cp:lastModifiedBy>小野田　大樹</cp:lastModifiedBy>
  <dcterms:created xsi:type="dcterms:W3CDTF">2023-07-09T23:23:56Z</dcterms:created>
  <dcterms:modified xsi:type="dcterms:W3CDTF">2024-08-01T10:48:05Z</dcterms:modified>
  <cp:revision>74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