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3"/>
  </p:notesMasterIdLst>
  <p:sldIdLst>
    <p:sldId id="256" r:id="rId4"/>
    <p:sldId id="257" r:id="rId5"/>
    <p:sldId id="258" r:id="rId6"/>
    <p:sldId id="267" r:id="rId7"/>
    <p:sldId id="259" r:id="rId8"/>
    <p:sldId id="260" r:id="rId9"/>
    <p:sldId id="263" r:id="rId10"/>
    <p:sldId id="261" r:id="rId11"/>
    <p:sldId id="264" r:id="rId12"/>
    <p:sldId id="262" r:id="rId13"/>
    <p:sldId id="266" r:id="rId1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restored">
    <p:restoredLeft sz="8726"/>
    <p:restoredTop sz="97007"/>
  </p:normalViewPr>
  <p:slideViewPr>
    <p:cSldViewPr>
      <p:cViewPr varScale="1">
        <p:scale>
          <a:sx n="109" d="100"/>
          <a:sy n="109" d="100"/>
        </p:scale>
        <p:origin x="-2478" y="-96"/>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ableStyles" Target="tableStyles.xml" /></Relationships>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2024/12/9</a:t>
            </a:fld>
            <a:endParaRPr kumimoji="1" lang="ja-JP" altLang="en-US"/>
          </a:p>
        </p:txBody>
      </p:sp>
      <p:sp>
        <p:nvSpPr>
          <p:cNvPr id="1102"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extLst>
      <p:ext uri="{BB962C8B-B14F-4D97-AF65-F5344CB8AC3E}">
        <p14:creationId xmlns:p14="http://schemas.microsoft.com/office/powerpoint/2010/main" val="12284893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457200" y="1652803"/>
            <a:ext cx="8229600" cy="1344149"/>
          </a:xfrm>
        </p:spPr>
        <p:txBody>
          <a:bodyPr/>
          <a:lstStyle>
            <a:lvl1pPr>
              <a:defRPr b="0"/>
            </a:lvl1pPr>
          </a:lstStyle>
          <a:p>
            <a:r>
              <a:rPr kumimoji="1" lang="ja-JP" altLang="en-US" smtClean="0"/>
              <a:t>マスター タイトルの書式設定</a:t>
            </a:r>
            <a:endParaRPr kumimoji="1" lang="ja-JP" altLang="en-US" dirty="0"/>
          </a:p>
        </p:txBody>
      </p:sp>
      <p:sp>
        <p:nvSpPr>
          <p:cNvPr id="1032" name="サブタイトル 2"/>
          <p:cNvSpPr>
            <a:spLocks noGrp="1"/>
          </p:cNvSpPr>
          <p:nvPr>
            <p:ph type="subTitle" idx="1"/>
          </p:nvPr>
        </p:nvSpPr>
        <p:spPr>
          <a:xfrm>
            <a:off x="457200" y="3092963"/>
            <a:ext cx="8229600" cy="230425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33" name="日付プレースホルダー 3"/>
          <p:cNvSpPr>
            <a:spLocks noGrp="1"/>
          </p:cNvSpPr>
          <p:nvPr>
            <p:ph type="dt" sz="half" idx="10"/>
          </p:nvPr>
        </p:nvSpPr>
        <p:spPr/>
        <p:txBody>
          <a:bodyPr/>
          <a:lstStyle/>
          <a:p>
            <a:fld id="{3E220A51-F8EA-429A-8E6F-F02BE74E28F7}" type="datetimeFigureOut">
              <a:rPr kumimoji="1" lang="ja-JP" altLang="en-US" smtClean="0"/>
              <a:t>2024/12/9</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89" name="縦書きテキスト プレースホルダー 2"/>
          <p:cNvSpPr>
            <a:spLocks noGrp="1"/>
          </p:cNvSpPr>
          <p:nvPr>
            <p:ph type="body" orient="vert" idx="1"/>
          </p:nvPr>
        </p:nvSpPr>
        <p:spPr>
          <a:xfrm>
            <a:off x="457200" y="1736814"/>
            <a:ext cx="8229600" cy="4236469"/>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0" name="日付プレースホルダー 3"/>
          <p:cNvSpPr>
            <a:spLocks noGrp="1"/>
          </p:cNvSpPr>
          <p:nvPr>
            <p:ph type="dt" sz="half" idx="10"/>
          </p:nvPr>
        </p:nvSpPr>
        <p:spPr/>
        <p:txBody>
          <a:bodyPr/>
          <a:lstStyle/>
          <a:p>
            <a:fld id="{3E220A51-F8EA-429A-8E6F-F02BE74E28F7}" type="datetimeFigureOut">
              <a:rPr kumimoji="1" lang="ja-JP" altLang="en-US" smtClean="0"/>
              <a:t>2024/12/9</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6629400" y="274639"/>
            <a:ext cx="2057400" cy="5698644"/>
          </a:xfrm>
        </p:spPr>
        <p:txBody>
          <a:bodyPr vert="eaVert"/>
          <a:lstStyle/>
          <a:p>
            <a:r>
              <a:rPr kumimoji="1" lang="ja-JP" altLang="en-US" smtClean="0"/>
              <a:t>マスター タイトルの書式設定</a:t>
            </a:r>
            <a:endParaRPr kumimoji="1" lang="ja-JP" altLang="en-US" dirty="0"/>
          </a:p>
        </p:txBody>
      </p:sp>
      <p:sp>
        <p:nvSpPr>
          <p:cNvPr id="1095" name="縦書きテキスト プレースホルダー 2"/>
          <p:cNvSpPr>
            <a:spLocks noGrp="1"/>
          </p:cNvSpPr>
          <p:nvPr>
            <p:ph type="body" orient="vert" idx="1"/>
          </p:nvPr>
        </p:nvSpPr>
        <p:spPr>
          <a:xfrm>
            <a:off x="457200" y="274639"/>
            <a:ext cx="6019800" cy="5698644"/>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6" name="日付プレースホルダー 3"/>
          <p:cNvSpPr>
            <a:spLocks noGrp="1"/>
          </p:cNvSpPr>
          <p:nvPr>
            <p:ph type="dt" sz="half" idx="10"/>
          </p:nvPr>
        </p:nvSpPr>
        <p:spPr/>
        <p:txBody>
          <a:bodyPr/>
          <a:lstStyle/>
          <a:p>
            <a:fld id="{3E220A51-F8EA-429A-8E6F-F02BE74E28F7}" type="datetimeFigureOut">
              <a:rPr kumimoji="1" lang="ja-JP" altLang="en-US" smtClean="0"/>
              <a:t>2024/12/9</a:t>
            </a:fld>
            <a:endParaRPr kumimoji="1" lang="ja-JP" altLang="en-US" dirty="0"/>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38" name="コンテンツ プレースホルダー 2"/>
          <p:cNvSpPr>
            <a:spLocks noGrp="1"/>
          </p:cNvSpPr>
          <p:nvPr>
            <p:ph idx="1"/>
          </p:nvPr>
        </p:nvSpPr>
        <p:spPr>
          <a:xfrm>
            <a:off x="457200" y="1736813"/>
            <a:ext cx="8229600" cy="428133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39" name="日付プレースホルダー 3"/>
          <p:cNvSpPr>
            <a:spLocks noGrp="1"/>
          </p:cNvSpPr>
          <p:nvPr>
            <p:ph type="dt" sz="half" idx="10"/>
          </p:nvPr>
        </p:nvSpPr>
        <p:spPr/>
        <p:txBody>
          <a:bodyPr/>
          <a:lstStyle>
            <a:lvl1pPr>
              <a:defRPr>
                <a:solidFill>
                  <a:schemeClr val="tx1"/>
                </a:solidFill>
              </a:defRPr>
            </a:lvl1pPr>
          </a:lstStyle>
          <a:p>
            <a:fld id="{3E220A51-F8EA-429A-8E6F-F02BE74E28F7}" type="datetimeFigureOut">
              <a:rPr lang="ja-JP" altLang="en-US" smtClean="0"/>
              <a:pPr/>
              <a:t>2024/12/9</a:t>
            </a:fld>
            <a:endParaRPr lang="ja-JP" altLang="en-US" dirty="0"/>
          </a:p>
        </p:txBody>
      </p:sp>
      <p:sp>
        <p:nvSpPr>
          <p:cNvPr id="1040" name="フッター プレースホルダー 4"/>
          <p:cNvSpPr>
            <a:spLocks noGrp="1"/>
          </p:cNvSpPr>
          <p:nvPr>
            <p:ph type="ftr" sz="quarter" idx="11"/>
          </p:nvPr>
        </p:nvSpPr>
        <p:spPr/>
        <p:txBody>
          <a:bodyPr/>
          <a:lstStyle>
            <a:lvl1pPr>
              <a:defRPr>
                <a:solidFill>
                  <a:schemeClr val="tx1"/>
                </a:solidFill>
              </a:defRPr>
            </a:lvl1pPr>
          </a:lstStyle>
          <a:p>
            <a:endParaRPr lang="ja-JP" altLang="en-US" dirty="0"/>
          </a:p>
        </p:txBody>
      </p:sp>
      <p:sp>
        <p:nvSpPr>
          <p:cNvPr id="104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457200" y="2948947"/>
            <a:ext cx="8229600" cy="1056117"/>
          </a:xfrm>
        </p:spPr>
        <p:txBody>
          <a:bodyPr anchor="t"/>
          <a:lstStyle>
            <a:lvl1pPr algn="ctr">
              <a:defRPr sz="4000" b="0" cap="all"/>
            </a:lvl1pPr>
          </a:lstStyle>
          <a:p>
            <a:r>
              <a:rPr kumimoji="1" lang="ja-JP" altLang="en-US" smtClean="0"/>
              <a:t>マスター タイトルの書式設定</a:t>
            </a:r>
            <a:endParaRPr kumimoji="1" lang="ja-JP" altLang="en-US" dirty="0"/>
          </a:p>
        </p:txBody>
      </p:sp>
      <p:sp>
        <p:nvSpPr>
          <p:cNvPr id="1044" name="テキスト プレースホルダー 2"/>
          <p:cNvSpPr>
            <a:spLocks noGrp="1"/>
          </p:cNvSpPr>
          <p:nvPr>
            <p:ph type="body" idx="1"/>
          </p:nvPr>
        </p:nvSpPr>
        <p:spPr>
          <a:xfrm>
            <a:off x="457200" y="1184750"/>
            <a:ext cx="8229600" cy="176419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1045" name="日付プレースホルダー 3"/>
          <p:cNvSpPr>
            <a:spLocks noGrp="1"/>
          </p:cNvSpPr>
          <p:nvPr>
            <p:ph type="dt" sz="half" idx="10"/>
          </p:nvPr>
        </p:nvSpPr>
        <p:spPr/>
        <p:txBody>
          <a:bodyPr/>
          <a:lstStyle/>
          <a:p>
            <a:fld id="{3E220A51-F8EA-429A-8E6F-F02BE74E28F7}" type="datetimeFigureOut">
              <a:rPr kumimoji="1" lang="ja-JP" altLang="en-US" smtClean="0"/>
              <a:t>2024/12/9</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50" name="コンテンツ プレースホルダー 2"/>
          <p:cNvSpPr>
            <a:spLocks noGrp="1"/>
          </p:cNvSpPr>
          <p:nvPr>
            <p:ph sz="half" idx="1"/>
          </p:nvPr>
        </p:nvSpPr>
        <p:spPr>
          <a:xfrm>
            <a:off x="457200" y="1736815"/>
            <a:ext cx="3970784"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1" name="コンテンツ プレースホルダー 3"/>
          <p:cNvSpPr>
            <a:spLocks noGrp="1"/>
          </p:cNvSpPr>
          <p:nvPr>
            <p:ph sz="half" idx="2"/>
          </p:nvPr>
        </p:nvSpPr>
        <p:spPr>
          <a:xfrm>
            <a:off x="4680012" y="1736815"/>
            <a:ext cx="4006788"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2" name="日付プレースホルダー 4"/>
          <p:cNvSpPr>
            <a:spLocks noGrp="1"/>
          </p:cNvSpPr>
          <p:nvPr>
            <p:ph type="dt" sz="half" idx="10"/>
          </p:nvPr>
        </p:nvSpPr>
        <p:spPr/>
        <p:txBody>
          <a:bodyPr/>
          <a:lstStyle/>
          <a:p>
            <a:fld id="{3E220A51-F8EA-429A-8E6F-F02BE74E28F7}" type="datetimeFigureOut">
              <a:rPr kumimoji="1" lang="ja-JP" altLang="en-US" smtClean="0"/>
              <a:t>2024/12/9</a:t>
            </a:fld>
            <a:endParaRPr kumimoji="1" lang="ja-JP" altLang="en-US" dirty="0"/>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dirty="0"/>
          </a:p>
        </p:txBody>
      </p:sp>
      <p:sp>
        <p:nvSpPr>
          <p:cNvPr id="1057" name="テキスト プレースホルダー 2"/>
          <p:cNvSpPr>
            <a:spLocks noGrp="1"/>
          </p:cNvSpPr>
          <p:nvPr>
            <p:ph type="body" idx="1"/>
          </p:nvPr>
        </p:nvSpPr>
        <p:spPr>
          <a:xfrm>
            <a:off x="457200" y="1535113"/>
            <a:ext cx="397078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58" name="コンテンツ プレースホルダー 3"/>
          <p:cNvSpPr>
            <a:spLocks noGrp="1"/>
          </p:cNvSpPr>
          <p:nvPr>
            <p:ph sz="half" idx="2"/>
          </p:nvPr>
        </p:nvSpPr>
        <p:spPr>
          <a:xfrm>
            <a:off x="457200" y="2174875"/>
            <a:ext cx="3970784"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9" name="テキスト プレースホルダー 4"/>
          <p:cNvSpPr>
            <a:spLocks noGrp="1"/>
          </p:cNvSpPr>
          <p:nvPr>
            <p:ph type="body" sz="quarter" idx="3"/>
          </p:nvPr>
        </p:nvSpPr>
        <p:spPr>
          <a:xfrm>
            <a:off x="4716016" y="1535113"/>
            <a:ext cx="397078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60" name="コンテンツ プレースホルダー 5"/>
          <p:cNvSpPr>
            <a:spLocks noGrp="1"/>
          </p:cNvSpPr>
          <p:nvPr>
            <p:ph sz="quarter" idx="4"/>
          </p:nvPr>
        </p:nvSpPr>
        <p:spPr>
          <a:xfrm>
            <a:off x="4716016" y="2174875"/>
            <a:ext cx="3970784"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61" name="日付プレースホルダー 6"/>
          <p:cNvSpPr>
            <a:spLocks noGrp="1"/>
          </p:cNvSpPr>
          <p:nvPr>
            <p:ph type="dt" sz="half" idx="10"/>
          </p:nvPr>
        </p:nvSpPr>
        <p:spPr/>
        <p:txBody>
          <a:bodyPr/>
          <a:lstStyle/>
          <a:p>
            <a:fld id="{3E220A51-F8EA-429A-8E6F-F02BE74E28F7}" type="datetimeFigureOut">
              <a:rPr kumimoji="1" lang="ja-JP" altLang="en-US" smtClean="0"/>
              <a:t>2024/12/9</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66" name="日付プレースホルダー 2"/>
          <p:cNvSpPr>
            <a:spLocks noGrp="1"/>
          </p:cNvSpPr>
          <p:nvPr>
            <p:ph type="dt" sz="half" idx="10"/>
          </p:nvPr>
        </p:nvSpPr>
        <p:spPr/>
        <p:txBody>
          <a:bodyPr/>
          <a:lstStyle/>
          <a:p>
            <a:fld id="{3E220A51-F8EA-429A-8E6F-F02BE74E28F7}" type="datetimeFigureOut">
              <a:rPr kumimoji="1" lang="ja-JP" altLang="en-US" smtClean="0"/>
              <a:t>2024/12/9</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3E220A51-F8EA-429A-8E6F-F02BE74E28F7}" type="datetimeFigureOut">
              <a:rPr kumimoji="1" lang="ja-JP" altLang="en-US" smtClean="0"/>
              <a:t>2024/12/9</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457202" y="273049"/>
            <a:ext cx="3008313" cy="1162051"/>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75" name="コンテンツ プレースホルダー 2"/>
          <p:cNvSpPr>
            <a:spLocks noGrp="1"/>
          </p:cNvSpPr>
          <p:nvPr>
            <p:ph idx="1"/>
          </p:nvPr>
        </p:nvSpPr>
        <p:spPr>
          <a:xfrm>
            <a:off x="3635896" y="273052"/>
            <a:ext cx="4727438" cy="564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76" name="テキスト プレースホルダー 3"/>
          <p:cNvSpPr>
            <a:spLocks noGrp="1"/>
          </p:cNvSpPr>
          <p:nvPr>
            <p:ph type="body" sz="half" idx="2"/>
          </p:nvPr>
        </p:nvSpPr>
        <p:spPr>
          <a:xfrm>
            <a:off x="457202" y="1700809"/>
            <a:ext cx="3008312" cy="42724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77" name="日付プレースホルダー 4"/>
          <p:cNvSpPr>
            <a:spLocks noGrp="1"/>
          </p:cNvSpPr>
          <p:nvPr>
            <p:ph type="dt" sz="half" idx="10"/>
          </p:nvPr>
        </p:nvSpPr>
        <p:spPr/>
        <p:txBody>
          <a:bodyPr/>
          <a:lstStyle/>
          <a:p>
            <a:fld id="{3E220A51-F8EA-429A-8E6F-F02BE74E28F7}" type="datetimeFigureOut">
              <a:rPr kumimoji="1" lang="ja-JP" altLang="en-US" smtClean="0"/>
              <a:t>2024/12/9</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1792288" y="4689140"/>
            <a:ext cx="5486400" cy="566739"/>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82" name="図プレースホルダー 2"/>
          <p:cNvSpPr>
            <a:spLocks noGrp="1"/>
          </p:cNvSpPr>
          <p:nvPr>
            <p:ph type="pic" idx="1"/>
          </p:nvPr>
        </p:nvSpPr>
        <p:spPr>
          <a:xfrm>
            <a:off x="1792288" y="212643"/>
            <a:ext cx="5486400" cy="43788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dirty="0"/>
          </a:p>
        </p:txBody>
      </p:sp>
      <p:sp>
        <p:nvSpPr>
          <p:cNvPr id="1083" name="テキスト プレースホルダー 3"/>
          <p:cNvSpPr>
            <a:spLocks noGrp="1"/>
          </p:cNvSpPr>
          <p:nvPr>
            <p:ph type="body" sz="half" idx="2"/>
          </p:nvPr>
        </p:nvSpPr>
        <p:spPr>
          <a:xfrm>
            <a:off x="1792288" y="5301209"/>
            <a:ext cx="5486400" cy="6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84" name="日付プレースホルダー 4"/>
          <p:cNvSpPr>
            <a:spLocks noGrp="1"/>
          </p:cNvSpPr>
          <p:nvPr>
            <p:ph type="dt" sz="half" idx="10"/>
          </p:nvPr>
        </p:nvSpPr>
        <p:spPr/>
        <p:txBody>
          <a:bodyPr/>
          <a:lstStyle/>
          <a:p>
            <a:fld id="{3E220A51-F8EA-429A-8E6F-F02BE74E28F7}" type="datetimeFigureOut">
              <a:rPr kumimoji="1" lang="ja-JP" altLang="en-US" smtClean="0"/>
              <a:t>2024/12/9</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フッター プレースホルダー 4"/>
          <p:cNvSpPr>
            <a:spLocks noGrp="1"/>
          </p:cNvSpPr>
          <p:nvPr>
            <p:ph type="ftr" sz="quarter" idx="3"/>
          </p:nvPr>
        </p:nvSpPr>
        <p:spPr>
          <a:xfrm>
            <a:off x="2519772" y="6237312"/>
            <a:ext cx="4104456" cy="365125"/>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lang="ja-JP" altLang="en-US" dirty="0"/>
          </a:p>
        </p:txBody>
      </p:sp>
      <p:sp>
        <p:nvSpPr>
          <p:cNvPr id="1026" name="タイトル プレースホルダー 1"/>
          <p:cNvSpPr>
            <a:spLocks noGrp="1"/>
          </p:cNvSpPr>
          <p:nvPr>
            <p:ph type="title"/>
          </p:nvPr>
        </p:nvSpPr>
        <p:spPr>
          <a:xfrm>
            <a:off x="457200" y="418653"/>
            <a:ext cx="8229600" cy="99412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027" name="テキスト プレースホルダー 2"/>
          <p:cNvSpPr>
            <a:spLocks noGrp="1"/>
          </p:cNvSpPr>
          <p:nvPr>
            <p:ph type="body" idx="1"/>
          </p:nvPr>
        </p:nvSpPr>
        <p:spPr>
          <a:xfrm>
            <a:off x="457200" y="1736813"/>
            <a:ext cx="8229600" cy="4281339"/>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p>
          <a:p>
            <a:pPr lvl="6"/>
            <a:r>
              <a:rPr kumimoji="1" lang="ja-JP" altLang="en-US" dirty="0" smtClean="0"/>
              <a:t>第 </a:t>
            </a:r>
            <a:r>
              <a:rPr kumimoji="1" lang="en-US" altLang="ja-JP" dirty="0" smtClean="0"/>
              <a:t>7 </a:t>
            </a:r>
            <a:r>
              <a:rPr kumimoji="1" lang="ja-JP" altLang="en-US" dirty="0" smtClean="0"/>
              <a:t>レベル</a:t>
            </a:r>
          </a:p>
          <a:p>
            <a:pPr lvl="7"/>
            <a:r>
              <a:rPr kumimoji="1" lang="ja-JP" altLang="en-US" dirty="0" smtClean="0"/>
              <a:t>第 </a:t>
            </a:r>
            <a:r>
              <a:rPr kumimoji="1" lang="en-US" altLang="ja-JP" dirty="0" smtClean="0"/>
              <a:t>8 </a:t>
            </a:r>
            <a:r>
              <a:rPr kumimoji="1" lang="ja-JP" altLang="en-US" dirty="0" smtClean="0"/>
              <a:t>レベル</a:t>
            </a:r>
          </a:p>
          <a:p>
            <a:pPr lvl="8"/>
            <a:r>
              <a:rPr kumimoji="1" lang="ja-JP" altLang="en-US" dirty="0" smtClean="0"/>
              <a:t>第 </a:t>
            </a:r>
            <a:r>
              <a:rPr kumimoji="1" lang="en-US" altLang="ja-JP" dirty="0" smtClean="0"/>
              <a:t>9 </a:t>
            </a:r>
            <a:r>
              <a:rPr kumimoji="1" lang="ja-JP" altLang="en-US" dirty="0" smtClean="0"/>
              <a:t>レベル</a:t>
            </a:r>
          </a:p>
        </p:txBody>
      </p:sp>
      <p:sp>
        <p:nvSpPr>
          <p:cNvPr id="1028" name="日付プレースホルダー 3"/>
          <p:cNvSpPr>
            <a:spLocks noGrp="1"/>
          </p:cNvSpPr>
          <p:nvPr>
            <p:ph type="dt" sz="half" idx="2"/>
          </p:nvPr>
        </p:nvSpPr>
        <p:spPr>
          <a:xfrm>
            <a:off x="457200" y="6237312"/>
            <a:ext cx="1882552" cy="365125"/>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fld id="{3E220A51-F8EA-429A-8E6F-F02BE74E28F7}" type="datetimeFigureOut">
              <a:rPr lang="ja-JP" altLang="en-US" smtClean="0"/>
              <a:pPr/>
              <a:t>2024/12/9</a:t>
            </a:fld>
            <a:endParaRPr lang="ja-JP" altLang="en-US" dirty="0"/>
          </a:p>
        </p:txBody>
      </p:sp>
      <p:sp>
        <p:nvSpPr>
          <p:cNvPr id="1029" name="スライド番号プレースホルダー 5"/>
          <p:cNvSpPr>
            <a:spLocks noGrp="1"/>
          </p:cNvSpPr>
          <p:nvPr>
            <p:ph type="sldNum" sz="quarter" idx="4"/>
          </p:nvPr>
        </p:nvSpPr>
        <p:spPr>
          <a:xfrm>
            <a:off x="6768244" y="6237312"/>
            <a:ext cx="1918556" cy="365125"/>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hyperlink" Target="https://vidweb.co.jp/voicegate/" TargetMode="External" /><Relationship Id="rId2" Type="http://schemas.openxmlformats.org/officeDocument/2006/relationships/audio" Target="../media/media1.mp3" /><Relationship Id="rId3" Type="http://schemas.microsoft.com/office/2007/relationships/media" Target="../media/media1.mp3" /><Relationship Id="rId4" Type="http://schemas.openxmlformats.org/officeDocument/2006/relationships/image" Target="../media/image1.png" /><Relationship Id="rId5"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audio" Target="../media/media29.mp3" /><Relationship Id="rId2" Type="http://schemas.microsoft.com/office/2007/relationships/media" Target="../media/media29.mp3" /><Relationship Id="rId3" Type="http://schemas.openxmlformats.org/officeDocument/2006/relationships/image" Target="../media/image1.png" /><Relationship Id="rId4" Type="http://schemas.openxmlformats.org/officeDocument/2006/relationships/audio" Target="../media/media30.mp3" /><Relationship Id="rId5" Type="http://schemas.microsoft.com/office/2007/relationships/media" Target="../media/media30.mp3" /><Relationship Id="rId6" Type="http://schemas.openxmlformats.org/officeDocument/2006/relationships/audio" Target="../media/media31.mp3" /><Relationship Id="rId7" Type="http://schemas.microsoft.com/office/2007/relationships/media" Target="../media/media31.mp3" /><Relationship Id="rId8" Type="http://schemas.openxmlformats.org/officeDocument/2006/relationships/audio" Target="../media/media32.mp3" /><Relationship Id="rId9" Type="http://schemas.microsoft.com/office/2007/relationships/media" Target="../media/media32.mp3" /><Relationship Id="rId10" Type="http://schemas.openxmlformats.org/officeDocument/2006/relationships/audio" Target="../media/media33.mp3" /><Relationship Id="rId11" Type="http://schemas.microsoft.com/office/2007/relationships/media" Target="../media/media33.mp3" /><Relationship Id="rId12" Type="http://schemas.openxmlformats.org/officeDocument/2006/relationships/slideLayout" Target="../slideLayouts/slideLayout1.xml" /></Relationships>
</file>

<file path=ppt/slides/_rels/slide11.xml.rels><?xml version="1.0" encoding="UTF-8"?><Relationships xmlns="http://schemas.openxmlformats.org/package/2006/relationships"><Relationship Id="rId1" Type="http://schemas.openxmlformats.org/officeDocument/2006/relationships/audio" Target="../media/media34.mp3" /><Relationship Id="rId2" Type="http://schemas.microsoft.com/office/2007/relationships/media" Target="../media/media34.mp3" /><Relationship Id="rId3" Type="http://schemas.openxmlformats.org/officeDocument/2006/relationships/image" Target="../media/image1.png" /><Relationship Id="rId4" Type="http://schemas.openxmlformats.org/officeDocument/2006/relationships/audio" Target="../media/media35.mp3" /><Relationship Id="rId5" Type="http://schemas.microsoft.com/office/2007/relationships/media" Target="../media/media35.mp3" /><Relationship Id="rId6" Type="http://schemas.openxmlformats.org/officeDocument/2006/relationships/slideLayout" Target="../slideLayouts/slideLayout1.xml" /></Relationships>
</file>

<file path=ppt/slides/_rels/slide2.xml.rels><?xml version="1.0" encoding="UTF-8"?><Relationships xmlns="http://schemas.openxmlformats.org/package/2006/relationships"><Relationship Id="rId1" Type="http://schemas.openxmlformats.org/officeDocument/2006/relationships/image" Target="../media/image2.emf" /><Relationship Id="rId2" Type="http://schemas.openxmlformats.org/officeDocument/2006/relationships/audio" Target="../media/media2.mp3" /><Relationship Id="rId3" Type="http://schemas.microsoft.com/office/2007/relationships/media" Target="../media/media2.mp3" /><Relationship Id="rId4" Type="http://schemas.openxmlformats.org/officeDocument/2006/relationships/image" Target="../media/image1.png" /><Relationship Id="rId5" Type="http://schemas.openxmlformats.org/officeDocument/2006/relationships/slideLayout" Target="../slideLayouts/slideLayout1.xml" /></Relationships>
</file>

<file path=ppt/slides/_rels/slide3.xml.rels><?xml version="1.0" encoding="UTF-8"?><Relationships xmlns="http://schemas.openxmlformats.org/package/2006/relationships"><Relationship Id="rId1" Type="http://schemas.openxmlformats.org/officeDocument/2006/relationships/audio" Target="../media/media3.mp3" /><Relationship Id="rId2" Type="http://schemas.microsoft.com/office/2007/relationships/media" Target="../media/media3.mp3" /><Relationship Id="rId3" Type="http://schemas.openxmlformats.org/officeDocument/2006/relationships/image" Target="../media/image1.png" /><Relationship Id="rId4" Type="http://schemas.openxmlformats.org/officeDocument/2006/relationships/audio" Target="../media/media4.mp3" /><Relationship Id="rId5" Type="http://schemas.microsoft.com/office/2007/relationships/media" Target="../media/media4.mp3" /><Relationship Id="rId6" Type="http://schemas.openxmlformats.org/officeDocument/2006/relationships/slideLayout" Target="../slideLayouts/slideLayout1.xml" /></Relationships>
</file>

<file path=ppt/slides/_rels/slide4.xml.rels><?xml version="1.0" encoding="UTF-8"?><Relationships xmlns="http://schemas.openxmlformats.org/package/2006/relationships"><Relationship Id="rId1" Type="http://schemas.openxmlformats.org/officeDocument/2006/relationships/audio" Target="../media/media5.mp3" /><Relationship Id="rId2" Type="http://schemas.microsoft.com/office/2007/relationships/media" Target="../media/media5.mp3" /><Relationship Id="rId3" Type="http://schemas.openxmlformats.org/officeDocument/2006/relationships/image" Target="../media/image3.png" /><Relationship Id="rId4" Type="http://schemas.openxmlformats.org/officeDocument/2006/relationships/audio" Target="../media/media6.mp3" /><Relationship Id="rId5" Type="http://schemas.microsoft.com/office/2007/relationships/media" Target="../media/media6.mp3" /><Relationship Id="rId6" Type="http://schemas.openxmlformats.org/officeDocument/2006/relationships/audio" Target="../media/media7.mp3" /><Relationship Id="rId7" Type="http://schemas.microsoft.com/office/2007/relationships/media" Target="../media/media7.mp3" /><Relationship Id="rId8" Type="http://schemas.openxmlformats.org/officeDocument/2006/relationships/slideLayout" Target="../slideLayouts/slideLayout1.xml" /></Relationships>
</file>

<file path=ppt/slides/_rels/slide5.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audio" Target="../media/media8.mp3" /><Relationship Id="rId3" Type="http://schemas.microsoft.com/office/2007/relationships/media" Target="../media/media8.mp3" /><Relationship Id="rId4" Type="http://schemas.openxmlformats.org/officeDocument/2006/relationships/image" Target="../media/image3.png" /><Relationship Id="rId5" Type="http://schemas.openxmlformats.org/officeDocument/2006/relationships/audio" Target="../media/media9.mp3" /><Relationship Id="rId6" Type="http://schemas.microsoft.com/office/2007/relationships/media" Target="../media/media9.mp3" /><Relationship Id="rId7" Type="http://schemas.openxmlformats.org/officeDocument/2006/relationships/audio" Target="../media/media10.mp3" /><Relationship Id="rId8" Type="http://schemas.microsoft.com/office/2007/relationships/media" Target="../media/media10.mp3" /><Relationship Id="rId9" Type="http://schemas.openxmlformats.org/officeDocument/2006/relationships/audio" Target="../media/media11.mp3" /><Relationship Id="rId10" Type="http://schemas.microsoft.com/office/2007/relationships/media" Target="../media/media11.mp3" /><Relationship Id="rId11" Type="http://schemas.openxmlformats.org/officeDocument/2006/relationships/slideLayout" Target="../slideLayouts/slideLayout1.xml" /></Relationships>
</file>

<file path=ppt/slides/_rels/slide6.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audio" Target="../media/media12.mp3" /><Relationship Id="rId3" Type="http://schemas.microsoft.com/office/2007/relationships/media" Target="../media/media12.mp3" /><Relationship Id="rId4" Type="http://schemas.openxmlformats.org/officeDocument/2006/relationships/image" Target="../media/image1.png" /><Relationship Id="rId5" Type="http://schemas.openxmlformats.org/officeDocument/2006/relationships/audio" Target="../media/media13.mp3" /><Relationship Id="rId6" Type="http://schemas.microsoft.com/office/2007/relationships/media" Target="../media/media13.mp3" /><Relationship Id="rId7" Type="http://schemas.openxmlformats.org/officeDocument/2006/relationships/audio" Target="../media/media14.mp3" /><Relationship Id="rId8" Type="http://schemas.microsoft.com/office/2007/relationships/media" Target="../media/media14.mp3" /><Relationship Id="rId9" Type="http://schemas.openxmlformats.org/officeDocument/2006/relationships/audio" Target="../media/media15.mp3" /><Relationship Id="rId10" Type="http://schemas.microsoft.com/office/2007/relationships/media" Target="../media/media15.mp3" /><Relationship Id="rId11" Type="http://schemas.openxmlformats.org/officeDocument/2006/relationships/audio" Target="../media/media16.mp3" /><Relationship Id="rId12" Type="http://schemas.microsoft.com/office/2007/relationships/media" Target="../media/media16.mp3" /><Relationship Id="rId13" Type="http://schemas.openxmlformats.org/officeDocument/2006/relationships/slideLayout" Target="../slideLayouts/slideLayout1.xml" /></Relationships>
</file>

<file path=ppt/slides/_rels/slide7.xml.rels><?xml version="1.0" encoding="UTF-8"?><Relationships xmlns="http://schemas.openxmlformats.org/package/2006/relationships"><Relationship Id="rId1" Type="http://schemas.openxmlformats.org/officeDocument/2006/relationships/audio" Target="../media/media17.mp3" /><Relationship Id="rId2" Type="http://schemas.microsoft.com/office/2007/relationships/media" Target="../media/media17.mp3" /><Relationship Id="rId3" Type="http://schemas.openxmlformats.org/officeDocument/2006/relationships/image" Target="../media/image1.png" /><Relationship Id="rId4" Type="http://schemas.openxmlformats.org/officeDocument/2006/relationships/audio" Target="../media/media18.mp3" /><Relationship Id="rId5" Type="http://schemas.microsoft.com/office/2007/relationships/media" Target="../media/media18.mp3" /><Relationship Id="rId6" Type="http://schemas.openxmlformats.org/officeDocument/2006/relationships/audio" Target="../media/media19.mp3" /><Relationship Id="rId7" Type="http://schemas.microsoft.com/office/2007/relationships/media" Target="../media/media19.mp3" /><Relationship Id="rId8" Type="http://schemas.openxmlformats.org/officeDocument/2006/relationships/slideLayout" Target="../slideLayouts/slideLayout1.xml" /></Relationships>
</file>

<file path=ppt/slides/_rels/slide8.xml.rels><?xml version="1.0" encoding="UTF-8"?><Relationships xmlns="http://schemas.openxmlformats.org/package/2006/relationships"><Relationship Id="rId1" Type="http://schemas.openxmlformats.org/officeDocument/2006/relationships/audio" Target="../media/media20.mp3" /><Relationship Id="rId2" Type="http://schemas.microsoft.com/office/2007/relationships/media" Target="../media/media20.mp3" /><Relationship Id="rId3" Type="http://schemas.openxmlformats.org/officeDocument/2006/relationships/image" Target="../media/image6.png" /><Relationship Id="rId4" Type="http://schemas.openxmlformats.org/officeDocument/2006/relationships/audio" Target="../media/media21.mp3" /><Relationship Id="rId5" Type="http://schemas.microsoft.com/office/2007/relationships/media" Target="../media/media21.mp3" /><Relationship Id="rId6" Type="http://schemas.openxmlformats.org/officeDocument/2006/relationships/audio" Target="../media/media22.mp3" /><Relationship Id="rId7" Type="http://schemas.microsoft.com/office/2007/relationships/media" Target="../media/media22.mp3" /><Relationship Id="rId8" Type="http://schemas.openxmlformats.org/officeDocument/2006/relationships/audio" Target="../media/media23.mp3" /><Relationship Id="rId9" Type="http://schemas.microsoft.com/office/2007/relationships/media" Target="../media/media23.mp3" /><Relationship Id="rId10" Type="http://schemas.openxmlformats.org/officeDocument/2006/relationships/audio" Target="../media/media24.mp3" /><Relationship Id="rId11" Type="http://schemas.microsoft.com/office/2007/relationships/media" Target="../media/media24.mp3" /><Relationship Id="rId12" Type="http://schemas.openxmlformats.org/officeDocument/2006/relationships/audio" Target="../media/media25.mp3" /><Relationship Id="rId13" Type="http://schemas.microsoft.com/office/2007/relationships/media" Target="../media/media25.mp3" /><Relationship Id="rId14" Type="http://schemas.openxmlformats.org/officeDocument/2006/relationships/slideLayout" Target="../slideLayouts/slideLayout1.xml" /></Relationships>
</file>

<file path=ppt/slides/_rels/slide9.xml.rels><?xml version="1.0" encoding="UTF-8"?><Relationships xmlns="http://schemas.openxmlformats.org/package/2006/relationships"><Relationship Id="rId1" Type="http://schemas.openxmlformats.org/officeDocument/2006/relationships/image" Target="../media/image7.png" /><Relationship Id="rId2" Type="http://schemas.openxmlformats.org/officeDocument/2006/relationships/audio" Target="../media/media26.mp3" /><Relationship Id="rId3" Type="http://schemas.microsoft.com/office/2007/relationships/media" Target="../media/media26.mp3" /><Relationship Id="rId4" Type="http://schemas.openxmlformats.org/officeDocument/2006/relationships/image" Target="../media/image1.png" /><Relationship Id="rId5" Type="http://schemas.openxmlformats.org/officeDocument/2006/relationships/audio" Target="../media/media27.mp3" /><Relationship Id="rId6" Type="http://schemas.microsoft.com/office/2007/relationships/media" Target="../media/media27.mp3" /><Relationship Id="rId7" Type="http://schemas.openxmlformats.org/officeDocument/2006/relationships/audio" Target="../media/media28.mp3" /><Relationship Id="rId8" Type="http://schemas.microsoft.com/office/2007/relationships/media" Target="../media/media28.mp3" /><Relationship Id="rId9"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07" name="テキスト 12"/>
          <p:cNvSpPr txBox="1"/>
          <p:nvPr/>
        </p:nvSpPr>
        <p:spPr>
          <a:xfrm>
            <a:off x="390968" y="1845000"/>
            <a:ext cx="8645032" cy="1753433"/>
          </a:xfrm>
          <a:prstGeom prst="rect">
            <a:avLst/>
          </a:prstGeom>
        </p:spPr>
        <p:txBody>
          <a:bodyPr wrap="square">
            <a:spAutoFit/>
          </a:bodyPr>
          <a:lstStyle/>
          <a:p>
            <a:pPr>
              <a:defRPr lang="ja-JP" altLang="en-US"/>
            </a:pPr>
            <a:r>
              <a:rPr lang="ja-JP" altLang="en-US" sz="5400" b="1">
                <a:solidFill>
                  <a:srgbClr val="0070C0"/>
                </a:solidFill>
                <a:latin typeface="メイリオ"/>
                <a:ea typeface="メイリオ"/>
              </a:rPr>
              <a:t>電子処方箋管理サービスと</a:t>
            </a:r>
          </a:p>
          <a:p>
            <a:pPr>
              <a:defRPr lang="ja-JP" altLang="en-US"/>
            </a:pPr>
            <a:r>
              <a:rPr lang="ja-JP" altLang="en-US" sz="5400" b="1">
                <a:solidFill>
                  <a:srgbClr val="0070C0"/>
                </a:solidFill>
                <a:latin typeface="メイリオ"/>
                <a:ea typeface="メイリオ"/>
              </a:rPr>
              <a:t>導入に係る助成について</a:t>
            </a:r>
          </a:p>
        </p:txBody>
      </p:sp>
      <p:sp>
        <p:nvSpPr>
          <p:cNvPr id="1108" name="テキスト 13"/>
          <p:cNvSpPr txBox="1"/>
          <p:nvPr/>
        </p:nvSpPr>
        <p:spPr>
          <a:xfrm>
            <a:off x="-1315" y="4964452"/>
            <a:ext cx="9147001" cy="768548"/>
          </a:xfrm>
          <a:prstGeom prst="rect">
            <a:avLst/>
          </a:prstGeom>
        </p:spPr>
        <p:txBody>
          <a:bodyPr wrap="square">
            <a:spAutoFit/>
          </a:bodyPr>
          <a:lstStyle/>
          <a:p>
            <a:pPr algn="ctr">
              <a:defRPr lang="ja-JP" altLang="en-US"/>
            </a:pPr>
            <a:r>
              <a:rPr lang="ja-JP" altLang="en-US" sz="4400" b="1">
                <a:solidFill>
                  <a:schemeClr val="tx1"/>
                </a:solidFill>
                <a:latin typeface="メイリオ"/>
                <a:ea typeface="メイリオ"/>
              </a:rPr>
              <a:t>静岡県薬事課</a:t>
            </a:r>
          </a:p>
        </p:txBody>
      </p:sp>
      <p:sp>
        <p:nvSpPr>
          <p:cNvPr id="1109" name="正方形/長方形 1"/>
          <p:cNvSpPr/>
          <p:nvPr/>
        </p:nvSpPr>
        <p:spPr>
          <a:xfrm>
            <a:off x="4247185" y="6021288"/>
            <a:ext cx="4788024" cy="646331"/>
          </a:xfrm>
          <a:prstGeom prst="rect">
            <a:avLst/>
          </a:prstGeom>
        </p:spPr>
        <p:txBody>
          <a:bodyPr wrap="square">
            <a:spAutoFit/>
          </a:bodyPr>
          <a:lstStyle/>
          <a:p>
            <a:pPr>
              <a:buFont typeface="Arial" panose="020B0604020202020204" pitchFamily="34" charset="0"/>
              <a:buChar char="•"/>
            </a:pPr>
            <a:r>
              <a:rPr lang="ja-JP" altLang="en-US" dirty="0">
                <a:solidFill>
                  <a:srgbClr val="0F2B46"/>
                </a:solidFill>
                <a:latin typeface="メイリオ" panose="020B0604030504040204" pitchFamily="50" charset="-128"/>
                <a:ea typeface="メイリオ" panose="020B0604030504040204" pitchFamily="50" charset="-128"/>
              </a:rPr>
              <a:t>この音声はボイスゲートを利用しています（</a:t>
            </a:r>
            <a:r>
              <a:rPr lang="en-US" altLang="ja-JP" dirty="0">
                <a:solidFill>
                  <a:srgbClr val="0F2B46"/>
                </a:solidFill>
                <a:latin typeface="メイリオ" panose="020B0604030504040204" pitchFamily="50" charset="-128"/>
                <a:ea typeface="メイリオ" panose="020B0604030504040204" pitchFamily="50" charset="-128"/>
                <a:hlinkClick r:id="rId1"/>
              </a:rPr>
              <a:t>https://vidweb.co.jp/voicegate/</a:t>
            </a:r>
            <a:r>
              <a:rPr lang="ja-JP" altLang="en-US" dirty="0">
                <a:solidFill>
                  <a:srgbClr val="0F2B46"/>
                </a:solidFill>
                <a:latin typeface="メイリオ" panose="020B0604030504040204" pitchFamily="50" charset="-128"/>
                <a:ea typeface="メイリオ" panose="020B0604030504040204" pitchFamily="50" charset="-128"/>
              </a:rPr>
              <a:t>）</a:t>
            </a:r>
            <a:endParaRPr lang="ja-JP" altLang="en-US" b="0" i="0" dirty="0">
              <a:solidFill>
                <a:srgbClr val="0F2B46"/>
              </a:solidFill>
              <a:effectLst/>
              <a:latin typeface="メイリオ" panose="020B0604030504040204" pitchFamily="50" charset="-128"/>
              <a:ea typeface="メイリオ" panose="020B0604030504040204" pitchFamily="50" charset="-128"/>
            </a:endParaRPr>
          </a:p>
        </p:txBody>
      </p:sp>
      <p:pic>
        <p:nvPicPr>
          <p:cNvPr id="1110" name="1-1-10voicegate">
            <a:hlinkClick r:id="" action="ppaction://media"/>
          </p:cNvPr>
          <p:cNvPicPr>
            <a:picLocks noChangeAspect="1"/>
          </p:cNvPicPr>
          <p:nvPr>
            <a:audioFile r:link="rId2" contentType="audio/mpeg"/>
            <p:extLst>
              <p:ext uri="{DAA4B4D4-6D71-4841-9C94-3DE7FCFB9230}">
                <p14:media xmlns:p14="http://schemas.microsoft.com/office/powerpoint/2010/main" r:embed="rId3"/>
              </p:ext>
            </p:extLst>
          </p:nvPr>
        </p:nvPicPr>
        <p:blipFill>
          <a:blip r:embed="rId4"/>
          <a:stretch>
            <a:fillRect/>
          </a:stretch>
        </p:blipFill>
        <p:spPr>
          <a:xfrm>
            <a:off x="4267200" y="31242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11665" p14:dur="2000"/>
    </mc:Choice>
    <mc:Fallback>
      <p:transition spd="slow" advTm="116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56" fill="hold"/>
                                        <p:tgtEl>
                                          <p:spTgt spid="11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110"/>
                </p:tgtEl>
              </p:cMediaNode>
            </p:audio>
          </p:childTnLst>
        </p:cTn>
      </p:par>
    </p:tnLst>
  </p:timing>
  <p:extLst>
    <p:ext uri="{E180D4A7-C9FB-4DFB-919C-405C955672EB}">
      <p14:showEvtLst xmlns:p14="http://schemas.microsoft.com/office/powerpoint/2010/main">
        <p14:playEvt time="179" objId="3"/>
        <p14:stopEvt time="10266" objId="3"/>
      </p14:showEvtLst>
    </p:ext>
    <p:ext uri="{3A86A75C-4F4B-4683-9AE1-C65F6400EC91}"/>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79" name="テキスト 12"/>
          <p:cNvSpPr txBox="1"/>
          <p:nvPr/>
        </p:nvSpPr>
        <p:spPr>
          <a:xfrm>
            <a:off x="108000" y="189000"/>
            <a:ext cx="8896017" cy="706993"/>
          </a:xfrm>
          <a:prstGeom prst="rect">
            <a:avLst/>
          </a:prstGeom>
        </p:spPr>
        <p:txBody>
          <a:bodyPr wrap="square">
            <a:spAutoFit/>
          </a:bodyPr>
          <a:lstStyle/>
          <a:p>
            <a:pPr algn="ctr">
              <a:defRPr lang="ja-JP" altLang="en-US"/>
            </a:pPr>
            <a:r>
              <a:rPr lang="ja-JP" altLang="en-US" sz="4000" b="1">
                <a:solidFill>
                  <a:schemeClr val="tx1"/>
                </a:solidFill>
                <a:latin typeface="メイリオ"/>
                <a:ea typeface="メイリオ"/>
              </a:rPr>
              <a:t>⑨申請した後の注意点</a:t>
            </a:r>
          </a:p>
        </p:txBody>
      </p:sp>
      <p:sp>
        <p:nvSpPr>
          <p:cNvPr id="1280" name="テキスト 132"/>
          <p:cNvSpPr txBox="1"/>
          <p:nvPr/>
        </p:nvSpPr>
        <p:spPr>
          <a:xfrm>
            <a:off x="36000" y="812250"/>
            <a:ext cx="9004017" cy="6000750"/>
          </a:xfrm>
          <a:prstGeom prst="rect">
            <a:avLst/>
          </a:prstGeom>
        </p:spPr>
        <p:txBody>
          <a:bodyPr wrap="square">
            <a:spAutoFit/>
          </a:bodyPr>
          <a:lstStyle/>
          <a:p>
            <a:pPr>
              <a:defRPr lang="ja-JP" altLang="en-US"/>
            </a:pPr>
            <a:r>
              <a:rPr lang="ja-JP" altLang="en-US" sz="2400" dirty="0">
                <a:latin typeface="メイリオ"/>
                <a:ea typeface="メイリオ"/>
              </a:rPr>
              <a:t>　①</a:t>
            </a:r>
            <a:r>
              <a:rPr lang="ja-JP" altLang="en-US" sz="2400" dirty="0" smtClean="0">
                <a:latin typeface="メイリオ"/>
                <a:ea typeface="メイリオ"/>
              </a:rPr>
              <a:t>書類に疑義や不備がある場合は、事務局や県から問合せ等</a:t>
            </a:r>
          </a:p>
          <a:p>
            <a:pPr>
              <a:defRPr lang="ja-JP" altLang="en-US"/>
            </a:pPr>
            <a:r>
              <a:rPr lang="ja-JP" altLang="en-US" sz="2400" dirty="0" smtClean="0">
                <a:latin typeface="メイリオ"/>
                <a:ea typeface="メイリオ"/>
              </a:rPr>
              <a:t>　　をしますので、必ず対応してください。</a:t>
            </a:r>
          </a:p>
          <a:p>
            <a:pPr>
              <a:defRPr lang="ja-JP" altLang="en-US"/>
            </a:pPr>
            <a:endParaRPr lang="ja-JP" altLang="en-US" sz="2400" dirty="0">
              <a:latin typeface="メイリオ"/>
              <a:ea typeface="メイリオ"/>
            </a:endParaRPr>
          </a:p>
          <a:p>
            <a:pPr>
              <a:defRPr lang="ja-JP" altLang="en-US"/>
            </a:pPr>
            <a:r>
              <a:rPr lang="ja-JP" altLang="en-US" sz="2400" dirty="0">
                <a:latin typeface="メイリオ"/>
                <a:ea typeface="メイリオ"/>
              </a:rPr>
              <a:t>　</a:t>
            </a:r>
            <a:r>
              <a:rPr lang="ja-JP" altLang="en-US" sz="2400" dirty="0" smtClean="0">
                <a:latin typeface="メイリオ"/>
                <a:ea typeface="メイリオ"/>
              </a:rPr>
              <a:t>②県の助成金の交付を受けた翌年度以降に、県から</a:t>
            </a:r>
            <a:r>
              <a:rPr lang="ja-JP" altLang="en-US" sz="2400" dirty="0" smtClean="0">
                <a:solidFill>
                  <a:srgbClr val="FF0000"/>
                </a:solidFill>
                <a:latin typeface="メイリオ"/>
                <a:ea typeface="メイリオ"/>
              </a:rPr>
              <a:t>消費税仕</a:t>
            </a:r>
            <a:endParaRPr>
              <a:solidFill>
                <a:srgbClr val="FF0000"/>
              </a:solidFill>
            </a:endParaRPr>
          </a:p>
          <a:p>
            <a:pPr>
              <a:defRPr lang="ja-JP" altLang="en-US"/>
            </a:pPr>
            <a:r>
              <a:rPr lang="ja-JP" altLang="en-US" sz="2400" dirty="0" smtClean="0">
                <a:solidFill>
                  <a:srgbClr val="FF0000"/>
                </a:solidFill>
                <a:latin typeface="メイリオ"/>
                <a:ea typeface="メイリオ"/>
              </a:rPr>
              <a:t>　　入控除税額等報告書の作成</a:t>
            </a:r>
            <a:r>
              <a:rPr lang="ja-JP" altLang="en-US" sz="2400" dirty="0" smtClean="0">
                <a:solidFill>
                  <a:schemeClr val="tx1"/>
                </a:solidFill>
                <a:latin typeface="メイリオ"/>
                <a:ea typeface="メイリオ"/>
              </a:rPr>
              <a:t>を依頼します。</a:t>
            </a:r>
            <a:r>
              <a:rPr lang="ja-JP" altLang="en-US" sz="2400" dirty="0" smtClean="0">
                <a:latin typeface="メイリオ"/>
                <a:ea typeface="メイリオ"/>
              </a:rPr>
              <a:t>必ず対応してく</a:t>
            </a:r>
          </a:p>
          <a:p>
            <a:pPr>
              <a:defRPr lang="ja-JP" altLang="en-US"/>
            </a:pPr>
            <a:r>
              <a:rPr lang="ja-JP" altLang="en-US" sz="2400" dirty="0" smtClean="0">
                <a:latin typeface="メイリオ"/>
                <a:ea typeface="メイリオ"/>
              </a:rPr>
              <a:t>　　ださい。（</a:t>
            </a:r>
            <a:r>
              <a:rPr lang="ja-JP" altLang="en-US" sz="2400" dirty="0" smtClean="0">
                <a:solidFill>
                  <a:srgbClr val="FF0000"/>
                </a:solidFill>
                <a:latin typeface="メイリオ"/>
                <a:ea typeface="メイリオ"/>
              </a:rPr>
              <a:t>申告額が０円でも対応してください。</a:t>
            </a:r>
            <a:r>
              <a:rPr lang="ja-JP" altLang="en-US" sz="2400" dirty="0" smtClean="0">
                <a:latin typeface="メイリオ"/>
                <a:ea typeface="メイリオ"/>
              </a:rPr>
              <a:t>）</a:t>
            </a:r>
          </a:p>
          <a:p>
            <a:pPr>
              <a:defRPr lang="ja-JP" altLang="en-US"/>
            </a:pPr>
            <a:endParaRPr lang="ja-JP" altLang="en-US" sz="2400" dirty="0">
              <a:latin typeface="メイリオ"/>
              <a:ea typeface="メイリオ"/>
            </a:endParaRPr>
          </a:p>
          <a:p>
            <a:pPr>
              <a:defRPr lang="ja-JP" altLang="en-US"/>
            </a:pPr>
            <a:r>
              <a:rPr lang="ja-JP" altLang="en-US" sz="2400" dirty="0">
                <a:latin typeface="メイリオ"/>
                <a:ea typeface="メイリオ"/>
              </a:rPr>
              <a:t>　</a:t>
            </a:r>
            <a:r>
              <a:rPr lang="ja-JP" altLang="en-US" sz="2400" dirty="0" smtClean="0">
                <a:latin typeface="メイリオ"/>
                <a:ea typeface="メイリオ"/>
              </a:rPr>
              <a:t>③申請書類の控え、収支がわかる帳簿や収支の証拠書類を必</a:t>
            </a:r>
          </a:p>
          <a:p>
            <a:pPr>
              <a:defRPr lang="ja-JP" altLang="en-US"/>
            </a:pPr>
            <a:r>
              <a:rPr lang="ja-JP" altLang="en-US" sz="2400" dirty="0" smtClean="0">
                <a:latin typeface="メイリオ"/>
                <a:ea typeface="メイリオ"/>
              </a:rPr>
              <a:t>　　ず残し、</a:t>
            </a:r>
            <a:r>
              <a:rPr lang="ja-JP" altLang="en-US" sz="2400" dirty="0" smtClean="0">
                <a:solidFill>
                  <a:srgbClr val="FF0000"/>
                </a:solidFill>
                <a:latin typeface="メイリオ"/>
                <a:ea typeface="メイリオ"/>
              </a:rPr>
              <a:t>補助金を受けた年度の翌年度から</a:t>
            </a:r>
            <a:r>
              <a:rPr lang="ja-JP" altLang="en-US" sz="2400" dirty="0" smtClean="0">
                <a:solidFill>
                  <a:srgbClr val="FF0000"/>
                </a:solidFill>
                <a:latin typeface="メイリオ"/>
                <a:ea typeface="メイリオ"/>
              </a:rPr>
              <a:t>５年間保管</a:t>
            </a:r>
            <a:r>
              <a:rPr lang="ja-JP" altLang="en-US" sz="2400" dirty="0" smtClean="0">
                <a:latin typeface="メイリオ"/>
                <a:ea typeface="メイリオ"/>
              </a:rPr>
              <a:t>して</a:t>
            </a:r>
          </a:p>
          <a:p>
            <a:pPr>
              <a:defRPr lang="ja-JP" altLang="en-US"/>
            </a:pPr>
            <a:r>
              <a:rPr lang="ja-JP" altLang="en-US" sz="2400" dirty="0" smtClean="0">
                <a:latin typeface="メイリオ"/>
                <a:ea typeface="メイリオ"/>
              </a:rPr>
              <a:t>　　ください。なお、この事業により取得し、又は効用の増加</a:t>
            </a:r>
          </a:p>
          <a:p>
            <a:pPr>
              <a:defRPr lang="ja-JP" altLang="en-US"/>
            </a:pPr>
            <a:r>
              <a:rPr lang="ja-JP" altLang="en-US" sz="2400" dirty="0" smtClean="0">
                <a:latin typeface="メイリオ"/>
                <a:ea typeface="メイリオ"/>
              </a:rPr>
              <a:t>　　した価格が50万円以上の財産があり、処分（譲渡、交換、</a:t>
            </a:r>
          </a:p>
          <a:p>
            <a:pPr>
              <a:defRPr lang="ja-JP" altLang="en-US"/>
            </a:pPr>
            <a:r>
              <a:rPr lang="ja-JP" altLang="en-US" sz="2400" dirty="0" smtClean="0">
                <a:latin typeface="メイリオ"/>
                <a:ea typeface="メイリオ"/>
              </a:rPr>
              <a:t>　　貸付、担保、廃棄等を含む。）が必要となる場合は、県</a:t>
            </a:r>
            <a:endParaRPr lang="ja-JP" altLang="en-US" sz="2400" dirty="0">
              <a:latin typeface="メイリオ"/>
              <a:ea typeface="メイリオ"/>
            </a:endParaRPr>
          </a:p>
          <a:p>
            <a:pPr>
              <a:defRPr lang="ja-JP" altLang="en-US"/>
            </a:pPr>
            <a:r>
              <a:rPr lang="ja-JP" altLang="en-US" sz="2400" dirty="0" smtClean="0">
                <a:latin typeface="メイリオ"/>
                <a:ea typeface="メイリオ"/>
              </a:rPr>
              <a:t>　　（薬事課)へ相談をしてください。</a:t>
            </a:r>
          </a:p>
          <a:p>
            <a:pPr>
              <a:defRPr lang="ja-JP" altLang="en-US"/>
            </a:pPr>
            <a:endParaRPr lang="ja-JP" altLang="en-US" sz="2400" dirty="0" smtClean="0">
              <a:latin typeface="メイリオ"/>
              <a:ea typeface="メイリオ"/>
            </a:endParaRPr>
          </a:p>
          <a:p>
            <a:pPr>
              <a:defRPr lang="ja-JP" altLang="en-US"/>
            </a:pPr>
            <a:r>
              <a:rPr lang="ja-JP" altLang="en-US" sz="2400" dirty="0" smtClean="0">
                <a:latin typeface="メイリオ"/>
                <a:ea typeface="メイリオ"/>
              </a:rPr>
              <a:t>　④電子処方箋に関する取組（アンケート、広報等）について、</a:t>
            </a:r>
          </a:p>
          <a:p>
            <a:pPr>
              <a:defRPr lang="ja-JP" altLang="en-US"/>
            </a:pPr>
            <a:r>
              <a:rPr lang="ja-JP" altLang="en-US" sz="2400" dirty="0" smtClean="0">
                <a:latin typeface="メイリオ"/>
                <a:ea typeface="メイリオ"/>
              </a:rPr>
              <a:t>　　県から要請があった場合は、協力してください。</a:t>
            </a:r>
          </a:p>
        </p:txBody>
      </p:sp>
      <p:pic>
        <p:nvPicPr>
          <p:cNvPr id="1281" name="9-1-4voicegate">
            <a:hlinkClick r:id="" action="ppaction://media"/>
          </p:cNvPr>
          <p:cNvPicPr>
            <a:picLocks noChangeAspect="1"/>
          </p:cNvPicPr>
          <p:nvPr>
            <a:audioFile r:link="rId1" contentType="audio/mpeg"/>
            <p:extLst>
              <p:ext uri="{DAA4B4D4-6D71-4841-9C94-3DE7FCFB9230}">
                <p14:media xmlns:p14="http://schemas.microsoft.com/office/powerpoint/2010/main" r:embed="rId2"/>
              </p:ext>
            </p:extLst>
          </p:nvPr>
        </p:nvPicPr>
        <p:blipFill>
          <a:blip r:embed="rId3"/>
          <a:stretch>
            <a:fillRect/>
          </a:stretch>
        </p:blipFill>
        <p:spPr>
          <a:xfrm>
            <a:off x="8105657" y="237696"/>
            <a:ext cx="609600" cy="609600"/>
          </a:xfrm>
          <a:prstGeom prst="rect">
            <a:avLst/>
          </a:prstGeom>
        </p:spPr>
      </p:pic>
      <p:pic>
        <p:nvPicPr>
          <p:cNvPr id="1282" name="9-2-11voicegate">
            <a:hlinkClick r:id="" action="ppaction://media"/>
          </p:cNvPr>
          <p:cNvPicPr>
            <a:picLocks noChangeAspect="1"/>
          </p:cNvPicPr>
          <p:nvPr>
            <a:audioFile r:link="rId4" contentType="audio/mpeg"/>
            <p:extLst>
              <p:ext uri="{DAA4B4D4-6D71-4841-9C94-3DE7FCFB9230}">
                <p14:media xmlns:p14="http://schemas.microsoft.com/office/powerpoint/2010/main" r:embed="rId5"/>
              </p:ext>
            </p:extLst>
          </p:nvPr>
        </p:nvPicPr>
        <p:blipFill>
          <a:blip r:embed="rId3"/>
          <a:stretch>
            <a:fillRect/>
          </a:stretch>
        </p:blipFill>
        <p:spPr>
          <a:xfrm>
            <a:off x="8105657" y="1228832"/>
            <a:ext cx="609600" cy="609600"/>
          </a:xfrm>
          <a:prstGeom prst="rect">
            <a:avLst/>
          </a:prstGeom>
        </p:spPr>
      </p:pic>
      <p:pic>
        <p:nvPicPr>
          <p:cNvPr id="1283" name="9-3-18voicegate">
            <a:hlinkClick r:id="" action="ppaction://media"/>
          </p:cNvPr>
          <p:cNvPicPr>
            <a:picLocks noChangeAspect="1"/>
          </p:cNvPicPr>
          <p:nvPr>
            <a:audioFile r:link="rId6" contentType="audio/mpeg"/>
            <p:extLst>
              <p:ext uri="{DAA4B4D4-6D71-4841-9C94-3DE7FCFB9230}">
                <p14:media xmlns:p14="http://schemas.microsoft.com/office/powerpoint/2010/main" r:embed="rId7"/>
              </p:ext>
            </p:extLst>
          </p:nvPr>
        </p:nvPicPr>
        <p:blipFill>
          <a:blip r:embed="rId3"/>
          <a:stretch>
            <a:fillRect/>
          </a:stretch>
        </p:blipFill>
        <p:spPr>
          <a:xfrm>
            <a:off x="8105657" y="2773677"/>
            <a:ext cx="609600" cy="609600"/>
          </a:xfrm>
          <a:prstGeom prst="rect">
            <a:avLst/>
          </a:prstGeom>
        </p:spPr>
      </p:pic>
      <p:pic>
        <p:nvPicPr>
          <p:cNvPr id="1284" name="9-4-12voicegate">
            <a:hlinkClick r:id="" action="ppaction://media"/>
          </p:cNvPr>
          <p:cNvPicPr>
            <a:picLocks noChangeAspect="1"/>
          </p:cNvPicPr>
          <p:nvPr>
            <a:audioFile r:link="rId8" contentType="audio/mpeg"/>
            <p:extLst>
              <p:ext uri="{DAA4B4D4-6D71-4841-9C94-3DE7FCFB9230}">
                <p14:media xmlns:p14="http://schemas.microsoft.com/office/powerpoint/2010/main" r:embed="rId9"/>
              </p:ext>
            </p:extLst>
          </p:nvPr>
        </p:nvPicPr>
        <p:blipFill>
          <a:blip r:embed="rId3"/>
          <a:stretch>
            <a:fillRect/>
          </a:stretch>
        </p:blipFill>
        <p:spPr>
          <a:xfrm>
            <a:off x="8109510" y="5157192"/>
            <a:ext cx="609600" cy="609600"/>
          </a:xfrm>
          <a:prstGeom prst="rect">
            <a:avLst/>
          </a:prstGeom>
        </p:spPr>
      </p:pic>
      <p:pic>
        <p:nvPicPr>
          <p:cNvPr id="1285" name="9-5-11voicegate">
            <a:hlinkClick r:id="" action="ppaction://media"/>
          </p:cNvPr>
          <p:cNvPicPr>
            <a:picLocks noChangeAspect="1"/>
          </p:cNvPicPr>
          <p:nvPr>
            <a:audioFile r:link="rId10" contentType="audio/mpeg"/>
            <p:extLst>
              <p:ext uri="{DAA4B4D4-6D71-4841-9C94-3DE7FCFB9230}">
                <p14:media xmlns:p14="http://schemas.microsoft.com/office/powerpoint/2010/main" r:embed="rId11"/>
              </p:ext>
            </p:extLst>
          </p:nvPr>
        </p:nvPicPr>
        <p:blipFill>
          <a:blip r:embed="rId3"/>
          <a:stretch>
            <a:fillRect/>
          </a:stretch>
        </p:blipFill>
        <p:spPr>
          <a:xfrm>
            <a:off x="8121757" y="6106713"/>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61547" p14:dur="2000"/>
    </mc:Choice>
    <mc:Fallback>
      <p:transition spd="slow" advTm="615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80" fill="hold"/>
                                        <p:tgtEl>
                                          <p:spTgt spid="1281"/>
                                        </p:tgtEl>
                                      </p:cBhvr>
                                    </p:cmd>
                                  </p:childTnLst>
                                </p:cTn>
                              </p:par>
                            </p:childTnLst>
                          </p:cTn>
                        </p:par>
                        <p:par>
                          <p:cTn id="7" fill="hold">
                            <p:stCondLst>
                              <p:cond delay="4680"/>
                            </p:stCondLst>
                            <p:childTnLst>
                              <p:par>
                                <p:cTn id="8" presetID="1" presetClass="mediacall" presetSubtype="0" fill="hold" nodeType="afterEffect">
                                  <p:stCondLst>
                                    <p:cond delay="0"/>
                                  </p:stCondLst>
                                  <p:childTnLst>
                                    <p:cmd type="call" cmd="playFrom(0.0)">
                                      <p:cBhvr>
                                        <p:cTn id="9" dur="11208" fill="hold"/>
                                        <p:tgtEl>
                                          <p:spTgt spid="1282"/>
                                        </p:tgtEl>
                                      </p:cBhvr>
                                    </p:cmd>
                                  </p:childTnLst>
                                </p:cTn>
                              </p:par>
                            </p:childTnLst>
                          </p:cTn>
                        </p:par>
                        <p:par>
                          <p:cTn id="10" fill="hold">
                            <p:stCondLst>
                              <p:cond delay="15888"/>
                            </p:stCondLst>
                            <p:childTnLst>
                              <p:par>
                                <p:cTn id="11" presetID="1" presetClass="mediacall" presetSubtype="0" fill="hold" nodeType="afterEffect">
                                  <p:stCondLst>
                                    <p:cond delay="0"/>
                                  </p:stCondLst>
                                  <p:childTnLst>
                                    <p:cmd type="call" cmd="playFrom(0.0)">
                                      <p:cBhvr>
                                        <p:cTn id="12" dur="18912" fill="hold"/>
                                        <p:tgtEl>
                                          <p:spTgt spid="1283"/>
                                        </p:tgtEl>
                                      </p:cBhvr>
                                    </p:cmd>
                                  </p:childTnLst>
                                </p:cTn>
                              </p:par>
                            </p:childTnLst>
                          </p:cTn>
                        </p:par>
                        <p:par>
                          <p:cTn id="13" fill="hold">
                            <p:stCondLst>
                              <p:cond delay="34800"/>
                            </p:stCondLst>
                            <p:childTnLst>
                              <p:par>
                                <p:cTn id="14" presetID="1" presetClass="mediacall" presetSubtype="0" fill="hold" nodeType="afterEffect">
                                  <p:stCondLst>
                                    <p:cond delay="0"/>
                                  </p:stCondLst>
                                  <p:childTnLst>
                                    <p:cmd type="call" cmd="playFrom(0.0)">
                                      <p:cBhvr>
                                        <p:cTn id="15" dur="12696" fill="hold"/>
                                        <p:tgtEl>
                                          <p:spTgt spid="1284"/>
                                        </p:tgtEl>
                                      </p:cBhvr>
                                    </p:cmd>
                                  </p:childTnLst>
                                </p:cTn>
                              </p:par>
                            </p:childTnLst>
                          </p:cTn>
                        </p:par>
                        <p:par>
                          <p:cTn id="16" fill="hold">
                            <p:stCondLst>
                              <p:cond delay="47496"/>
                            </p:stCondLst>
                            <p:childTnLst>
                              <p:par>
                                <p:cTn id="17" presetID="1" presetClass="mediacall" presetSubtype="0" fill="hold" nodeType="afterEffect">
                                  <p:stCondLst>
                                    <p:cond delay="0"/>
                                  </p:stCondLst>
                                  <p:childTnLst>
                                    <p:cmd type="call" cmd="playFrom(0.0)">
                                      <p:cBhvr>
                                        <p:cTn id="18" dur="11520" fill="hold"/>
                                        <p:tgtEl>
                                          <p:spTgt spid="128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1281"/>
                </p:tgtEl>
              </p:cMediaNode>
            </p:audio>
            <p:audio>
              <p:cMediaNode vol="80000" showWhenStopped="0">
                <p:cTn id="20" fill="hold" display="0">
                  <p:stCondLst>
                    <p:cond delay="indefinite"/>
                  </p:stCondLst>
                  <p:endCondLst>
                    <p:cond evt="onStopAudio" delay="0">
                      <p:tgtEl>
                        <p:sldTgt/>
                      </p:tgtEl>
                    </p:cond>
                  </p:endCondLst>
                </p:cTn>
                <p:tgtEl>
                  <p:spTgt spid="1282"/>
                </p:tgtEl>
              </p:cMediaNode>
            </p:audio>
            <p:audio>
              <p:cMediaNode vol="80000" showWhenStopped="0">
                <p:cTn id="21" fill="hold" display="0">
                  <p:stCondLst>
                    <p:cond delay="indefinite"/>
                  </p:stCondLst>
                  <p:endCondLst>
                    <p:cond evt="onStopAudio" delay="0">
                      <p:tgtEl>
                        <p:sldTgt/>
                      </p:tgtEl>
                    </p:cond>
                  </p:endCondLst>
                </p:cTn>
                <p:tgtEl>
                  <p:spTgt spid="1283"/>
                </p:tgtEl>
              </p:cMediaNode>
            </p:audio>
            <p:audio>
              <p:cMediaNode vol="80000" showWhenStopped="0">
                <p:cTn id="22" fill="hold" display="0">
                  <p:stCondLst>
                    <p:cond delay="indefinite"/>
                  </p:stCondLst>
                  <p:endCondLst>
                    <p:cond evt="onStopAudio" delay="0">
                      <p:tgtEl>
                        <p:sldTgt/>
                      </p:tgtEl>
                    </p:cond>
                  </p:endCondLst>
                </p:cTn>
                <p:tgtEl>
                  <p:spTgt spid="1284"/>
                </p:tgtEl>
              </p:cMediaNode>
            </p:audio>
            <p:audio>
              <p:cMediaNode vol="80000" showWhenStopped="0">
                <p:cTn id="23" fill="hold" display="0">
                  <p:stCondLst>
                    <p:cond delay="indefinite"/>
                  </p:stCondLst>
                  <p:endCondLst>
                    <p:cond evt="onStopAudio" delay="0">
                      <p:tgtEl>
                        <p:sldTgt/>
                      </p:tgtEl>
                    </p:cond>
                  </p:endCondLst>
                </p:cTn>
                <p:tgtEl>
                  <p:spTgt spid="1285"/>
                </p:tgtEl>
              </p:cMediaNode>
            </p:audio>
          </p:childTnLst>
        </p:cTn>
      </p:par>
    </p:tnLst>
  </p:timing>
  <p:extLst>
    <p:ext uri="{E180D4A7-C9FB-4DFB-919C-405C955672EB}">
      <p14:showEvtLst xmlns:p14="http://schemas.microsoft.com/office/powerpoint/2010/main">
        <p14:playEvt time="8" objId="6"/>
        <p14:playEvt time="4692" objId="7"/>
        <p14:playEvt time="15912" objId="8"/>
        <p14:playEvt time="34811" objId="9"/>
        <p14:playEvt time="47511" objId="10"/>
        <p14:stopEvt time="4692" objId="6"/>
        <p14:stopEvt time="15947" objId="7"/>
        <p14:stopEvt time="34831" objId="8"/>
        <p14:stopEvt time="47544" objId="9"/>
        <p14:stopEvt time="59030" objId="10"/>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87" name="テキスト 132"/>
          <p:cNvSpPr txBox="1"/>
          <p:nvPr/>
        </p:nvSpPr>
        <p:spPr>
          <a:xfrm>
            <a:off x="36008" y="781472"/>
            <a:ext cx="9105106" cy="6031528"/>
          </a:xfrm>
          <a:prstGeom prst="rect">
            <a:avLst/>
          </a:prstGeom>
        </p:spPr>
        <p:txBody>
          <a:bodyPr wrap="square">
            <a:spAutoFit/>
          </a:bodyPr>
          <a:lstStyle/>
          <a:p>
            <a:pPr>
              <a:defRPr lang="ja-JP" altLang="en-US"/>
            </a:pPr>
            <a:r>
              <a:rPr lang="ja-JP" altLang="en-US" sz="2400" dirty="0">
                <a:latin typeface="メイリオ"/>
                <a:ea typeface="メイリオ"/>
              </a:rPr>
              <a:t>　</a:t>
            </a:r>
            <a:r>
              <a:rPr lang="ja-JP" altLang="en-US" sz="3200" dirty="0">
                <a:latin typeface="メイリオ"/>
                <a:ea typeface="メイリオ"/>
              </a:rPr>
              <a:t>御不明な点や疑義がある場合は、以下の連絡先まで御相談ください。</a:t>
            </a:r>
            <a:endParaRPr lang="ja-JP" altLang="en-US" sz="3200" dirty="0" smtClean="0">
              <a:latin typeface="メイリオ"/>
              <a:ea typeface="メイリオ"/>
            </a:endParaRPr>
          </a:p>
          <a:p>
            <a:pPr>
              <a:defRPr lang="ja-JP" altLang="en-US"/>
            </a:pPr>
            <a:endParaRPr lang="ja-JP" altLang="en-US" sz="1800" dirty="0">
              <a:latin typeface="メイリオ"/>
              <a:ea typeface="メイリオ"/>
            </a:endParaRPr>
          </a:p>
          <a:p>
            <a:pPr>
              <a:defRPr lang="ja-JP" altLang="en-US"/>
            </a:pPr>
            <a:r>
              <a:rPr lang="ja-JP" altLang="en-US" sz="3200" dirty="0">
                <a:latin typeface="メイリオ"/>
                <a:ea typeface="メイリオ"/>
              </a:rPr>
              <a:t>○相談専用窓口</a:t>
            </a:r>
            <a:endParaRPr sz="2800"/>
          </a:p>
          <a:p>
            <a:pPr>
              <a:defRPr lang="ja-JP" altLang="en-US"/>
            </a:pPr>
            <a:r>
              <a:rPr lang="ja-JP" altLang="en-US" sz="3600" dirty="0">
                <a:latin typeface="メイリオ"/>
                <a:ea typeface="メイリオ"/>
              </a:rPr>
              <a:t>　</a:t>
            </a:r>
            <a:r>
              <a:rPr lang="ja-JP" altLang="en-US" sz="2800" dirty="0">
                <a:latin typeface="メイリオ"/>
                <a:ea typeface="メイリオ"/>
              </a:rPr>
              <a:t>静岡県電子処方箋導入促進補助金事務局</a:t>
            </a:r>
            <a:endParaRPr lang="ja-JP" altLang="en-US" sz="2800" dirty="0">
              <a:latin typeface="メイリオ"/>
              <a:ea typeface="メイリオ"/>
            </a:endParaRPr>
          </a:p>
          <a:p>
            <a:pPr>
              <a:defRPr lang="ja-JP" altLang="en-US"/>
            </a:pPr>
            <a:r>
              <a:rPr lang="ja-JP" altLang="en-US" sz="1800" b="1" dirty="0">
                <a:latin typeface="メイリオ"/>
                <a:ea typeface="メイリオ"/>
              </a:rPr>
              <a:t>　 </a:t>
            </a:r>
            <a:r>
              <a:rPr lang="ja-JP" altLang="en-US" sz="2800" dirty="0">
                <a:latin typeface="メイリオ"/>
                <a:ea typeface="メイリオ"/>
              </a:rPr>
              <a:t>【県委託先　(株)東海道シグマ】</a:t>
            </a:r>
          </a:p>
          <a:p>
            <a:pPr>
              <a:defRPr lang="ja-JP" altLang="en-US"/>
            </a:pPr>
            <a:endParaRPr lang="ja-JP" altLang="en-US" sz="1400" dirty="0">
              <a:latin typeface="メイリオ"/>
              <a:ea typeface="メイリオ"/>
            </a:endParaRPr>
          </a:p>
          <a:p>
            <a:pPr>
              <a:defRPr lang="ja-JP" altLang="en-US"/>
            </a:pPr>
            <a:r>
              <a:rPr lang="ja-JP" altLang="en-US" sz="2800" b="1" dirty="0">
                <a:latin typeface="メイリオ"/>
                <a:ea typeface="メイリオ"/>
              </a:rPr>
              <a:t>　電　話</a:t>
            </a:r>
            <a:r>
              <a:rPr lang="ja-JP" altLang="en-US" sz="2800" dirty="0">
                <a:latin typeface="メイリオ"/>
                <a:ea typeface="メイリオ"/>
              </a:rPr>
              <a:t>　</a:t>
            </a:r>
            <a:r>
              <a:rPr lang="ja-JP" altLang="en-US" sz="2800" b="1" dirty="0">
                <a:latin typeface="メイリオ"/>
                <a:ea typeface="メイリオ"/>
              </a:rPr>
              <a:t>０５０－５３６９－９４３５</a:t>
            </a:r>
          </a:p>
          <a:p>
            <a:pPr>
              <a:defRPr lang="ja-JP" altLang="en-US"/>
            </a:pPr>
            <a:r>
              <a:rPr lang="ja-JP" altLang="en-US" sz="2400" dirty="0">
                <a:latin typeface="メイリオ"/>
                <a:ea typeface="メイリオ"/>
              </a:rPr>
              <a:t>　　※土日祝日を除く８：３０～１７：１５まで</a:t>
            </a:r>
            <a:endParaRPr sz="2400"/>
          </a:p>
          <a:p>
            <a:pPr>
              <a:defRPr lang="ja-JP" altLang="en-US"/>
            </a:pPr>
            <a:r>
              <a:rPr lang="ja-JP" altLang="en-US" sz="2400" dirty="0">
                <a:latin typeface="メイリオ"/>
                <a:ea typeface="メイリオ"/>
              </a:rPr>
              <a:t>　　※年末年始については、</a:t>
            </a:r>
            <a:endParaRPr sz="2400"/>
          </a:p>
          <a:p>
            <a:pPr>
              <a:defRPr lang="ja-JP" altLang="en-US"/>
            </a:pPr>
            <a:r>
              <a:rPr lang="ja-JP" altLang="en-US" sz="2400" dirty="0">
                <a:latin typeface="メイリオ"/>
                <a:ea typeface="メイリオ"/>
              </a:rPr>
              <a:t>　　　12月28日から１月５日まで対応できません。</a:t>
            </a:r>
            <a:endParaRPr sz="2400"/>
          </a:p>
          <a:p>
            <a:pPr>
              <a:defRPr lang="ja-JP" altLang="en-US"/>
            </a:pPr>
            <a:r>
              <a:rPr lang="ja-JP" altLang="en-US" sz="1800" b="1" dirty="0">
                <a:latin typeface="メイリオ"/>
                <a:ea typeface="メイリオ"/>
              </a:rPr>
              <a:t>　</a:t>
            </a:r>
          </a:p>
          <a:p>
            <a:pPr>
              <a:defRPr lang="ja-JP" altLang="en-US"/>
            </a:pPr>
            <a:r>
              <a:rPr lang="ja-JP" altLang="en-US" sz="2800" b="1" dirty="0">
                <a:latin typeface="メイリオ"/>
                <a:ea typeface="メイリオ"/>
              </a:rPr>
              <a:t>　メール</a:t>
            </a:r>
            <a:r>
              <a:rPr lang="ja-JP" altLang="en-US" sz="2800" dirty="0">
                <a:latin typeface="メイリオ"/>
                <a:ea typeface="メイリオ"/>
              </a:rPr>
              <a:t>　</a:t>
            </a:r>
            <a:r>
              <a:rPr lang="ja-JP" altLang="en-US" sz="2800" b="1" dirty="0">
                <a:latin typeface="メイリオ"/>
                <a:ea typeface="メイリオ"/>
              </a:rPr>
              <a:t>yakuji-hojyo@sigma-jp.co.jp</a:t>
            </a:r>
          </a:p>
          <a:p>
            <a:pPr>
              <a:defRPr lang="ja-JP" altLang="en-US"/>
            </a:pPr>
            <a:r>
              <a:rPr lang="ja-JP" altLang="en-US" sz="2400" dirty="0">
                <a:latin typeface="メイリオ"/>
                <a:ea typeface="メイリオ"/>
              </a:rPr>
              <a:t>　　※土日祝日、年末年始（12月28日から１月５日ま</a:t>
            </a:r>
            <a:r>
              <a:rPr lang="ja-JP" altLang="en-US" sz="2400" dirty="0">
                <a:latin typeface="メイリオ"/>
                <a:ea typeface="メイリオ"/>
              </a:rPr>
              <a:t>で）</a:t>
            </a:r>
            <a:endParaRPr sz="2400"/>
          </a:p>
          <a:p>
            <a:pPr>
              <a:defRPr lang="ja-JP" altLang="en-US"/>
            </a:pPr>
            <a:r>
              <a:rPr lang="ja-JP" altLang="en-US" sz="2400" dirty="0">
                <a:latin typeface="メイリオ"/>
                <a:ea typeface="メイリオ"/>
              </a:rPr>
              <a:t>　</a:t>
            </a:r>
            <a:r>
              <a:rPr lang="ja-JP" altLang="en-US" sz="2400" dirty="0">
                <a:latin typeface="メイリオ"/>
                <a:ea typeface="メイリオ"/>
              </a:rPr>
              <a:t>　</a:t>
            </a:r>
            <a:r>
              <a:rPr lang="ja-JP" altLang="en-US" sz="2400" dirty="0">
                <a:latin typeface="メイリオ"/>
                <a:ea typeface="メイリオ"/>
              </a:rPr>
              <a:t>　</a:t>
            </a:r>
            <a:r>
              <a:rPr lang="ja-JP" altLang="en-US" sz="2400" dirty="0">
                <a:latin typeface="メイリオ"/>
                <a:ea typeface="メイリオ"/>
              </a:rPr>
              <a:t>については、対応が遅れます。</a:t>
            </a:r>
            <a:endParaRPr lang="ja-JP" altLang="en-US" sz="2400" dirty="0">
              <a:latin typeface="メイリオ"/>
              <a:ea typeface="メイリオ"/>
            </a:endParaRPr>
          </a:p>
        </p:txBody>
      </p:sp>
      <p:sp>
        <p:nvSpPr>
          <p:cNvPr id="1288" name="テキスト 146"/>
          <p:cNvSpPr txBox="1"/>
          <p:nvPr/>
        </p:nvSpPr>
        <p:spPr>
          <a:xfrm>
            <a:off x="108000" y="188378"/>
            <a:ext cx="8896017" cy="706993"/>
          </a:xfrm>
          <a:prstGeom prst="rect">
            <a:avLst/>
          </a:prstGeom>
        </p:spPr>
        <p:txBody>
          <a:bodyPr wrap="square">
            <a:spAutoFit/>
          </a:bodyPr>
          <a:lstStyle/>
          <a:p>
            <a:pPr algn="ctr">
              <a:defRPr lang="ja-JP" altLang="en-US"/>
            </a:pPr>
            <a:r>
              <a:rPr lang="ja-JP" altLang="en-US" sz="4000" b="1">
                <a:solidFill>
                  <a:schemeClr val="tx1"/>
                </a:solidFill>
                <a:latin typeface="メイリオ"/>
                <a:ea typeface="メイリオ"/>
              </a:rPr>
              <a:t>最後に･･･</a:t>
            </a:r>
          </a:p>
        </p:txBody>
      </p:sp>
      <p:pic>
        <p:nvPicPr>
          <p:cNvPr id="1289" name="10-1-11voicegate">
            <a:hlinkClick r:id="" action="ppaction://media"/>
          </p:cNvPr>
          <p:cNvPicPr>
            <a:picLocks noChangeAspect="1"/>
          </p:cNvPicPr>
          <p:nvPr>
            <a:audioFile r:link="rId1" contentType="audio/mpeg"/>
            <p:extLst>
              <p:ext uri="{DAA4B4D4-6D71-4841-9C94-3DE7FCFB9230}">
                <p14:media xmlns:p14="http://schemas.microsoft.com/office/powerpoint/2010/main" r:embed="rId2"/>
              </p:ext>
            </p:extLst>
          </p:nvPr>
        </p:nvPicPr>
        <p:blipFill>
          <a:blip r:embed="rId3"/>
          <a:stretch>
            <a:fillRect/>
          </a:stretch>
        </p:blipFill>
        <p:spPr>
          <a:xfrm>
            <a:off x="6444208" y="1664804"/>
            <a:ext cx="609600" cy="609600"/>
          </a:xfrm>
          <a:prstGeom prst="rect">
            <a:avLst/>
          </a:prstGeom>
        </p:spPr>
      </p:pic>
      <p:pic>
        <p:nvPicPr>
          <p:cNvPr id="1290" name="10-2-10voicegate">
            <a:hlinkClick r:id="" action="ppaction://media"/>
          </p:cNvPr>
          <p:cNvPicPr>
            <a:picLocks noChangeAspect="1"/>
          </p:cNvPicPr>
          <p:nvPr>
            <a:audioFile r:link="rId4" contentType="audio/mpeg"/>
            <p:extLst>
              <p:ext uri="{DAA4B4D4-6D71-4841-9C94-3DE7FCFB9230}">
                <p14:media xmlns:p14="http://schemas.microsoft.com/office/powerpoint/2010/main" r:embed="rId5"/>
              </p:ext>
            </p:extLst>
          </p:nvPr>
        </p:nvPicPr>
        <p:blipFill>
          <a:blip r:embed="rId3"/>
          <a:stretch>
            <a:fillRect/>
          </a:stretch>
        </p:blipFill>
        <p:spPr>
          <a:xfrm>
            <a:off x="7778400" y="6237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26918" p14:dur="2000"/>
    </mc:Choice>
    <mc:Fallback>
      <p:transition spd="slow" advTm="269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760" fill="hold"/>
                                        <p:tgtEl>
                                          <p:spTgt spid="1289"/>
                                        </p:tgtEl>
                                      </p:cBhvr>
                                    </p:cmd>
                                  </p:childTnLst>
                                </p:cTn>
                              </p:par>
                            </p:childTnLst>
                          </p:cTn>
                        </p:par>
                        <p:par>
                          <p:cTn id="7" fill="hold">
                            <p:stCondLst>
                              <p:cond delay="11760"/>
                            </p:stCondLst>
                            <p:childTnLst>
                              <p:par>
                                <p:cTn id="8" presetID="1" presetClass="mediacall" presetSubtype="0" fill="hold" nodeType="afterEffect">
                                  <p:stCondLst>
                                    <p:cond delay="0"/>
                                  </p:stCondLst>
                                  <p:childTnLst>
                                    <p:cmd type="call" cmd="playFrom(0.0)">
                                      <p:cBhvr>
                                        <p:cTn id="9" dur="10920" fill="hold"/>
                                        <p:tgtEl>
                                          <p:spTgt spid="129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1289"/>
                </p:tgtEl>
              </p:cMediaNode>
            </p:audio>
            <p:audio>
              <p:cMediaNode vol="80000" showWhenStopped="0">
                <p:cTn id="11" fill="hold" display="0">
                  <p:stCondLst>
                    <p:cond delay="indefinite"/>
                  </p:stCondLst>
                  <p:endCondLst>
                    <p:cond evt="onStopAudio" delay="0">
                      <p:tgtEl>
                        <p:sldTgt/>
                      </p:tgtEl>
                    </p:cond>
                  </p:endCondLst>
                </p:cTn>
                <p:tgtEl>
                  <p:spTgt spid="1290"/>
                </p:tgtEl>
              </p:cMediaNode>
            </p:audio>
          </p:childTnLst>
        </p:cTn>
      </p:par>
    </p:tnLst>
  </p:timing>
  <p:extLst>
    <p:ext uri="{E180D4A7-C9FB-4DFB-919C-405C955672EB}">
      <p14:showEvtLst xmlns:p14="http://schemas.microsoft.com/office/powerpoint/2010/main">
        <p14:playEvt time="9" objId="2"/>
        <p14:playEvt time="11784" objId="3"/>
        <p14:stopEvt time="11784" objId="2"/>
        <p14:stopEvt time="22738" objId="3"/>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2" name="テキスト 12"/>
          <p:cNvSpPr txBox="1"/>
          <p:nvPr/>
        </p:nvSpPr>
        <p:spPr>
          <a:xfrm>
            <a:off x="108000" y="117000"/>
            <a:ext cx="8896017" cy="706993"/>
          </a:xfrm>
          <a:prstGeom prst="rect">
            <a:avLst/>
          </a:prstGeom>
        </p:spPr>
        <p:txBody>
          <a:bodyPr wrap="square">
            <a:spAutoFit/>
          </a:bodyPr>
          <a:lstStyle/>
          <a:p>
            <a:pPr algn="ctr">
              <a:defRPr lang="ja-JP" altLang="en-US"/>
            </a:pPr>
            <a:r>
              <a:rPr lang="ja-JP" altLang="en-US" sz="4000" b="1" dirty="0">
                <a:solidFill>
                  <a:schemeClr val="tx1"/>
                </a:solidFill>
                <a:latin typeface="メイリオ"/>
                <a:ea typeface="メイリオ"/>
              </a:rPr>
              <a:t>①電子処方箋管理サービスとは</a:t>
            </a:r>
          </a:p>
        </p:txBody>
      </p:sp>
      <p:pic>
        <p:nvPicPr>
          <p:cNvPr id="1113" name="図 20"/>
          <p:cNvPicPr>
            <a:picLocks noChangeAspect="1"/>
          </p:cNvPicPr>
          <p:nvPr/>
        </p:nvPicPr>
        <p:blipFill>
          <a:blip r:embed="rId1"/>
          <a:stretch>
            <a:fillRect/>
          </a:stretch>
        </p:blipFill>
        <p:spPr>
          <a:xfrm>
            <a:off x="0" y="2376291"/>
            <a:ext cx="9144000" cy="4040697"/>
          </a:xfrm>
          <a:prstGeom prst="rect">
            <a:avLst/>
          </a:prstGeom>
        </p:spPr>
      </p:pic>
      <p:sp>
        <p:nvSpPr>
          <p:cNvPr id="1114" name="テキスト ボックス 1"/>
          <p:cNvSpPr txBox="1"/>
          <p:nvPr/>
        </p:nvSpPr>
        <p:spPr>
          <a:xfrm>
            <a:off x="287524" y="860671"/>
            <a:ext cx="8680489" cy="1200329"/>
          </a:xfrm>
          <a:prstGeom prst="rect">
            <a:avLst/>
          </a:prstGeom>
          <a:noFill/>
        </p:spPr>
        <p:txBody>
          <a:bodyPr wrap="square" rtlCol="0">
            <a:spAutoFit/>
          </a:bodyPr>
          <a:lstStyle/>
          <a:p>
            <a:r>
              <a:rPr lang="ja-JP" altLang="en-US" dirty="0"/>
              <a:t>医療機関</a:t>
            </a:r>
            <a:r>
              <a:rPr lang="ja-JP" altLang="en-US" dirty="0" smtClean="0"/>
              <a:t>が</a:t>
            </a:r>
            <a:r>
              <a:rPr lang="ja-JP" altLang="en-US" dirty="0"/>
              <a:t>発行した処方箋をデジタルで管理し、患者や薬局と共有できるシステムです。これにより、紙の処方箋の取り扱いをなくし、処方箋の管理や薬の受け取りが効率的かつ安全に行えるようになります。患者は、電子処方箋を使って薬局で直接薬を受け取れるため、手間が減り、薬歴管理も簡単になります。</a:t>
            </a:r>
            <a:endParaRPr kumimoji="1" lang="ja-JP" altLang="en-US" dirty="0"/>
          </a:p>
        </p:txBody>
      </p:sp>
      <p:pic>
        <p:nvPicPr>
          <p:cNvPr id="1115" name="2-1-16voicegate">
            <a:hlinkClick r:id="" action="ppaction://media"/>
          </p:cNvPr>
          <p:cNvPicPr>
            <a:picLocks noChangeAspect="1"/>
          </p:cNvPicPr>
          <p:nvPr>
            <a:audioFile r:link="rId2" contentType="audio/mpeg"/>
            <p:extLst>
              <p:ext uri="{DAA4B4D4-6D71-4841-9C94-3DE7FCFB9230}">
                <p14:media xmlns:p14="http://schemas.microsoft.com/office/powerpoint/2010/main" r:embed="rId3"/>
              </p:ext>
            </p:extLst>
          </p:nvPr>
        </p:nvPicPr>
        <p:blipFill>
          <a:blip r:embed="rId4"/>
          <a:stretch>
            <a:fillRect/>
          </a:stretch>
        </p:blipFill>
        <p:spPr>
          <a:xfrm>
            <a:off x="4267200" y="31242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18460" p14:dur="2000"/>
    </mc:Choice>
    <mc:Fallback>
      <p:transition spd="slow" advTm="184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92" fill="hold"/>
                                        <p:tgtEl>
                                          <p:spTgt spid="11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115"/>
                </p:tgtEl>
              </p:cMediaNode>
            </p:audio>
          </p:childTnLst>
        </p:cTn>
      </p:par>
    </p:tnLst>
  </p:timing>
  <p:extLst>
    <p:ext uri="{E180D4A7-C9FB-4DFB-919C-405C955672EB}">
      <p14:showEvtLst xmlns:p14="http://schemas.microsoft.com/office/powerpoint/2010/main">
        <p14:playEvt time="7" objId="2"/>
        <p14:stopEvt time="16410" objId="2"/>
      </p14:showEvtLst>
    </p:ext>
    <p:ext uri="{3A86A75C-4F4B-4683-9AE1-C65F6400EC91}"/>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7" name="角丸四角形 106"/>
          <p:cNvSpPr/>
          <p:nvPr/>
        </p:nvSpPr>
        <p:spPr bwMode="gray">
          <a:xfrm>
            <a:off x="6156275" y="2948752"/>
            <a:ext cx="2879725" cy="1727835"/>
          </a:xfrm>
          <a:prstGeom prst="roundRect">
            <a:avLst>
              <a:gd name="adj" fmla="val 6152"/>
            </a:avLst>
          </a:prstGeom>
          <a:noFill/>
          <a:ln w="25400" cap="flat" cmpd="sng" algn="ctr">
            <a:solidFill>
              <a:srgbClr val="92D050"/>
            </a:solidFill>
            <a:prstDash val="solid"/>
            <a:headEnd/>
            <a:tailEn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800" b="0" i="0" u="none" strike="noStrike" kern="0" cap="none" spc="0" normalizeH="0" baseline="0" noProof="0">
              <a:ln>
                <a:noFill/>
              </a:ln>
              <a:solidFill>
                <a:prstClr val="black"/>
              </a:solidFill>
              <a:effectLst/>
              <a:uLnTx/>
              <a:uFillTx/>
              <a:latin typeface="Arial"/>
              <a:ea typeface="メイリオ"/>
              <a:cs typeface="+mn-cs"/>
            </a:endParaRPr>
          </a:p>
        </p:txBody>
      </p:sp>
      <p:sp>
        <p:nvSpPr>
          <p:cNvPr id="1118" name="テキスト 12"/>
          <p:cNvSpPr txBox="1"/>
          <p:nvPr/>
        </p:nvSpPr>
        <p:spPr>
          <a:xfrm>
            <a:off x="108000" y="45000"/>
            <a:ext cx="8896017" cy="706993"/>
          </a:xfrm>
          <a:prstGeom prst="rect">
            <a:avLst/>
          </a:prstGeom>
        </p:spPr>
        <p:txBody>
          <a:bodyPr wrap="square">
            <a:spAutoFit/>
          </a:bodyPr>
          <a:lstStyle/>
          <a:p>
            <a:pPr algn="ctr">
              <a:defRPr lang="ja-JP" altLang="en-US"/>
            </a:pPr>
            <a:r>
              <a:rPr lang="ja-JP" altLang="en-US" sz="4000" b="1" dirty="0">
                <a:solidFill>
                  <a:schemeClr val="tx1"/>
                </a:solidFill>
                <a:latin typeface="メイリオ"/>
                <a:ea typeface="メイリオ"/>
              </a:rPr>
              <a:t>②電子処方箋管理サービスのメリット</a:t>
            </a:r>
          </a:p>
        </p:txBody>
      </p:sp>
      <p:sp>
        <p:nvSpPr>
          <p:cNvPr id="1119" name="正方形/長方形 78"/>
          <p:cNvSpPr/>
          <p:nvPr/>
        </p:nvSpPr>
        <p:spPr>
          <a:xfrm>
            <a:off x="203641" y="621000"/>
            <a:ext cx="1283252" cy="269377"/>
          </a:xfrm>
          <a:prstGeom prst="rect">
            <a:avLst/>
          </a:prstGeom>
          <a:solidFill>
            <a:schemeClr val="accent1"/>
          </a:solidFill>
          <a:ln>
            <a:noFill/>
          </a:ln>
        </p:spPr>
        <p:style>
          <a:lnRef idx="0">
            <a:srgbClr val="000000"/>
          </a:lnRef>
          <a:fillRef idx="0">
            <a:srgbClr val="000000"/>
          </a:fillRef>
          <a:effectRef idx="0">
            <a:srgbClr val="000000"/>
          </a:effectRef>
          <a:fontRef idx="minor">
            <a:schemeClr val="lt1"/>
          </a:fontRef>
        </p:style>
        <p:txBody>
          <a:bodyPr wrap="square" lIns="93600" tIns="46800" rIns="93600" bIns="468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病院・診療所</a:t>
            </a:r>
            <a:endParaRPr sz="1400" b="1"/>
          </a:p>
        </p:txBody>
      </p:sp>
      <p:sp>
        <p:nvSpPr>
          <p:cNvPr id="1120" name="角丸四角形 79"/>
          <p:cNvSpPr/>
          <p:nvPr/>
        </p:nvSpPr>
        <p:spPr bwMode="gray">
          <a:xfrm>
            <a:off x="123422" y="946618"/>
            <a:ext cx="2879725" cy="1727835"/>
          </a:xfrm>
          <a:prstGeom prst="roundRect">
            <a:avLst>
              <a:gd name="adj" fmla="val 6152"/>
            </a:avLst>
          </a:prstGeom>
          <a:noFill/>
          <a:ln w="25400" cap="flat" cmpd="sng" algn="ctr">
            <a:solidFill>
              <a:srgbClr val="0F6FC6"/>
            </a:solidFill>
            <a:prstDash val="solid"/>
            <a:headEnd/>
            <a:tailEn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800" b="0" i="0" u="none" strike="noStrike" kern="0" cap="none" spc="0" normalizeH="0" baseline="0" noProof="0">
              <a:ln>
                <a:noFill/>
              </a:ln>
              <a:solidFill>
                <a:prstClr val="black"/>
              </a:solidFill>
              <a:effectLst/>
              <a:uLnTx/>
              <a:uFillTx/>
              <a:latin typeface="Arial"/>
              <a:ea typeface="メイリオ"/>
              <a:cs typeface="+mn-cs"/>
            </a:endParaRPr>
          </a:p>
        </p:txBody>
      </p:sp>
      <p:sp>
        <p:nvSpPr>
          <p:cNvPr id="1121" name="角丸四角形 80"/>
          <p:cNvSpPr/>
          <p:nvPr/>
        </p:nvSpPr>
        <p:spPr bwMode="gray">
          <a:xfrm>
            <a:off x="3132275" y="936286"/>
            <a:ext cx="2879725" cy="1727835"/>
          </a:xfrm>
          <a:prstGeom prst="roundRect">
            <a:avLst>
              <a:gd name="adj" fmla="val 6152"/>
            </a:avLst>
          </a:prstGeom>
          <a:noFill/>
          <a:ln w="25400" cap="flat" cmpd="sng" algn="ctr">
            <a:solidFill>
              <a:srgbClr val="0F6FC6"/>
            </a:solidFill>
            <a:prstDash val="solid"/>
            <a:headEnd/>
            <a:tailEn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800" b="0" i="0" u="none" strike="noStrike" kern="0" cap="none" spc="0" normalizeH="0" baseline="0" noProof="0">
              <a:ln>
                <a:noFill/>
              </a:ln>
              <a:solidFill>
                <a:prstClr val="black"/>
              </a:solidFill>
              <a:effectLst/>
              <a:uLnTx/>
              <a:uFillTx/>
              <a:latin typeface="Arial"/>
              <a:ea typeface="メイリオ"/>
              <a:cs typeface="+mn-cs"/>
            </a:endParaRPr>
          </a:p>
        </p:txBody>
      </p:sp>
      <p:sp>
        <p:nvSpPr>
          <p:cNvPr id="1122" name="角丸四角形 81"/>
          <p:cNvSpPr/>
          <p:nvPr/>
        </p:nvSpPr>
        <p:spPr bwMode="gray">
          <a:xfrm>
            <a:off x="6156000" y="936254"/>
            <a:ext cx="2879725" cy="1727835"/>
          </a:xfrm>
          <a:prstGeom prst="roundRect">
            <a:avLst>
              <a:gd name="adj" fmla="val 6152"/>
            </a:avLst>
          </a:prstGeom>
          <a:noFill/>
          <a:ln w="25400" cap="flat" cmpd="sng" algn="ctr">
            <a:solidFill>
              <a:srgbClr val="0F6FC6"/>
            </a:solidFill>
            <a:prstDash val="solid"/>
            <a:headEnd/>
            <a:tailEn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800" b="0" i="0" u="none" strike="noStrike" kern="0" cap="none" spc="0" normalizeH="0" baseline="0" noProof="0">
              <a:ln>
                <a:noFill/>
              </a:ln>
              <a:solidFill>
                <a:prstClr val="black"/>
              </a:solidFill>
              <a:effectLst/>
              <a:uLnTx/>
              <a:uFillTx/>
              <a:latin typeface="Arial"/>
              <a:ea typeface="メイリオ"/>
              <a:cs typeface="+mn-cs"/>
            </a:endParaRPr>
          </a:p>
        </p:txBody>
      </p:sp>
      <p:sp>
        <p:nvSpPr>
          <p:cNvPr id="1123" name="テキスト ボックス 82"/>
          <p:cNvSpPr txBox="1"/>
          <p:nvPr/>
        </p:nvSpPr>
        <p:spPr bwMode="gray">
          <a:xfrm>
            <a:off x="123422" y="988428"/>
            <a:ext cx="2956792" cy="400110"/>
          </a:xfrm>
          <a:prstGeom prst="rect">
            <a:avLst/>
          </a:prstGeom>
          <a:noFill/>
        </p:spPr>
        <p:txBody>
          <a:bodyPr wrap="square" lIns="0" tIns="0" rIns="0" bIns="0" rtlCol="0">
            <a:sp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300" b="1" i="0" u="none" strike="noStrike" kern="0" cap="none" spc="0" normalizeH="0" baseline="0" noProof="0">
                <a:ln>
                  <a:noFill/>
                </a:ln>
                <a:solidFill>
                  <a:srgbClr val="005CAF"/>
                </a:solidFill>
                <a:effectLst/>
                <a:uLnTx/>
                <a:uFillTx/>
                <a:latin typeface="Meiryo UI" panose="020B0604030504040204" pitchFamily="50" charset="-128"/>
                <a:ea typeface="Meiryo UI" panose="020B0604030504040204" pitchFamily="50" charset="-128"/>
                <a:cs typeface="+mn-cs"/>
              </a:rPr>
              <a:t>患者の処方・調剤情報を踏まえた</a:t>
            </a:r>
            <a:endParaRPr kumimoji="1" lang="en-US" altLang="ja-JP" sz="1300" b="1" i="0" u="none" strike="noStrike" kern="0" cap="none" spc="0" normalizeH="0" baseline="0" noProof="0">
              <a:ln>
                <a:noFill/>
              </a:ln>
              <a:solidFill>
                <a:srgbClr val="005CAF"/>
              </a:solidFill>
              <a:effectLst/>
              <a:uLnTx/>
              <a:uFillTx/>
              <a:latin typeface="Meiryo UI" panose="020B0604030504040204" pitchFamily="50" charset="-128"/>
              <a:ea typeface="Meiryo UI" panose="020B0604030504040204" pitchFamily="50" charset="-128"/>
              <a:cs typeface="+mn-cs"/>
            </a:endParaRPr>
          </a:p>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300" b="1" i="0" u="none" strike="noStrike" kern="0" cap="none" spc="0" normalizeH="0" baseline="0" noProof="0">
                <a:ln>
                  <a:noFill/>
                </a:ln>
                <a:solidFill>
                  <a:srgbClr val="005CAF"/>
                </a:solidFill>
                <a:effectLst/>
                <a:uLnTx/>
                <a:uFillTx/>
                <a:latin typeface="Meiryo UI" panose="020B0604030504040204" pitchFamily="50" charset="-128"/>
                <a:ea typeface="Meiryo UI" panose="020B0604030504040204" pitchFamily="50" charset="-128"/>
                <a:cs typeface="+mn-cs"/>
              </a:rPr>
              <a:t>質の高い診察・処方</a:t>
            </a:r>
            <a:endParaRPr kumimoji="1" lang="en-US" altLang="ja-JP" sz="1300" b="1" i="0" u="none" strike="noStrike" kern="0" cap="none" spc="0" normalizeH="0" baseline="0" noProof="0">
              <a:ln>
                <a:noFill/>
              </a:ln>
              <a:solidFill>
                <a:srgbClr val="005CAF"/>
              </a:solidFill>
              <a:effectLst/>
              <a:uLnTx/>
              <a:uFillTx/>
              <a:latin typeface="Meiryo UI" panose="020B0604030504040204" pitchFamily="50" charset="-128"/>
              <a:ea typeface="Meiryo UI" panose="020B0604030504040204" pitchFamily="50" charset="-128"/>
              <a:cs typeface="+mn-cs"/>
            </a:endParaRPr>
          </a:p>
        </p:txBody>
      </p:sp>
      <p:sp>
        <p:nvSpPr>
          <p:cNvPr id="1124" name="正方形/長方形 83"/>
          <p:cNvSpPr/>
          <p:nvPr/>
        </p:nvSpPr>
        <p:spPr>
          <a:xfrm>
            <a:off x="3131876" y="1288262"/>
            <a:ext cx="2879725" cy="1060738"/>
          </a:xfrm>
          <a:prstGeom prst="rect">
            <a:avLst/>
          </a:prstGeom>
          <a:noFill/>
          <a:ln w="6350" algn="ctr">
            <a:noFill/>
            <a:miter lim="800000"/>
            <a:headEnd/>
            <a:tailEnd/>
          </a:ln>
          <a:effectLst/>
        </p:spPr>
        <p:txBody>
          <a:bodyPr wrap="square" lIns="36000" tIns="46800" rIns="36000" bIns="46800" rtlCol="0" anchor="t">
            <a:noAutofit/>
          </a:bodyPr>
          <a:lstStyle/>
          <a:p>
            <a:pPr marL="171450" marR="0" lvl="0" indent="-171450"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医療機関・薬局を跨いで、患者が処方</a:t>
            </a:r>
            <a:r>
              <a:rPr kumimoji="0"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調剤された薬剤の情報を基に、電子処方箋管理サービスで重複投薬等のチェックを実施することで、</a:t>
            </a:r>
            <a:r>
              <a:rPr kumimoji="0" lang="ja-JP" altLang="en-US" sz="1200" b="1" i="1"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より実効性のある重複投薬防止</a:t>
            </a:r>
            <a:r>
              <a:rPr kumimoji="0" lang="ja-JP" altLang="en-US" sz="12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が可能</a:t>
            </a:r>
            <a:r>
              <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になる。</a:t>
            </a:r>
            <a:endParaRPr kumimoji="0"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5" name="正方形/長方形 84"/>
          <p:cNvSpPr/>
          <p:nvPr/>
        </p:nvSpPr>
        <p:spPr>
          <a:xfrm>
            <a:off x="179297" y="1309639"/>
            <a:ext cx="2808703" cy="1350414"/>
          </a:xfrm>
          <a:prstGeom prst="rect">
            <a:avLst/>
          </a:prstGeom>
          <a:noFill/>
          <a:ln w="6350" algn="ctr">
            <a:noFill/>
            <a:miter lim="800000"/>
            <a:headEnd/>
            <a:tailEnd/>
          </a:ln>
          <a:effectLst/>
        </p:spPr>
        <p:txBody>
          <a:bodyPr wrap="square" lIns="36000" tIns="46800" rIns="36000" bIns="46800" rtlCol="0" anchor="t">
            <a:noAutofit/>
          </a:bodyPr>
          <a:lstStyle/>
          <a:p>
            <a:pPr marL="171450" marR="0" lvl="0" indent="-171450"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0"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医療機関・薬局を跨いで、</a:t>
            </a:r>
            <a:r>
              <a:rPr kumimoji="0" lang="ja-JP" altLang="en-US" sz="12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リアルタイムでの処方</a:t>
            </a:r>
            <a:r>
              <a:rPr kumimoji="0" lang="en-US" altLang="ja-JP" sz="12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a:t>
            </a:r>
            <a:r>
              <a:rPr kumimoji="0" lang="ja-JP" altLang="en-US" sz="12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調剤情報含む薬剤の情報を閲覧</a:t>
            </a:r>
            <a:r>
              <a:rPr kumimoji="0"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。（直近から過去</a:t>
            </a:r>
            <a:r>
              <a:rPr kumimoji="0"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0"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年分まで）</a:t>
            </a:r>
            <a:endParaRPr kumimoji="0"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自院が発行した処方箋に対する</a:t>
            </a:r>
            <a:r>
              <a:rPr kumimoji="0"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薬局の調剤結果 </a:t>
            </a:r>
            <a:r>
              <a:rPr kumimoji="0"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後発医薬品への変更等含む</a:t>
            </a:r>
            <a:r>
              <a:rPr kumimoji="0"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ja-JP" altLang="en-US" sz="12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を電子処方箋管理サービスから電子的に取得</a:t>
            </a:r>
            <a:r>
              <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6" name="テキスト ボックス 85"/>
          <p:cNvSpPr txBox="1"/>
          <p:nvPr/>
        </p:nvSpPr>
        <p:spPr bwMode="gray">
          <a:xfrm>
            <a:off x="3346569" y="1068945"/>
            <a:ext cx="2399269" cy="200055"/>
          </a:xfrm>
          <a:prstGeom prst="rect">
            <a:avLst/>
          </a:prstGeom>
          <a:noFill/>
        </p:spPr>
        <p:txBody>
          <a:bodyPr wrap="square" lIns="0" tIns="0" rIns="0" bIns="0" rtlCol="0">
            <a:sp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300" b="1" i="0" u="none" strike="noStrike" kern="0" cap="none" spc="0" normalizeH="0" baseline="0" noProof="0">
                <a:ln>
                  <a:noFill/>
                </a:ln>
                <a:solidFill>
                  <a:srgbClr val="005CAF"/>
                </a:solidFill>
                <a:effectLst/>
                <a:uLnTx/>
                <a:uFillTx/>
                <a:latin typeface="Meiryo UI" panose="020B0604030504040204" pitchFamily="50" charset="-128"/>
                <a:ea typeface="Meiryo UI" panose="020B0604030504040204" pitchFamily="50" charset="-128"/>
                <a:cs typeface="+mn-cs"/>
              </a:rPr>
              <a:t>重複投薬等の抑制</a:t>
            </a:r>
            <a:endParaRPr kumimoji="1" lang="en-US" altLang="ja-JP" sz="1300" b="1" i="0" u="none" strike="noStrike" kern="0" cap="none" spc="0" normalizeH="0" baseline="0" noProof="0">
              <a:ln>
                <a:noFill/>
              </a:ln>
              <a:solidFill>
                <a:srgbClr val="005CAF"/>
              </a:solidFill>
              <a:effectLst/>
              <a:uLnTx/>
              <a:uFillTx/>
              <a:latin typeface="Meiryo UI" panose="020B0604030504040204" pitchFamily="50" charset="-128"/>
              <a:ea typeface="Meiryo UI" panose="020B0604030504040204" pitchFamily="50" charset="-128"/>
              <a:cs typeface="+mn-cs"/>
            </a:endParaRPr>
          </a:p>
        </p:txBody>
      </p:sp>
      <p:sp>
        <p:nvSpPr>
          <p:cNvPr id="1127" name="テキスト ボックス 86"/>
          <p:cNvSpPr txBox="1"/>
          <p:nvPr/>
        </p:nvSpPr>
        <p:spPr bwMode="gray">
          <a:xfrm>
            <a:off x="6359550" y="1068945"/>
            <a:ext cx="2532450" cy="200055"/>
          </a:xfrm>
          <a:prstGeom prst="rect">
            <a:avLst/>
          </a:prstGeom>
          <a:noFill/>
        </p:spPr>
        <p:txBody>
          <a:bodyPr wrap="square" lIns="0" tIns="0" rIns="0" bIns="0" rtlCol="0">
            <a:sp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300" b="1" i="0" u="none" strike="noStrike" kern="0" cap="none" spc="0" normalizeH="0" baseline="0" noProof="0">
                <a:ln>
                  <a:noFill/>
                </a:ln>
                <a:solidFill>
                  <a:srgbClr val="005CAF"/>
                </a:solidFill>
                <a:effectLst/>
                <a:uLnTx/>
                <a:uFillTx/>
                <a:latin typeface="Meiryo UI" panose="020B0604030504040204" pitchFamily="50" charset="-128"/>
                <a:ea typeface="Meiryo UI" panose="020B0604030504040204" pitchFamily="50" charset="-128"/>
                <a:cs typeface="+mn-cs"/>
              </a:rPr>
              <a:t>円滑なコミュニケーション</a:t>
            </a:r>
            <a:endParaRPr kumimoji="1" lang="en-US" altLang="ja-JP" sz="1300" b="1" i="0" u="none" strike="noStrike" kern="0" cap="none" spc="0" normalizeH="0" baseline="0" noProof="0">
              <a:ln>
                <a:noFill/>
              </a:ln>
              <a:solidFill>
                <a:srgbClr val="005CAF"/>
              </a:solidFill>
              <a:effectLst/>
              <a:uLnTx/>
              <a:uFillTx/>
              <a:latin typeface="Meiryo UI" panose="020B0604030504040204" pitchFamily="50" charset="-128"/>
              <a:ea typeface="Meiryo UI" panose="020B0604030504040204" pitchFamily="50" charset="-128"/>
              <a:cs typeface="+mn-cs"/>
            </a:endParaRPr>
          </a:p>
        </p:txBody>
      </p:sp>
      <p:sp>
        <p:nvSpPr>
          <p:cNvPr id="1128" name="正方形/長方形 87"/>
          <p:cNvSpPr/>
          <p:nvPr/>
        </p:nvSpPr>
        <p:spPr>
          <a:xfrm>
            <a:off x="203641" y="2718271"/>
            <a:ext cx="1283252" cy="216874"/>
          </a:xfrm>
          <a:prstGeom prst="rect">
            <a:avLst/>
          </a:prstGeom>
          <a:solidFill>
            <a:srgbClr val="92D050"/>
          </a:solidFill>
          <a:ln>
            <a:noFill/>
          </a:ln>
        </p:spPr>
        <p:style>
          <a:lnRef idx="0">
            <a:srgbClr val="000000"/>
          </a:lnRef>
          <a:fillRef idx="0">
            <a:srgbClr val="000000"/>
          </a:fillRef>
          <a:effectRef idx="0">
            <a:srgbClr val="000000"/>
          </a:effectRef>
          <a:fontRef idx="minor">
            <a:schemeClr val="lt1"/>
          </a:fontRef>
        </p:style>
        <p:txBody>
          <a:bodyPr wrap="square" lIns="93600" tIns="46800" rIns="93600" bIns="468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薬局</a:t>
            </a:r>
            <a:endParaRPr sz="1400" b="1"/>
          </a:p>
        </p:txBody>
      </p:sp>
      <p:sp>
        <p:nvSpPr>
          <p:cNvPr id="1129" name="正方形/長方形 88"/>
          <p:cNvSpPr/>
          <p:nvPr/>
        </p:nvSpPr>
        <p:spPr>
          <a:xfrm>
            <a:off x="6156074" y="1269000"/>
            <a:ext cx="2882102" cy="716876"/>
          </a:xfrm>
          <a:prstGeom prst="rect">
            <a:avLst/>
          </a:prstGeom>
          <a:noFill/>
          <a:ln w="6350" algn="ctr">
            <a:noFill/>
            <a:miter lim="800000"/>
            <a:headEnd/>
            <a:tailEnd/>
          </a:ln>
          <a:effectLst/>
        </p:spPr>
        <p:txBody>
          <a:bodyPr wrap="square" lIns="36000" tIns="46800" rIns="36000" bIns="46800" rtlCol="0" anchor="t">
            <a:noAutofit/>
          </a:bodyPr>
          <a:lstStyle/>
          <a:p>
            <a:pPr marL="171450" marR="0" lvl="0" indent="-171450"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0"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システム化に</a:t>
            </a:r>
            <a:r>
              <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より</a:t>
            </a:r>
            <a:r>
              <a:rPr kumimoji="0" lang="ja-JP" altLang="en-US" sz="12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医師と薬剤師の情報共有の手段が増え、より円滑なコミュニケーションが期待できる</a:t>
            </a:r>
            <a:r>
              <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30" name="角丸四角形 89"/>
          <p:cNvSpPr/>
          <p:nvPr/>
        </p:nvSpPr>
        <p:spPr bwMode="gray">
          <a:xfrm>
            <a:off x="123477" y="2959688"/>
            <a:ext cx="2879725" cy="1727835"/>
          </a:xfrm>
          <a:prstGeom prst="roundRect">
            <a:avLst>
              <a:gd name="adj" fmla="val 6152"/>
            </a:avLst>
          </a:prstGeom>
          <a:noFill/>
          <a:ln w="25400" cap="flat" cmpd="sng" algn="ctr">
            <a:solidFill>
              <a:srgbClr val="92D050"/>
            </a:solidFill>
            <a:prstDash val="solid"/>
            <a:headEnd/>
            <a:tailEn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800" b="0" i="0" u="none" strike="noStrike" kern="0" cap="none" spc="0" normalizeH="0" baseline="0" noProof="0">
              <a:ln>
                <a:noFill/>
              </a:ln>
              <a:solidFill>
                <a:prstClr val="black"/>
              </a:solidFill>
              <a:effectLst/>
              <a:uLnTx/>
              <a:uFillTx/>
              <a:latin typeface="Arial"/>
              <a:ea typeface="メイリオ"/>
              <a:cs typeface="+mn-cs"/>
            </a:endParaRPr>
          </a:p>
        </p:txBody>
      </p:sp>
      <p:sp>
        <p:nvSpPr>
          <p:cNvPr id="1131" name="角丸四角形 90"/>
          <p:cNvSpPr/>
          <p:nvPr/>
        </p:nvSpPr>
        <p:spPr bwMode="gray">
          <a:xfrm>
            <a:off x="3132000" y="2959784"/>
            <a:ext cx="2879725" cy="1727835"/>
          </a:xfrm>
          <a:prstGeom prst="roundRect">
            <a:avLst>
              <a:gd name="adj" fmla="val 6152"/>
            </a:avLst>
          </a:prstGeom>
          <a:noFill/>
          <a:ln w="25400" cap="flat" cmpd="sng" algn="ctr">
            <a:solidFill>
              <a:srgbClr val="92D050"/>
            </a:solidFill>
            <a:prstDash val="solid"/>
            <a:headEnd/>
            <a:tailEn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800" b="0" i="0" u="none" strike="noStrike" kern="0" cap="none" spc="0" normalizeH="0" baseline="0" noProof="0">
              <a:ln>
                <a:noFill/>
              </a:ln>
              <a:solidFill>
                <a:prstClr val="black"/>
              </a:solidFill>
              <a:effectLst/>
              <a:uLnTx/>
              <a:uFillTx/>
              <a:latin typeface="Arial"/>
              <a:ea typeface="メイリオ"/>
              <a:cs typeface="+mn-cs"/>
            </a:endParaRPr>
          </a:p>
        </p:txBody>
      </p:sp>
      <p:sp>
        <p:nvSpPr>
          <p:cNvPr id="1132" name="テキスト ボックス 91"/>
          <p:cNvSpPr txBox="1"/>
          <p:nvPr/>
        </p:nvSpPr>
        <p:spPr bwMode="gray">
          <a:xfrm>
            <a:off x="123477" y="2996775"/>
            <a:ext cx="3138223" cy="400110"/>
          </a:xfrm>
          <a:prstGeom prst="rect">
            <a:avLst/>
          </a:prstGeom>
          <a:noFill/>
        </p:spPr>
        <p:txBody>
          <a:bodyPr wrap="square" lIns="0" tIns="0" rIns="0" bIns="0" rtlCol="0">
            <a:sp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300" b="0" i="0" u="none" strike="noStrike" kern="0" cap="none" spc="0" normalizeH="0" baseline="0" noProof="0">
                <a:ln>
                  <a:noFill/>
                </a:ln>
                <a:solidFill>
                  <a:srgbClr val="00B050"/>
                </a:solidFill>
                <a:effectLst/>
                <a:uLnTx/>
                <a:uFillTx/>
                <a:latin typeface="Meiryo UI" panose="020B0604030504040204" pitchFamily="50" charset="-128"/>
                <a:ea typeface="Meiryo UI" panose="020B0604030504040204" pitchFamily="50" charset="-128"/>
                <a:cs typeface="+mn-cs"/>
              </a:rPr>
              <a:t>患者の処方・調剤情報を踏まえた</a:t>
            </a:r>
            <a:br>
              <a:rPr kumimoji="1" lang="en-US" altLang="ja-JP" sz="1300" b="0" i="0" u="none" strike="noStrike" kern="0" cap="none" spc="0" normalizeH="0" baseline="0" noProof="0">
                <a:ln>
                  <a:noFill/>
                </a:ln>
                <a:solidFill>
                  <a:srgbClr val="00B050"/>
                </a:solidFill>
                <a:effectLst/>
                <a:uLnTx/>
                <a:uFillTx/>
                <a:latin typeface="Meiryo UI" panose="020B0604030504040204" pitchFamily="50" charset="-128"/>
                <a:ea typeface="Meiryo UI" panose="020B0604030504040204" pitchFamily="50" charset="-128"/>
                <a:cs typeface="+mn-cs"/>
              </a:rPr>
            </a:br>
            <a:r>
              <a:rPr kumimoji="1" lang="ja-JP" altLang="en-US" sz="1300" b="0" i="0" u="none" strike="noStrike" kern="0" cap="none" spc="0" normalizeH="0" baseline="0" noProof="0">
                <a:ln>
                  <a:noFill/>
                </a:ln>
                <a:solidFill>
                  <a:srgbClr val="00B050"/>
                </a:solidFill>
                <a:effectLst/>
                <a:uLnTx/>
                <a:uFillTx/>
                <a:latin typeface="Meiryo UI" panose="020B0604030504040204" pitchFamily="50" charset="-128"/>
                <a:ea typeface="Meiryo UI" panose="020B0604030504040204" pitchFamily="50" charset="-128"/>
                <a:cs typeface="+mn-cs"/>
              </a:rPr>
              <a:t>質の高い調剤・服薬指導</a:t>
            </a:r>
            <a:endParaRPr kumimoji="1" lang="en-US" altLang="ja-JP" sz="1300" b="0" i="0" u="none" strike="noStrike" kern="0" cap="none" spc="0" normalizeH="0" baseline="0" noProof="0">
              <a:ln>
                <a:noFill/>
              </a:ln>
              <a:solidFill>
                <a:srgbClr val="00B050"/>
              </a:solidFill>
              <a:effectLst/>
              <a:uLnTx/>
              <a:uFillTx/>
              <a:latin typeface="Meiryo UI" panose="020B0604030504040204" pitchFamily="50" charset="-128"/>
              <a:ea typeface="Meiryo UI" panose="020B0604030504040204" pitchFamily="50" charset="-128"/>
              <a:cs typeface="+mn-cs"/>
            </a:endParaRPr>
          </a:p>
        </p:txBody>
      </p:sp>
      <p:sp>
        <p:nvSpPr>
          <p:cNvPr id="1133" name="正方形/長方形 92"/>
          <p:cNvSpPr/>
          <p:nvPr/>
        </p:nvSpPr>
        <p:spPr>
          <a:xfrm>
            <a:off x="3131878" y="3309598"/>
            <a:ext cx="2810674" cy="1403985"/>
          </a:xfrm>
          <a:prstGeom prst="rect">
            <a:avLst/>
          </a:prstGeom>
          <a:noFill/>
          <a:ln w="6350" algn="ctr">
            <a:noFill/>
            <a:miter lim="800000"/>
            <a:headEnd/>
            <a:tailEnd/>
          </a:ln>
          <a:effectLst/>
        </p:spPr>
        <p:txBody>
          <a:bodyPr wrap="square" lIns="36000" tIns="46800" rIns="36000" bIns="46800" rtlCol="0" anchor="t">
            <a:noAutofit/>
          </a:bodyPr>
          <a:lstStyle/>
          <a:p>
            <a:pPr marL="171450" marR="0" lvl="0" indent="-171450"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0"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電子処方箋管理サービスから処方箋をデータとして受け取ることで、</a:t>
            </a:r>
            <a:r>
              <a:rPr kumimoji="0" lang="ja-JP" altLang="en-US" sz="12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システムへの入力作業等の作業を削減し、事務の効率化</a:t>
            </a:r>
            <a:r>
              <a:rPr kumimoji="0"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が期待。</a:t>
            </a:r>
            <a:endParaRPr kumimoji="0"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処方箋がデータ化されることで、紙の調剤済み処方箋の</a:t>
            </a:r>
            <a:r>
              <a:rPr kumimoji="0" lang="ja-JP" altLang="en-US" sz="12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ファイリング作業、保管スペースを削減</a:t>
            </a:r>
            <a:r>
              <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34" name="正方形/長方形 93"/>
          <p:cNvSpPr/>
          <p:nvPr/>
        </p:nvSpPr>
        <p:spPr>
          <a:xfrm>
            <a:off x="179011" y="3375398"/>
            <a:ext cx="2808989" cy="1351856"/>
          </a:xfrm>
          <a:prstGeom prst="rect">
            <a:avLst/>
          </a:prstGeom>
          <a:noFill/>
          <a:ln w="6350" algn="ctr">
            <a:noFill/>
            <a:miter lim="800000"/>
            <a:headEnd/>
            <a:tailEnd/>
          </a:ln>
          <a:effectLst/>
        </p:spPr>
        <p:txBody>
          <a:bodyPr wrap="square" lIns="36000" tIns="46800" rIns="36000" bIns="46800" rtlCol="0" anchor="t">
            <a:noAutofit/>
          </a:bodyPr>
          <a:lstStyle/>
          <a:p>
            <a:pPr marL="171450" marR="0" lvl="0" indent="-171450"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0"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医療機関・薬局を跨いで、</a:t>
            </a:r>
            <a:r>
              <a:rPr kumimoji="0" lang="ja-JP" altLang="en-US" sz="12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リアルタイムでの処方</a:t>
            </a:r>
            <a:r>
              <a:rPr kumimoji="0" lang="en-US" altLang="ja-JP" sz="12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a:t>
            </a:r>
            <a:r>
              <a:rPr kumimoji="0" lang="ja-JP" altLang="en-US" sz="12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調剤情報含む薬剤の情報を閲覧</a:t>
            </a:r>
            <a:r>
              <a:rPr kumimoji="0"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。（直近から過去</a:t>
            </a:r>
            <a:r>
              <a:rPr kumimoji="0"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0"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年分まで）</a:t>
            </a:r>
            <a:endParaRPr kumimoji="0"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調剤結果や処方医への伝達事項を</a:t>
            </a:r>
            <a:r>
              <a:rPr kumimoji="0" lang="ja-JP" altLang="en-US" sz="12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電子処方箋管理サービス経由で電子的に伝達</a:t>
            </a:r>
            <a:r>
              <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35" name="テキスト ボックス 94"/>
          <p:cNvSpPr txBox="1"/>
          <p:nvPr/>
        </p:nvSpPr>
        <p:spPr bwMode="gray">
          <a:xfrm>
            <a:off x="3346569" y="2996775"/>
            <a:ext cx="2532450" cy="200055"/>
          </a:xfrm>
          <a:prstGeom prst="rect">
            <a:avLst/>
          </a:prstGeom>
          <a:noFill/>
        </p:spPr>
        <p:txBody>
          <a:bodyPr wrap="square" lIns="0" tIns="0" rIns="0" bIns="0" rtlCol="0">
            <a:sp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300" b="0" i="0" u="none" strike="noStrike" kern="0" cap="none" spc="0" normalizeH="0" baseline="0" noProof="0">
                <a:ln>
                  <a:noFill/>
                </a:ln>
                <a:solidFill>
                  <a:srgbClr val="00B050"/>
                </a:solidFill>
                <a:effectLst/>
                <a:uLnTx/>
                <a:uFillTx/>
                <a:latin typeface="Meiryo UI" panose="020B0604030504040204" pitchFamily="50" charset="-128"/>
                <a:ea typeface="Meiryo UI" panose="020B0604030504040204" pitchFamily="50" charset="-128"/>
                <a:cs typeface="+mn-cs"/>
              </a:rPr>
              <a:t>業務効率化</a:t>
            </a:r>
            <a:endParaRPr kumimoji="1" lang="en-US" altLang="ja-JP" sz="1300" b="0" i="0" u="none" strike="noStrike" kern="0" cap="none" spc="0" normalizeH="0" baseline="0" noProof="0">
              <a:ln>
                <a:noFill/>
              </a:ln>
              <a:solidFill>
                <a:srgbClr val="00B050"/>
              </a:solidFill>
              <a:effectLst/>
              <a:uLnTx/>
              <a:uFillTx/>
              <a:latin typeface="Meiryo UI" panose="020B0604030504040204" pitchFamily="50" charset="-128"/>
              <a:ea typeface="Meiryo UI" panose="020B0604030504040204" pitchFamily="50" charset="-128"/>
              <a:cs typeface="+mn-cs"/>
            </a:endParaRPr>
          </a:p>
        </p:txBody>
      </p:sp>
      <p:sp>
        <p:nvSpPr>
          <p:cNvPr id="1136" name="角丸四角形 95"/>
          <p:cNvSpPr/>
          <p:nvPr/>
        </p:nvSpPr>
        <p:spPr bwMode="gray">
          <a:xfrm>
            <a:off x="123477" y="5045233"/>
            <a:ext cx="2879725" cy="1727835"/>
          </a:xfrm>
          <a:prstGeom prst="roundRect">
            <a:avLst>
              <a:gd name="adj" fmla="val 6152"/>
            </a:avLst>
          </a:prstGeom>
          <a:noFill/>
          <a:ln w="25400" cap="flat" cmpd="sng" algn="ctr">
            <a:solidFill>
              <a:schemeClr val="accent6">
                <a:lumMod val="50000"/>
              </a:schemeClr>
            </a:solidFill>
            <a:prstDash val="solid"/>
            <a:headEnd/>
            <a:tailEn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800" b="0" i="0" u="none" strike="noStrike" kern="0" cap="none" spc="0" normalizeH="0" baseline="0" noProof="0">
              <a:ln>
                <a:noFill/>
              </a:ln>
              <a:solidFill>
                <a:prstClr val="black"/>
              </a:solidFill>
              <a:effectLst/>
              <a:uLnTx/>
              <a:uFillTx/>
              <a:latin typeface="Arial"/>
              <a:ea typeface="メイリオ"/>
              <a:cs typeface="+mn-cs"/>
            </a:endParaRPr>
          </a:p>
        </p:txBody>
      </p:sp>
      <p:sp>
        <p:nvSpPr>
          <p:cNvPr id="1137" name="正方形/長方形 96"/>
          <p:cNvSpPr/>
          <p:nvPr/>
        </p:nvSpPr>
        <p:spPr>
          <a:xfrm>
            <a:off x="203641" y="4725000"/>
            <a:ext cx="1283252" cy="269377"/>
          </a:xfrm>
          <a:prstGeom prst="rect">
            <a:avLst/>
          </a:prstGeom>
          <a:solidFill>
            <a:schemeClr val="accent6">
              <a:lumMod val="50000"/>
            </a:schemeClr>
          </a:solidFill>
          <a:ln>
            <a:noFill/>
          </a:ln>
        </p:spPr>
        <p:style>
          <a:lnRef idx="0">
            <a:srgbClr val="000000"/>
          </a:lnRef>
          <a:fillRef idx="0">
            <a:srgbClr val="000000"/>
          </a:fillRef>
          <a:effectRef idx="0">
            <a:srgbClr val="000000"/>
          </a:effectRef>
          <a:fontRef idx="minor">
            <a:schemeClr val="lt1"/>
          </a:fontRef>
        </p:style>
        <p:txBody>
          <a:bodyPr wrap="square" lIns="93600" tIns="46800" rIns="93600" bIns="468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患者</a:t>
            </a:r>
            <a:endParaRPr sz="1400" b="1"/>
          </a:p>
        </p:txBody>
      </p:sp>
      <p:sp>
        <p:nvSpPr>
          <p:cNvPr id="1138" name="角丸四角形 97"/>
          <p:cNvSpPr/>
          <p:nvPr/>
        </p:nvSpPr>
        <p:spPr bwMode="gray">
          <a:xfrm>
            <a:off x="3132000" y="5042405"/>
            <a:ext cx="2879725" cy="1727835"/>
          </a:xfrm>
          <a:prstGeom prst="roundRect">
            <a:avLst>
              <a:gd name="adj" fmla="val 6152"/>
            </a:avLst>
          </a:prstGeom>
          <a:noFill/>
          <a:ln w="25400" cap="flat" cmpd="sng" algn="ctr">
            <a:solidFill>
              <a:schemeClr val="accent6">
                <a:lumMod val="50000"/>
              </a:schemeClr>
            </a:solidFill>
            <a:prstDash val="solid"/>
            <a:headEnd/>
            <a:tailEn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800" b="0" i="0" u="none" strike="noStrike" kern="0" cap="none" spc="0" normalizeH="0" baseline="0" noProof="0">
              <a:ln>
                <a:noFill/>
              </a:ln>
              <a:solidFill>
                <a:prstClr val="black"/>
              </a:solidFill>
              <a:effectLst/>
              <a:uLnTx/>
              <a:uFillTx/>
              <a:latin typeface="Arial"/>
              <a:ea typeface="メイリオ"/>
              <a:cs typeface="+mn-cs"/>
            </a:endParaRPr>
          </a:p>
        </p:txBody>
      </p:sp>
      <p:sp>
        <p:nvSpPr>
          <p:cNvPr id="1139" name="角丸四角形 98"/>
          <p:cNvSpPr/>
          <p:nvPr/>
        </p:nvSpPr>
        <p:spPr bwMode="gray">
          <a:xfrm>
            <a:off x="6156000" y="5045231"/>
            <a:ext cx="2879725" cy="1727835"/>
          </a:xfrm>
          <a:prstGeom prst="roundRect">
            <a:avLst>
              <a:gd name="adj" fmla="val 6152"/>
            </a:avLst>
          </a:prstGeom>
          <a:noFill/>
          <a:ln w="25400" cap="flat" cmpd="sng" algn="ctr">
            <a:solidFill>
              <a:schemeClr val="accent6">
                <a:lumMod val="50000"/>
              </a:schemeClr>
            </a:solidFill>
            <a:prstDash val="solid"/>
            <a:headEnd/>
            <a:tailEn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endParaRPr kumimoji="1" lang="ja-JP" altLang="en-US" sz="1800" b="0" i="0" u="none" strike="noStrike" kern="0" cap="none" spc="0" normalizeH="0" baseline="0" noProof="0">
              <a:ln>
                <a:noFill/>
              </a:ln>
              <a:solidFill>
                <a:prstClr val="black"/>
              </a:solidFill>
              <a:effectLst/>
              <a:uLnTx/>
              <a:uFillTx/>
              <a:latin typeface="Arial"/>
              <a:ea typeface="メイリオ"/>
              <a:cs typeface="+mn-cs"/>
            </a:endParaRPr>
          </a:p>
        </p:txBody>
      </p:sp>
      <p:sp>
        <p:nvSpPr>
          <p:cNvPr id="1140" name="正方形/長方形 99"/>
          <p:cNvSpPr/>
          <p:nvPr/>
        </p:nvSpPr>
        <p:spPr>
          <a:xfrm>
            <a:off x="198704" y="5495878"/>
            <a:ext cx="2789296" cy="1031337"/>
          </a:xfrm>
          <a:prstGeom prst="rect">
            <a:avLst/>
          </a:prstGeom>
          <a:noFill/>
          <a:ln w="6350" algn="ctr">
            <a:noFill/>
            <a:miter lim="800000"/>
            <a:headEnd/>
            <a:tailEnd/>
          </a:ln>
          <a:effectLst/>
        </p:spPr>
        <p:txBody>
          <a:bodyPr wrap="square" lIns="36000" tIns="46800" rIns="36000" bIns="46800" rtlCol="0" anchor="t">
            <a:noAutofit/>
          </a:bodyPr>
          <a:lstStyle/>
          <a:p>
            <a:pPr marL="171450" marR="0" lvl="0" indent="-171450"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複数の医療機関・薬局間での情報の共有が進むことで、実効性のある重複投薬防止等や、より適切な薬学的管理が可能になるため、</a:t>
            </a:r>
            <a:r>
              <a:rPr kumimoji="0" lang="ja-JP" altLang="en-US" sz="12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患者の更なる健康増進</a:t>
            </a:r>
            <a:r>
              <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に貢献。</a:t>
            </a:r>
            <a:endParaRPr kumimoji="0"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41" name="正方形/長方形 100"/>
          <p:cNvSpPr/>
          <p:nvPr/>
        </p:nvSpPr>
        <p:spPr>
          <a:xfrm>
            <a:off x="3131878" y="5470250"/>
            <a:ext cx="2808303" cy="1059604"/>
          </a:xfrm>
          <a:prstGeom prst="rect">
            <a:avLst/>
          </a:prstGeom>
          <a:noFill/>
          <a:ln w="6350" algn="ctr">
            <a:noFill/>
            <a:miter lim="800000"/>
            <a:headEnd/>
            <a:tailEnd/>
          </a:ln>
          <a:effectLst/>
        </p:spPr>
        <p:txBody>
          <a:bodyPr wrap="square" lIns="36000" tIns="46800" rIns="36000" bIns="46800" rtlCol="0" anchor="t">
            <a:noAutofit/>
          </a:bodyPr>
          <a:lstStyle/>
          <a:p>
            <a:pPr marL="171450" marR="0" lvl="0" indent="-171450"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0" lang="ja-JP" altLang="en-US" sz="12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患者自らが薬剤情報をトータルで一元的に確認</a:t>
            </a:r>
            <a:r>
              <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することができ、服薬情報の履歴を管理できるとともに、必要に応じて医療機関、薬局等から各種のサービスを受けることが可能。</a:t>
            </a:r>
            <a:endParaRPr kumimoji="0"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42" name="正方形/長方形 101"/>
          <p:cNvSpPr/>
          <p:nvPr/>
        </p:nvSpPr>
        <p:spPr>
          <a:xfrm>
            <a:off x="6227827" y="5488705"/>
            <a:ext cx="2774199" cy="893657"/>
          </a:xfrm>
          <a:prstGeom prst="rect">
            <a:avLst/>
          </a:prstGeom>
          <a:noFill/>
          <a:ln w="6350" algn="ctr">
            <a:noFill/>
            <a:miter lim="800000"/>
            <a:headEnd/>
            <a:tailEnd/>
          </a:ln>
          <a:effectLst/>
        </p:spPr>
        <p:txBody>
          <a:bodyPr wrap="square" lIns="36000" tIns="46800" rIns="36000" bIns="46800" rtlCol="0" anchor="t">
            <a:noAutofit/>
          </a:bodyPr>
          <a:lstStyle/>
          <a:p>
            <a:pPr marL="171450" marR="0" lvl="0" indent="-171450"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処方箋原本を電子的に受け取ることが可能となり、</a:t>
            </a:r>
            <a:r>
              <a:rPr kumimoji="0" lang="ja-JP" altLang="en-US" sz="12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オンライン診療・服薬指導の更なる利用促進</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に貢献。</a:t>
            </a:r>
          </a:p>
        </p:txBody>
      </p:sp>
      <p:sp>
        <p:nvSpPr>
          <p:cNvPr id="1143" name="正方形/長方形 103"/>
          <p:cNvSpPr/>
          <p:nvPr/>
        </p:nvSpPr>
        <p:spPr>
          <a:xfrm>
            <a:off x="6156118" y="3309599"/>
            <a:ext cx="2849233" cy="898164"/>
          </a:xfrm>
          <a:prstGeom prst="rect">
            <a:avLst/>
          </a:prstGeom>
          <a:noFill/>
          <a:ln w="6350" algn="ctr">
            <a:noFill/>
            <a:miter lim="800000"/>
            <a:headEnd/>
            <a:tailEnd/>
          </a:ln>
          <a:effectLst/>
        </p:spPr>
        <p:txBody>
          <a:bodyPr wrap="square" lIns="36000" tIns="46800" rIns="36000" bIns="46800" rtlCol="0" anchor="t">
            <a:noAutofit/>
          </a:bodyPr>
          <a:lstStyle/>
          <a:p>
            <a:pPr marL="171450" marR="0" lvl="0" indent="-171450"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0"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システム化に</a:t>
            </a:r>
            <a:r>
              <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より</a:t>
            </a:r>
            <a:r>
              <a:rPr kumimoji="0" lang="ja-JP" altLang="en-US" sz="12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医師と薬剤師の情報共有の手段が増え、より円滑なコミュニケーションが期待できる</a:t>
            </a:r>
            <a:r>
              <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。さらに、システム的にチェックされた処方箋を薬局で扱えるようになる。</a:t>
            </a:r>
            <a:endParaRPr kumimoji="0"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44" name="テキスト ボックス 104"/>
          <p:cNvSpPr txBox="1"/>
          <p:nvPr/>
        </p:nvSpPr>
        <p:spPr bwMode="gray">
          <a:xfrm>
            <a:off x="6516000" y="2996775"/>
            <a:ext cx="2532450" cy="200055"/>
          </a:xfrm>
          <a:prstGeom prst="rect">
            <a:avLst/>
          </a:prstGeom>
          <a:noFill/>
        </p:spPr>
        <p:txBody>
          <a:bodyPr wrap="square" lIns="0" tIns="0" rIns="0" bIns="0" rtlCol="0">
            <a:sp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300" b="0" i="0" u="none" strike="noStrike" kern="0" cap="none" spc="0" normalizeH="0" baseline="0" noProof="0">
                <a:ln>
                  <a:noFill/>
                </a:ln>
                <a:solidFill>
                  <a:srgbClr val="00B050"/>
                </a:solidFill>
                <a:effectLst/>
                <a:uLnTx/>
                <a:uFillTx/>
                <a:latin typeface="Meiryo UI" panose="020B0604030504040204" pitchFamily="50" charset="-128"/>
                <a:ea typeface="Meiryo UI" panose="020B0604030504040204" pitchFamily="50" charset="-128"/>
                <a:cs typeface="+mn-cs"/>
              </a:rPr>
              <a:t>円滑なコミュニケーション</a:t>
            </a:r>
            <a:endParaRPr kumimoji="1" lang="en-US" altLang="ja-JP" sz="1300" b="0" i="0" u="none" strike="noStrike" kern="0" cap="none" spc="0" normalizeH="0" baseline="0" noProof="0">
              <a:ln>
                <a:noFill/>
              </a:ln>
              <a:solidFill>
                <a:srgbClr val="00B050"/>
              </a:solidFill>
              <a:effectLst/>
              <a:uLnTx/>
              <a:uFillTx/>
              <a:latin typeface="Meiryo UI" panose="020B0604030504040204" pitchFamily="50" charset="-128"/>
              <a:ea typeface="Meiryo UI" panose="020B0604030504040204" pitchFamily="50" charset="-128"/>
              <a:cs typeface="+mn-cs"/>
            </a:endParaRPr>
          </a:p>
        </p:txBody>
      </p:sp>
      <p:pic>
        <p:nvPicPr>
          <p:cNvPr id="1145" name="3-1-25voicegate">
            <a:hlinkClick r:id="" action="ppaction://media"/>
          </p:cNvPr>
          <p:cNvPicPr>
            <a:picLocks noChangeAspect="1"/>
          </p:cNvPicPr>
          <p:nvPr>
            <a:audioFile r:link="rId1" contentType="audio/mpeg"/>
            <p:extLst>
              <p:ext uri="{DAA4B4D4-6D71-4841-9C94-3DE7FCFB9230}">
                <p14:media xmlns:p14="http://schemas.microsoft.com/office/powerpoint/2010/main" r:embed="rId2"/>
              </p:ext>
            </p:extLst>
          </p:nvPr>
        </p:nvPicPr>
        <p:blipFill>
          <a:blip r:embed="rId3"/>
          <a:stretch>
            <a:fillRect/>
          </a:stretch>
        </p:blipFill>
        <p:spPr>
          <a:xfrm>
            <a:off x="2153112" y="487758"/>
            <a:ext cx="609600" cy="609600"/>
          </a:xfrm>
          <a:prstGeom prst="rect">
            <a:avLst/>
          </a:prstGeom>
        </p:spPr>
      </p:pic>
      <p:pic>
        <p:nvPicPr>
          <p:cNvPr id="1149" name="3-2-18voicegate">
            <a:hlinkClick r:id="" action="ppaction://media"/>
          </p:cNvPr>
          <p:cNvPicPr>
            <a:picLocks noChangeAspect="1"/>
          </p:cNvPicPr>
          <p:nvPr>
            <a:audioFile r:link="rId4" contentType="audio/mpeg"/>
            <p:extLst>
              <p:ext uri="{DAA4B4D4-6D71-4841-9C94-3DE7FCFB9230}">
                <p14:media xmlns:p14="http://schemas.microsoft.com/office/powerpoint/2010/main" r:embed="rId5"/>
              </p:ext>
            </p:extLst>
          </p:nvPr>
        </p:nvPicPr>
        <p:blipFill>
          <a:blip r:embed="rId3"/>
          <a:stretch>
            <a:fillRect/>
          </a:stretch>
        </p:blipFill>
        <p:spPr>
          <a:xfrm>
            <a:off x="2068535" y="4532511"/>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47079" p14:dur="2000"/>
    </mc:Choice>
    <mc:Fallback>
      <p:transition spd="slow" advTm="470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896" fill="hold"/>
                                        <p:tgtEl>
                                          <p:spTgt spid="1145"/>
                                        </p:tgtEl>
                                      </p:cBhvr>
                                    </p:cmd>
                                  </p:childTnLst>
                                </p:cTn>
                              </p:par>
                            </p:childTnLst>
                          </p:cTn>
                        </p:par>
                        <p:par>
                          <p:cTn id="7" fill="hold">
                            <p:stCondLst>
                              <p:cond delay="25890"/>
                            </p:stCondLst>
                            <p:childTnLst>
                              <p:par>
                                <p:cTn id="8" presetID="1" presetClass="mediacall" presetSubtype="0" fill="hold" nodeType="afterEffect">
                                  <p:stCondLst>
                                    <p:cond delay="0"/>
                                  </p:stCondLst>
                                  <p:childTnLst>
                                    <p:cmd type="call" cmd="playFrom(0.0)">
                                      <p:cBhvr>
                                        <p:cTn id="9" dur="18264" fill="hold"/>
                                        <p:tgtEl>
                                          <p:spTgt spid="114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1145"/>
                </p:tgtEl>
              </p:cMediaNode>
            </p:audio>
            <p:audio>
              <p:cMediaNode vol="80000" showWhenStopped="0">
                <p:cTn id="11" fill="hold" display="0">
                  <p:stCondLst>
                    <p:cond delay="indefinite"/>
                  </p:stCondLst>
                  <p:endCondLst>
                    <p:cond evt="onStopAudio" delay="0">
                      <p:tgtEl>
                        <p:sldTgt/>
                      </p:tgtEl>
                    </p:cond>
                  </p:endCondLst>
                </p:cTn>
                <p:tgtEl>
                  <p:spTgt spid="1149"/>
                </p:tgtEl>
              </p:cMediaNode>
            </p:audio>
          </p:childTnLst>
        </p:cTn>
      </p:par>
    </p:tnLst>
  </p:timing>
  <p:extLst>
    <p:ext uri="{E180D4A7-C9FB-4DFB-919C-405C955672EB}">
      <p14:showEvtLst xmlns:p14="http://schemas.microsoft.com/office/powerpoint/2010/main">
        <p14:playEvt time="17" objId="2"/>
        <p14:playEvt time="25922" objId="3"/>
        <p14:stopEvt time="25922" objId="2"/>
        <p14:stopEvt time="44189" objId="3"/>
      </p14:showEvtLst>
    </p:ext>
    <p:ext uri="{3A86A75C-4F4B-4683-9AE1-C65F6400EC91}"/>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51" name="テキスト 12"/>
          <p:cNvSpPr txBox="1"/>
          <p:nvPr/>
        </p:nvSpPr>
        <p:spPr>
          <a:xfrm>
            <a:off x="108000" y="117000"/>
            <a:ext cx="8896017" cy="706993"/>
          </a:xfrm>
          <a:prstGeom prst="rect">
            <a:avLst/>
          </a:prstGeom>
        </p:spPr>
        <p:txBody>
          <a:bodyPr wrap="square">
            <a:spAutoFit/>
          </a:bodyPr>
          <a:lstStyle/>
          <a:p>
            <a:pPr algn="ctr">
              <a:defRPr lang="ja-JP" altLang="en-US"/>
            </a:pPr>
            <a:r>
              <a:rPr lang="ja-JP" altLang="en-US" sz="4000" b="1" dirty="0">
                <a:solidFill>
                  <a:schemeClr val="tx1"/>
                </a:solidFill>
                <a:latin typeface="メイリオ"/>
                <a:ea typeface="メイリオ"/>
              </a:rPr>
              <a:t>③導入に係る助成について</a:t>
            </a:r>
          </a:p>
        </p:txBody>
      </p:sp>
      <p:sp>
        <p:nvSpPr>
          <p:cNvPr id="1152" name="テキスト 210"/>
          <p:cNvSpPr txBox="1"/>
          <p:nvPr/>
        </p:nvSpPr>
        <p:spPr>
          <a:xfrm>
            <a:off x="390184" y="693000"/>
            <a:ext cx="8429816" cy="1199436"/>
          </a:xfrm>
          <a:prstGeom prst="rect">
            <a:avLst/>
          </a:prstGeom>
        </p:spPr>
        <p:txBody>
          <a:bodyPr wrap="square">
            <a:spAutoFit/>
          </a:bodyPr>
          <a:lstStyle/>
          <a:p>
            <a:pPr>
              <a:defRPr lang="ja-JP" altLang="en-US"/>
            </a:pPr>
            <a:r>
              <a:rPr lang="ja-JP" altLang="en-US" sz="2400"/>
              <a:t>電子処方箋管理サービスの導入に係る</a:t>
            </a:r>
            <a:r>
              <a:rPr lang="ja-JP" altLang="en-US" sz="2400"/>
              <a:t>国（社会保険診療報酬支払基金）</a:t>
            </a:r>
            <a:r>
              <a:rPr lang="ja-JP" altLang="en-US" sz="2400"/>
              <a:t>の助成（ＩＣＴ基金）は、都道府県の助成を受ける前提となります。</a:t>
            </a:r>
            <a:endParaRPr lang="ja-JP" altLang="en-US" sz="2400"/>
          </a:p>
        </p:txBody>
      </p:sp>
      <p:sp>
        <p:nvSpPr>
          <p:cNvPr id="1153" name="正方形/長方形 212"/>
          <p:cNvSpPr/>
          <p:nvPr/>
        </p:nvSpPr>
        <p:spPr>
          <a:xfrm>
            <a:off x="1404507" y="2421000"/>
            <a:ext cx="2520315" cy="899794"/>
          </a:xfrm>
          <a:prstGeom prst="rect">
            <a:avLst/>
          </a:prstGeom>
          <a:solidFill>
            <a:schemeClr val="accent1"/>
          </a:solidFill>
          <a:ln/>
        </p:spPr>
        <p:style>
          <a:lnRef idx="2">
            <a:schemeClr val="accent3"/>
          </a:lnRef>
          <a:fillRef idx="1">
            <a:schemeClr val="lt1"/>
          </a:fillRef>
          <a:effectRef idx="0">
            <a:schemeClr val="accent3"/>
          </a:effectRef>
          <a:fontRef idx="minor">
            <a:schemeClr val="dk1"/>
          </a:fontRef>
        </p:style>
        <p:txBody>
          <a:bodyPr lIns="144000" tIns="180000" rIns="144000" bIns="180000" rtlCol="0" anchor="ctr"/>
          <a:lstStyle/>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mn-cs"/>
              </a:rPr>
              <a:t>国助成</a:t>
            </a:r>
            <a:endPar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mn-cs"/>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mn-cs"/>
              </a:rPr>
              <a:t>（基金補助事業費上限額1</a:t>
            </a:r>
            <a:r>
              <a:rPr kumimoji="0" lang="en-US" altLang="ja-JP" sz="1400" b="1" i="0" u="none" strike="noStrike" kern="0" cap="none" spc="0" normalizeH="0" baseline="0" noProof="0">
                <a:ln>
                  <a:noFill/>
                </a:ln>
                <a:solidFill>
                  <a:schemeClr val="bg1"/>
                </a:solidFill>
                <a:effectLst/>
                <a:uLnTx/>
                <a:uFillTx/>
                <a:latin typeface="ＭＳ Ｐゴシック"/>
                <a:ea typeface="ＭＳ Ｐゴシック"/>
                <a:cs typeface="+mn-cs"/>
              </a:rPr>
              <a:t>/3</a:t>
            </a:r>
            <a:r>
              <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mn-cs"/>
              </a:rPr>
              <a:t>）</a:t>
            </a:r>
            <a:endPar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mn-cs"/>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200" b="1" i="0" u="none" strike="noStrike" kern="0" cap="none" spc="0" normalizeH="0" baseline="0" noProof="0">
                <a:ln>
                  <a:noFill/>
                </a:ln>
                <a:solidFill>
                  <a:schemeClr val="bg1"/>
                </a:solidFill>
                <a:effectLst/>
                <a:uLnTx/>
                <a:uFillTx/>
                <a:latin typeface="ＭＳ Ｐゴシック"/>
                <a:ea typeface="ＭＳ Ｐゴシック"/>
                <a:cs typeface="+mn-cs"/>
              </a:rPr>
              <a:t>①最大</a:t>
            </a:r>
            <a:r>
              <a:rPr kumimoji="0" lang="ja-JP" altLang="en-US" sz="1200" b="1" i="0" u="none" strike="noStrike" kern="0" cap="none" spc="0" normalizeH="0" baseline="0" noProof="0">
                <a:ln>
                  <a:noFill/>
                </a:ln>
                <a:solidFill>
                  <a:schemeClr val="bg1"/>
                </a:solidFill>
                <a:effectLst/>
                <a:uLnTx/>
                <a:uFillTx/>
                <a:latin typeface="ＭＳ Ｐゴシック"/>
                <a:ea typeface="ＭＳ Ｐゴシック"/>
                <a:cs typeface="+mn-cs"/>
              </a:rPr>
              <a:t>2,007千円</a:t>
            </a:r>
            <a:endParaRPr kumimoji="0" lang="ja-JP" altLang="en-US" sz="1200" b="1" i="0" u="none" strike="noStrike" kern="0" cap="none" spc="0" normalizeH="0" baseline="0" noProof="0">
              <a:ln>
                <a:noFill/>
              </a:ln>
              <a:solidFill>
                <a:schemeClr val="bg1"/>
              </a:solidFill>
              <a:effectLst/>
              <a:uLnTx/>
              <a:uFillTx/>
              <a:latin typeface="ＭＳ Ｐゴシック"/>
              <a:ea typeface="ＭＳ Ｐゴシック"/>
              <a:cs typeface="+mn-cs"/>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200" b="1" i="0" u="none" strike="noStrike" kern="0" cap="none" spc="0" normalizeH="0" baseline="0" noProof="0">
                <a:ln>
                  <a:noFill/>
                </a:ln>
                <a:solidFill>
                  <a:schemeClr val="bg1"/>
                </a:solidFill>
                <a:effectLst/>
                <a:uLnTx/>
                <a:uFillTx/>
                <a:latin typeface="ＭＳ Ｐゴシック"/>
                <a:ea typeface="ＭＳ Ｐゴシック"/>
                <a:cs typeface="+mn-cs"/>
              </a:rPr>
              <a:t>②最大1,343千円</a:t>
            </a:r>
            <a:endParaRPr kumimoji="0" lang="ja-JP" altLang="en-US" sz="1200" b="1" i="0" u="none" strike="noStrike" kern="0" cap="none" spc="0" normalizeH="0" baseline="0" noProof="0">
              <a:ln>
                <a:noFill/>
              </a:ln>
              <a:solidFill>
                <a:schemeClr val="bg1"/>
              </a:solidFill>
              <a:effectLst/>
              <a:uLnTx/>
              <a:uFillTx/>
              <a:latin typeface="ＭＳ Ｐゴシック"/>
              <a:ea typeface="ＭＳ Ｐゴシック"/>
              <a:cs typeface="+mn-cs"/>
            </a:endParaRPr>
          </a:p>
        </p:txBody>
      </p:sp>
      <p:sp>
        <p:nvSpPr>
          <p:cNvPr id="1154" name="正方形/長方形 213"/>
          <p:cNvSpPr/>
          <p:nvPr/>
        </p:nvSpPr>
        <p:spPr>
          <a:xfrm>
            <a:off x="3901592" y="2432955"/>
            <a:ext cx="1272151" cy="899794"/>
          </a:xfrm>
          <a:prstGeom prst="rect">
            <a:avLst/>
          </a:prstGeom>
          <a:solidFill>
            <a:srgbClr val="FFA6A6"/>
          </a:solidFill>
          <a:ln w="28575">
            <a:solidFill>
              <a:schemeClr val="tx1"/>
            </a:solidFill>
          </a:ln>
        </p:spPr>
        <p:style>
          <a:lnRef idx="2">
            <a:schemeClr val="accent4"/>
          </a:lnRef>
          <a:fillRef idx="1">
            <a:schemeClr val="lt1"/>
          </a:fillRef>
          <a:effectRef idx="0">
            <a:schemeClr val="accent4"/>
          </a:effectRef>
          <a:fontRef idx="minor">
            <a:schemeClr val="dk1"/>
          </a:fontRef>
        </p:style>
        <p:txBody>
          <a:bodyPr lIns="144000" tIns="180000" rIns="144000" bIns="180000" rtlCol="0" anchor="ctr"/>
          <a:lstStyle/>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Bahnschrift SemiBold"/>
              </a:rPr>
              <a:t>県助成</a:t>
            </a:r>
            <a:endParaRPr kumimoji="0" lang="en-US" altLang="ja-JP" sz="1200" b="1" i="0" u="sng" strike="noStrike" kern="0" cap="none" spc="0" normalizeH="0" baseline="0" noProof="0">
              <a:ln>
                <a:noFill/>
              </a:ln>
              <a:solidFill>
                <a:schemeClr val="bg1"/>
              </a:solidFill>
              <a:effectLst/>
              <a:uLnTx/>
              <a:uFillTx/>
              <a:latin typeface="ＭＳ Ｐゴシック"/>
              <a:ea typeface="ＭＳ Ｐゴシック"/>
              <a:cs typeface="Bahnschrift SemiBold"/>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Bahnschrift SemiBold"/>
              </a:rPr>
              <a:t>（同</a:t>
            </a:r>
            <a:r>
              <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Bahnschrift SemiBold"/>
              </a:rPr>
              <a:t>1</a:t>
            </a:r>
            <a:r>
              <a:rPr kumimoji="0" lang="en-US" altLang="ja-JP" sz="1400" b="1" kern="0">
                <a:solidFill>
                  <a:schemeClr val="bg1"/>
                </a:solidFill>
                <a:latin typeface="ＭＳ Ｐゴシック"/>
                <a:ea typeface="ＭＳ Ｐゴシック"/>
              </a:rPr>
              <a:t>/6）</a:t>
            </a:r>
            <a:endPar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Bahnschrift SemiBold"/>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endParaRPr kumimoji="0" lang="en-US" altLang="ja-JP" sz="1400" b="1" kern="0">
              <a:solidFill>
                <a:schemeClr val="bg1"/>
              </a:solidFill>
              <a:latin typeface="ＭＳ Ｐゴシック"/>
              <a:ea typeface="ＭＳ Ｐゴシック"/>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200" b="1" kern="0">
              <a:solidFill>
                <a:schemeClr val="bg1"/>
              </a:solidFill>
              <a:latin typeface="ＭＳ Ｐゴシック"/>
              <a:ea typeface="ＭＳ Ｐゴシック"/>
            </a:endParaRPr>
          </a:p>
        </p:txBody>
      </p:sp>
      <p:sp>
        <p:nvSpPr>
          <p:cNvPr id="1155" name="正方形/長方形 214"/>
          <p:cNvSpPr/>
          <p:nvPr/>
        </p:nvSpPr>
        <p:spPr>
          <a:xfrm>
            <a:off x="5183846" y="2421000"/>
            <a:ext cx="3780154" cy="899794"/>
          </a:xfrm>
          <a:prstGeom prst="rect">
            <a:avLst/>
          </a:prstGeom>
          <a:ln>
            <a:prstDash val="sysDash"/>
          </a:ln>
        </p:spPr>
        <p:style>
          <a:lnRef idx="2">
            <a:schemeClr val="dk1"/>
          </a:lnRef>
          <a:fillRef idx="1">
            <a:schemeClr val="lt1"/>
          </a:fillRef>
          <a:effectRef idx="0">
            <a:schemeClr val="dk1"/>
          </a:effectRef>
          <a:fontRef idx="minor">
            <a:schemeClr val="dk1"/>
          </a:fontRef>
        </p:style>
        <p:txBody>
          <a:bodyPr lIns="144000" tIns="180000" rIns="144000" bIns="180000" rtlCol="0" anchor="ctr"/>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医療機関負担分</a:t>
            </a:r>
            <a:endPar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56" name="正方形/長方形 219"/>
          <p:cNvSpPr/>
          <p:nvPr/>
        </p:nvSpPr>
        <p:spPr>
          <a:xfrm>
            <a:off x="1404000" y="3384625"/>
            <a:ext cx="3780154" cy="899794"/>
          </a:xfrm>
          <a:prstGeom prst="rect">
            <a:avLst/>
          </a:prstGeom>
          <a:solidFill>
            <a:schemeClr val="accent1"/>
          </a:solidFill>
          <a:ln/>
        </p:spPr>
        <p:style>
          <a:lnRef idx="2">
            <a:schemeClr val="accent3"/>
          </a:lnRef>
          <a:fillRef idx="1">
            <a:schemeClr val="lt1"/>
          </a:fillRef>
          <a:effectRef idx="0">
            <a:schemeClr val="accent3"/>
          </a:effectRef>
          <a:fontRef idx="minor">
            <a:schemeClr val="dk1"/>
          </a:fontRef>
        </p:style>
        <p:txBody>
          <a:bodyPr lIns="144000" tIns="180000" rIns="144000" bIns="180000" rtlCol="0" anchor="ctr"/>
          <a:lstStyle/>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lang="ja-JP" altLang="en-US" sz="1400" b="1">
                <a:solidFill>
                  <a:schemeClr val="bg1"/>
                </a:solidFill>
                <a:latin typeface="ＭＳ Ｐゴシック"/>
                <a:ea typeface="ＭＳ Ｐゴシック"/>
              </a:rPr>
              <a:t>国助成</a:t>
            </a:r>
            <a:endParaRPr sz="1400" b="1">
              <a:solidFill>
                <a:schemeClr val="bg1"/>
              </a:solidFill>
              <a:latin typeface="ＭＳ Ｐゴシック"/>
              <a:ea typeface="ＭＳ Ｐゴシック"/>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mn-cs"/>
              </a:rPr>
              <a:t>（基金補助事業費</a:t>
            </a:r>
            <a:r>
              <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mn-cs"/>
              </a:rPr>
              <a:t>上限額</a:t>
            </a:r>
            <a:r>
              <a:rPr kumimoji="0" lang="en-US" altLang="ja-JP" sz="1400" b="1" i="0" u="none" strike="noStrike" kern="0" cap="none" spc="0" normalizeH="0" baseline="0" noProof="0">
                <a:ln>
                  <a:noFill/>
                </a:ln>
                <a:solidFill>
                  <a:schemeClr val="bg1"/>
                </a:solidFill>
                <a:effectLst/>
                <a:uLnTx/>
                <a:uFillTx/>
                <a:latin typeface="ＭＳ Ｐゴシック"/>
                <a:ea typeface="ＭＳ Ｐゴシック"/>
                <a:cs typeface="+mn-cs"/>
              </a:rPr>
              <a:t>1/2</a:t>
            </a:r>
            <a:r>
              <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mn-cs"/>
              </a:rPr>
              <a:t>）</a:t>
            </a:r>
            <a:endPar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mn-cs"/>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200" b="1" i="0" u="none" strike="noStrike" kern="0" cap="none" spc="0" normalizeH="0" baseline="0" noProof="0">
                <a:ln>
                  <a:noFill/>
                </a:ln>
                <a:solidFill>
                  <a:schemeClr val="bg1"/>
                </a:solidFill>
                <a:effectLst/>
                <a:uLnTx/>
                <a:uFillTx/>
                <a:latin typeface="ＭＳ Ｐゴシック"/>
                <a:ea typeface="ＭＳ Ｐゴシック"/>
                <a:cs typeface="+mn-cs"/>
              </a:rPr>
              <a:t>最大</a:t>
            </a:r>
            <a:r>
              <a:rPr kumimoji="0" lang="ja-JP" altLang="en-US" sz="1200" b="1" i="0" u="none" strike="noStrike" kern="0" cap="none" spc="0" normalizeH="0" baseline="0" noProof="0">
                <a:ln>
                  <a:noFill/>
                </a:ln>
                <a:solidFill>
                  <a:schemeClr val="bg1"/>
                </a:solidFill>
                <a:effectLst/>
                <a:uLnTx/>
                <a:uFillTx/>
                <a:latin typeface="ＭＳ Ｐゴシック"/>
                <a:ea typeface="ＭＳ Ｐゴシック"/>
                <a:cs typeface="+mn-cs"/>
              </a:rPr>
              <a:t>271</a:t>
            </a:r>
            <a:r>
              <a:rPr kumimoji="0" lang="ja-JP" altLang="en-US" sz="1200" b="1" i="0" u="none" strike="noStrike" kern="0" cap="none" spc="0" normalizeH="0" baseline="0" noProof="0">
                <a:ln>
                  <a:noFill/>
                </a:ln>
                <a:solidFill>
                  <a:schemeClr val="bg1"/>
                </a:solidFill>
                <a:effectLst/>
                <a:uLnTx/>
                <a:uFillTx/>
                <a:latin typeface="ＭＳ Ｐゴシック"/>
                <a:ea typeface="ＭＳ Ｐゴシック"/>
                <a:cs typeface="+mn-cs"/>
              </a:rPr>
              <a:t>千円</a:t>
            </a:r>
            <a:endParaRPr kumimoji="0" lang="ja-JP" altLang="en-US" sz="1200" b="1" i="0" u="none" strike="noStrike" kern="0" cap="none" spc="0" normalizeH="0" baseline="0" noProof="0">
              <a:ln>
                <a:noFill/>
              </a:ln>
              <a:solidFill>
                <a:schemeClr val="bg1"/>
              </a:solidFill>
              <a:effectLst/>
              <a:uLnTx/>
              <a:uFillTx/>
              <a:latin typeface="ＭＳ Ｐゴシック"/>
              <a:ea typeface="ＭＳ Ｐゴシック"/>
              <a:cs typeface="+mn-cs"/>
            </a:endParaRPr>
          </a:p>
        </p:txBody>
      </p:sp>
      <p:sp>
        <p:nvSpPr>
          <p:cNvPr id="1157" name="正方形/長方形 220"/>
          <p:cNvSpPr/>
          <p:nvPr/>
        </p:nvSpPr>
        <p:spPr>
          <a:xfrm>
            <a:off x="5174020" y="3393206"/>
            <a:ext cx="1889760" cy="899794"/>
          </a:xfrm>
          <a:prstGeom prst="rect">
            <a:avLst/>
          </a:prstGeom>
          <a:solidFill>
            <a:srgbClr val="FFA6A6"/>
          </a:solidFill>
          <a:ln w="28575">
            <a:solidFill>
              <a:schemeClr val="tx1"/>
            </a:solidFill>
          </a:ln>
        </p:spPr>
        <p:style>
          <a:lnRef idx="2">
            <a:schemeClr val="accent4"/>
          </a:lnRef>
          <a:fillRef idx="1">
            <a:schemeClr val="lt1"/>
          </a:fillRef>
          <a:effectRef idx="0">
            <a:schemeClr val="accent4"/>
          </a:effectRef>
          <a:fontRef idx="minor">
            <a:schemeClr val="dk1"/>
          </a:fontRef>
        </p:style>
        <p:txBody>
          <a:bodyPr lIns="144000" tIns="180000" rIns="144000" bIns="180000" rtlCol="0" anchor="ctr"/>
          <a:lstStyle/>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Bahnschrift SemiBold"/>
              </a:rPr>
              <a:t>県助成</a:t>
            </a:r>
            <a:endParaRPr kumimoji="0" lang="en-US" altLang="ja-JP" sz="1400" b="1" i="0" u="sng" strike="noStrike" kern="0" cap="none" spc="0" normalizeH="0" baseline="0" noProof="0">
              <a:ln>
                <a:noFill/>
              </a:ln>
              <a:solidFill>
                <a:schemeClr val="bg1"/>
              </a:solidFill>
              <a:effectLst/>
              <a:uLnTx/>
              <a:uFillTx/>
              <a:latin typeface="ＭＳ Ｐゴシック"/>
              <a:ea typeface="ＭＳ Ｐゴシック"/>
              <a:cs typeface="Bahnschrift SemiBold"/>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Bahnschrift SemiBold"/>
              </a:rPr>
              <a:t>（同</a:t>
            </a:r>
            <a:r>
              <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Bahnschrift SemiBold"/>
              </a:rPr>
              <a:t>1</a:t>
            </a:r>
            <a:r>
              <a:rPr kumimoji="0" lang="en-US" altLang="ja-JP" sz="1400" b="1" kern="0">
                <a:solidFill>
                  <a:schemeClr val="bg1"/>
                </a:solidFill>
                <a:latin typeface="ＭＳ Ｐゴシック"/>
                <a:ea typeface="ＭＳ Ｐゴシック"/>
              </a:rPr>
              <a:t>/4）</a:t>
            </a:r>
            <a:endPar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Bahnschrift SemiBold"/>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200" b="1" kern="0">
                <a:solidFill>
                  <a:schemeClr val="bg1"/>
                </a:solidFill>
                <a:latin typeface="ＭＳ Ｐゴシック"/>
                <a:ea typeface="ＭＳ Ｐゴシック"/>
              </a:rPr>
              <a:t>最大135千円</a:t>
            </a:r>
            <a:endParaRPr kumimoji="0" lang="en-US" altLang="ja-JP" sz="1200" b="1" kern="0">
              <a:solidFill>
                <a:schemeClr val="bg1"/>
              </a:solidFill>
              <a:latin typeface="ＭＳ Ｐゴシック"/>
              <a:ea typeface="ＭＳ Ｐゴシック"/>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endParaRPr kumimoji="0" lang="en-US" altLang="ja-JP" sz="900" b="0" i="0" u="sng" strike="noStrike" kern="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1158" name="正方形/長方形 221"/>
          <p:cNvSpPr/>
          <p:nvPr/>
        </p:nvSpPr>
        <p:spPr>
          <a:xfrm>
            <a:off x="7074240" y="3383506"/>
            <a:ext cx="1889760" cy="899794"/>
          </a:xfrm>
          <a:prstGeom prst="rect">
            <a:avLst/>
          </a:prstGeom>
          <a:ln>
            <a:prstDash val="sysDash"/>
          </a:ln>
        </p:spPr>
        <p:style>
          <a:lnRef idx="2">
            <a:schemeClr val="dk1"/>
          </a:lnRef>
          <a:fillRef idx="1">
            <a:schemeClr val="lt1"/>
          </a:fillRef>
          <a:effectRef idx="0">
            <a:schemeClr val="dk1"/>
          </a:effectRef>
          <a:fontRef idx="minor">
            <a:schemeClr val="dk1"/>
          </a:fontRef>
        </p:style>
        <p:txBody>
          <a:bodyPr lIns="144000" tIns="180000" rIns="144000" bIns="180000" rtlCol="0" anchor="ctr"/>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医療機関負担分</a:t>
            </a:r>
            <a:endPar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59" name="正方形/長方形 226"/>
          <p:cNvSpPr/>
          <p:nvPr/>
        </p:nvSpPr>
        <p:spPr>
          <a:xfrm>
            <a:off x="1403770" y="4366570"/>
            <a:ext cx="1889760" cy="899794"/>
          </a:xfrm>
          <a:prstGeom prst="rect">
            <a:avLst/>
          </a:prstGeom>
          <a:solidFill>
            <a:schemeClr val="accent1"/>
          </a:solidFill>
          <a:ln/>
        </p:spPr>
        <p:style>
          <a:lnRef idx="2">
            <a:schemeClr val="accent3"/>
          </a:lnRef>
          <a:fillRef idx="1">
            <a:schemeClr val="lt1"/>
          </a:fillRef>
          <a:effectRef idx="0">
            <a:schemeClr val="accent3"/>
          </a:effectRef>
          <a:fontRef idx="minor">
            <a:schemeClr val="dk1"/>
          </a:fontRef>
        </p:style>
        <p:txBody>
          <a:bodyPr lIns="144000" tIns="180000" rIns="144000" bIns="180000" rtlCol="0" anchor="ctr"/>
          <a:lstStyle/>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lang="ja-JP" altLang="en-US" sz="1400" b="1">
                <a:solidFill>
                  <a:schemeClr val="bg1"/>
                </a:solidFill>
                <a:latin typeface="ＭＳ Ｐゴシック"/>
                <a:ea typeface="ＭＳ Ｐゴシック"/>
              </a:rPr>
              <a:t>国助成</a:t>
            </a:r>
            <a:endParaRPr sz="1400" b="1">
              <a:solidFill>
                <a:schemeClr val="bg1"/>
              </a:solidFill>
              <a:latin typeface="ＭＳ Ｐゴシック"/>
              <a:ea typeface="ＭＳ Ｐゴシック"/>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mn-cs"/>
              </a:rPr>
              <a:t>（基金補助事業費</a:t>
            </a:r>
            <a:endPar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mn-cs"/>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mn-cs"/>
              </a:rPr>
              <a:t>上限額</a:t>
            </a:r>
            <a:r>
              <a:rPr kumimoji="0" lang="en-US" altLang="ja-JP" sz="1400" b="1" i="0" u="none" strike="noStrike" kern="0" cap="none" spc="0" normalizeH="0" baseline="0" noProof="0">
                <a:ln>
                  <a:noFill/>
                </a:ln>
                <a:solidFill>
                  <a:schemeClr val="bg1"/>
                </a:solidFill>
                <a:effectLst/>
                <a:uLnTx/>
                <a:uFillTx/>
                <a:latin typeface="ＭＳ Ｐゴシック"/>
                <a:ea typeface="ＭＳ Ｐゴシック"/>
                <a:cs typeface="+mn-cs"/>
              </a:rPr>
              <a:t>1/4</a:t>
            </a:r>
            <a:r>
              <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mn-cs"/>
              </a:rPr>
              <a:t>）</a:t>
            </a:r>
            <a:endPar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mn-cs"/>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200" b="1" i="0" u="none" strike="noStrike" kern="0" cap="none" spc="0" normalizeH="0" baseline="0" noProof="0">
                <a:ln>
                  <a:noFill/>
                </a:ln>
                <a:solidFill>
                  <a:schemeClr val="bg1"/>
                </a:solidFill>
                <a:effectLst/>
                <a:uLnTx/>
                <a:uFillTx/>
                <a:latin typeface="ＭＳ Ｐゴシック"/>
                <a:ea typeface="ＭＳ Ｐゴシック"/>
                <a:cs typeface="+mn-cs"/>
              </a:rPr>
              <a:t>最大138</a:t>
            </a:r>
            <a:r>
              <a:rPr kumimoji="0" lang="ja-JP" altLang="en-US" sz="1200" b="1" i="0" u="none" strike="noStrike" kern="0" cap="none" spc="0" normalizeH="0" baseline="0" noProof="0">
                <a:ln>
                  <a:noFill/>
                </a:ln>
                <a:solidFill>
                  <a:schemeClr val="bg1"/>
                </a:solidFill>
                <a:effectLst/>
                <a:uLnTx/>
                <a:uFillTx/>
                <a:latin typeface="ＭＳ Ｐゴシック"/>
                <a:ea typeface="ＭＳ Ｐゴシック"/>
                <a:cs typeface="+mn-cs"/>
              </a:rPr>
              <a:t>千円</a:t>
            </a:r>
            <a:endParaRPr kumimoji="0" lang="ja-JP" altLang="en-US" sz="1200" b="1" i="0" u="none" strike="noStrike" kern="0" cap="none" spc="0" normalizeH="0" baseline="0" noProof="0">
              <a:ln>
                <a:noFill/>
              </a:ln>
              <a:solidFill>
                <a:schemeClr val="bg1"/>
              </a:solidFill>
              <a:effectLst/>
              <a:uLnTx/>
              <a:uFillTx/>
              <a:latin typeface="ＭＳ Ｐゴシック"/>
              <a:ea typeface="ＭＳ Ｐゴシック"/>
              <a:cs typeface="+mn-cs"/>
            </a:endParaRPr>
          </a:p>
        </p:txBody>
      </p:sp>
      <p:sp>
        <p:nvSpPr>
          <p:cNvPr id="1160" name="正方形/長方形 227"/>
          <p:cNvSpPr/>
          <p:nvPr/>
        </p:nvSpPr>
        <p:spPr>
          <a:xfrm>
            <a:off x="3296423" y="4375151"/>
            <a:ext cx="1889760" cy="899794"/>
          </a:xfrm>
          <a:prstGeom prst="rect">
            <a:avLst/>
          </a:prstGeom>
          <a:solidFill>
            <a:srgbClr val="FFA6A6"/>
          </a:solidFill>
          <a:ln w="28575">
            <a:solidFill>
              <a:schemeClr val="tx1"/>
            </a:solidFill>
          </a:ln>
        </p:spPr>
        <p:style>
          <a:lnRef idx="2">
            <a:schemeClr val="accent4"/>
          </a:lnRef>
          <a:fillRef idx="1">
            <a:schemeClr val="lt1"/>
          </a:fillRef>
          <a:effectRef idx="0">
            <a:schemeClr val="accent4"/>
          </a:effectRef>
          <a:fontRef idx="minor">
            <a:schemeClr val="dk1"/>
          </a:fontRef>
        </p:style>
        <p:txBody>
          <a:bodyPr lIns="144000" tIns="180000" rIns="144000" bIns="180000" rtlCol="0" anchor="ctr"/>
          <a:lstStyle/>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Bahnschrift SemiBold"/>
              </a:rPr>
              <a:t>県助成</a:t>
            </a:r>
            <a:endParaRPr kumimoji="0" lang="en-US" altLang="ja-JP" sz="1400" b="1" i="0" u="sng" strike="noStrike" kern="0" cap="none" spc="0" normalizeH="0" baseline="0" noProof="0">
              <a:ln>
                <a:noFill/>
              </a:ln>
              <a:solidFill>
                <a:schemeClr val="bg1"/>
              </a:solidFill>
              <a:effectLst/>
              <a:uLnTx/>
              <a:uFillTx/>
              <a:latin typeface="ＭＳ Ｐゴシック"/>
              <a:ea typeface="ＭＳ Ｐゴシック"/>
              <a:cs typeface="Bahnschrift SemiBold"/>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en-US" altLang="ja-JP" sz="1400" b="1" kern="0">
                <a:solidFill>
                  <a:schemeClr val="bg1"/>
                </a:solidFill>
                <a:latin typeface="ＭＳ Ｐゴシック"/>
                <a:ea typeface="ＭＳ Ｐゴシック"/>
              </a:rPr>
              <a:t>（</a:t>
            </a:r>
            <a:r>
              <a:rPr kumimoji="0" lang="en-US" altLang="ja-JP" sz="1400" b="1" kern="0">
                <a:solidFill>
                  <a:schemeClr val="bg1"/>
                </a:solidFill>
                <a:latin typeface="ＭＳ Ｐゴシック"/>
                <a:ea typeface="ＭＳ Ｐゴシック"/>
              </a:rPr>
              <a:t>同</a:t>
            </a:r>
            <a:r>
              <a:rPr kumimoji="0" lang="en-US" altLang="ja-JP" sz="1400" b="1" kern="0">
                <a:solidFill>
                  <a:schemeClr val="bg1"/>
                </a:solidFill>
                <a:latin typeface="ＭＳ Ｐゴシック"/>
                <a:ea typeface="ＭＳ Ｐゴシック"/>
              </a:rPr>
              <a:t>1</a:t>
            </a:r>
            <a:r>
              <a:rPr kumimoji="0" lang="en-US" altLang="ja-JP" sz="1400" b="1" kern="0">
                <a:solidFill>
                  <a:schemeClr val="bg1"/>
                </a:solidFill>
                <a:latin typeface="ＭＳ Ｐゴシック"/>
                <a:ea typeface="ＭＳ Ｐゴシック"/>
              </a:rPr>
              <a:t>/</a:t>
            </a:r>
            <a:r>
              <a:rPr kumimoji="0" lang="en-US" altLang="ja-JP" sz="1400" b="1" kern="0">
                <a:solidFill>
                  <a:schemeClr val="bg1"/>
                </a:solidFill>
                <a:latin typeface="ＭＳ Ｐゴシック"/>
                <a:ea typeface="ＭＳ Ｐゴシック"/>
              </a:rPr>
              <a:t>4</a:t>
            </a:r>
            <a:r>
              <a:rPr kumimoji="0" lang="en-US" altLang="ja-JP" sz="1400" b="1" kern="0">
                <a:solidFill>
                  <a:schemeClr val="bg1"/>
                </a:solidFill>
                <a:latin typeface="ＭＳ Ｐゴシック"/>
                <a:ea typeface="ＭＳ Ｐゴシック"/>
              </a:rPr>
              <a:t>）</a:t>
            </a:r>
            <a:endParaRPr kumimoji="0" lang="en-US" altLang="ja-JP" sz="1400" b="1" kern="0">
              <a:solidFill>
                <a:schemeClr val="bg1"/>
              </a:solidFill>
              <a:latin typeface="ＭＳ Ｐゴシック"/>
              <a:ea typeface="ＭＳ Ｐゴシック"/>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200" b="1" kern="0">
                <a:solidFill>
                  <a:schemeClr val="bg1"/>
                </a:solidFill>
                <a:latin typeface="ＭＳ Ｐゴシック"/>
                <a:ea typeface="ＭＳ Ｐゴシック"/>
              </a:rPr>
              <a:t>最大138千円</a:t>
            </a:r>
            <a:endParaRPr kumimoji="0" lang="en-US" altLang="ja-JP" sz="1200" b="1" kern="0">
              <a:solidFill>
                <a:schemeClr val="bg1"/>
              </a:solidFill>
              <a:latin typeface="ＭＳ Ｐゴシック"/>
              <a:ea typeface="ＭＳ Ｐゴシック"/>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endParaRPr kumimoji="0" lang="en-US" altLang="ja-JP" sz="900" b="1" i="0" u="sng" strike="noStrike" kern="0" cap="none" spc="0" normalizeH="0" baseline="0" noProof="0">
              <a:ln>
                <a:noFill/>
              </a:ln>
              <a:solidFill>
                <a:schemeClr val="bg1"/>
              </a:solidFill>
              <a:effectLst/>
              <a:uLnTx/>
              <a:uFillTx/>
              <a:latin typeface="メイリオ" panose="020B0604030504040204" pitchFamily="50" charset="-128"/>
              <a:ea typeface="メイリオ" panose="020B0604030504040204" pitchFamily="50" charset="-128"/>
              <a:cs typeface="+mn-cs"/>
            </a:endParaRPr>
          </a:p>
        </p:txBody>
      </p:sp>
      <p:sp>
        <p:nvSpPr>
          <p:cNvPr id="1161" name="正方形/長方形 228"/>
          <p:cNvSpPr/>
          <p:nvPr/>
        </p:nvSpPr>
        <p:spPr>
          <a:xfrm>
            <a:off x="5189009" y="4374032"/>
            <a:ext cx="3767717" cy="899794"/>
          </a:xfrm>
          <a:prstGeom prst="rect">
            <a:avLst/>
          </a:prstGeom>
          <a:ln>
            <a:prstDash val="sysDash"/>
          </a:ln>
        </p:spPr>
        <p:style>
          <a:lnRef idx="2">
            <a:schemeClr val="dk1"/>
          </a:lnRef>
          <a:fillRef idx="1">
            <a:schemeClr val="lt1"/>
          </a:fillRef>
          <a:effectRef idx="0">
            <a:schemeClr val="dk1"/>
          </a:effectRef>
          <a:fontRef idx="minor">
            <a:schemeClr val="dk1"/>
          </a:fontRef>
        </p:style>
        <p:txBody>
          <a:bodyPr lIns="144000" tIns="180000" rIns="144000" bIns="180000" rtlCol="0" anchor="ctr"/>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薬局負担分</a:t>
            </a:r>
            <a:endPar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62" name="正方形/長方形 231"/>
          <p:cNvSpPr/>
          <p:nvPr/>
        </p:nvSpPr>
        <p:spPr>
          <a:xfrm>
            <a:off x="1414739" y="5328625"/>
            <a:ext cx="3780154" cy="899794"/>
          </a:xfrm>
          <a:prstGeom prst="rect">
            <a:avLst/>
          </a:prstGeom>
          <a:solidFill>
            <a:schemeClr val="accent1"/>
          </a:solidFill>
          <a:ln/>
        </p:spPr>
        <p:style>
          <a:lnRef idx="2">
            <a:schemeClr val="accent3"/>
          </a:lnRef>
          <a:fillRef idx="1">
            <a:schemeClr val="lt1"/>
          </a:fillRef>
          <a:effectRef idx="0">
            <a:schemeClr val="accent3"/>
          </a:effectRef>
          <a:fontRef idx="minor">
            <a:schemeClr val="dk1"/>
          </a:fontRef>
        </p:style>
        <p:txBody>
          <a:bodyPr lIns="144000" tIns="180000" rIns="144000" bIns="180000" rtlCol="0" anchor="ctr"/>
          <a:lstStyle/>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lang="ja-JP" altLang="en-US" sz="1400" b="1">
                <a:solidFill>
                  <a:schemeClr val="bg1"/>
                </a:solidFill>
                <a:latin typeface="ＭＳ Ｐゴシック"/>
                <a:ea typeface="ＭＳ Ｐゴシック"/>
              </a:rPr>
              <a:t>国助成</a:t>
            </a:r>
            <a:endParaRPr sz="1400" b="1">
              <a:solidFill>
                <a:schemeClr val="bg1"/>
              </a:solidFill>
              <a:latin typeface="ＭＳ Ｐゴシック"/>
              <a:ea typeface="ＭＳ Ｐゴシック"/>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mn-cs"/>
              </a:rPr>
              <a:t>（基金補助事業費</a:t>
            </a:r>
            <a:r>
              <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mn-cs"/>
              </a:rPr>
              <a:t>上限額</a:t>
            </a:r>
            <a:r>
              <a:rPr kumimoji="0" lang="en-US" altLang="ja-JP" sz="1400" b="1" i="0" u="none" strike="noStrike" kern="0" cap="none" spc="0" normalizeH="0" baseline="0" noProof="0">
                <a:ln>
                  <a:noFill/>
                </a:ln>
                <a:solidFill>
                  <a:schemeClr val="bg1"/>
                </a:solidFill>
                <a:effectLst/>
                <a:uLnTx/>
                <a:uFillTx/>
                <a:latin typeface="ＭＳ Ｐゴシック"/>
                <a:ea typeface="ＭＳ Ｐゴシック"/>
                <a:cs typeface="+mn-cs"/>
              </a:rPr>
              <a:t>1/4</a:t>
            </a:r>
            <a:r>
              <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mn-cs"/>
              </a:rPr>
              <a:t>）</a:t>
            </a:r>
            <a:endPar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mn-cs"/>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200" b="1" i="0" u="none" strike="noStrike" kern="0" cap="none" spc="0" normalizeH="0" baseline="0" noProof="0">
                <a:ln>
                  <a:noFill/>
                </a:ln>
                <a:solidFill>
                  <a:schemeClr val="bg1"/>
                </a:solidFill>
                <a:effectLst/>
                <a:uLnTx/>
                <a:uFillTx/>
                <a:latin typeface="ＭＳ Ｐゴシック"/>
                <a:ea typeface="ＭＳ Ｐゴシック"/>
                <a:cs typeface="+mn-cs"/>
              </a:rPr>
              <a:t>最大277</a:t>
            </a:r>
            <a:r>
              <a:rPr kumimoji="0" lang="ja-JP" altLang="en-US" sz="1200" b="1" i="0" u="none" strike="noStrike" kern="0" cap="none" spc="0" normalizeH="0" baseline="0" noProof="0">
                <a:ln>
                  <a:noFill/>
                </a:ln>
                <a:solidFill>
                  <a:schemeClr val="bg1"/>
                </a:solidFill>
                <a:effectLst/>
                <a:uLnTx/>
                <a:uFillTx/>
                <a:latin typeface="ＭＳ Ｐゴシック"/>
                <a:ea typeface="ＭＳ Ｐゴシック"/>
                <a:cs typeface="+mn-cs"/>
              </a:rPr>
              <a:t>千円</a:t>
            </a:r>
            <a:endParaRPr kumimoji="0" lang="ja-JP" altLang="en-US" sz="1200" b="1" i="0" u="none" strike="noStrike" kern="0" cap="none" spc="0" normalizeH="0" baseline="0" noProof="0">
              <a:ln>
                <a:noFill/>
              </a:ln>
              <a:solidFill>
                <a:schemeClr val="bg1"/>
              </a:solidFill>
              <a:effectLst/>
              <a:uLnTx/>
              <a:uFillTx/>
              <a:latin typeface="ＭＳ Ｐゴシック"/>
              <a:ea typeface="ＭＳ Ｐゴシック"/>
              <a:cs typeface="+mn-cs"/>
            </a:endParaRPr>
          </a:p>
        </p:txBody>
      </p:sp>
      <p:sp>
        <p:nvSpPr>
          <p:cNvPr id="1163" name="正方形/長方形 232"/>
          <p:cNvSpPr/>
          <p:nvPr/>
        </p:nvSpPr>
        <p:spPr>
          <a:xfrm>
            <a:off x="5183108" y="5337206"/>
            <a:ext cx="1889760" cy="899794"/>
          </a:xfrm>
          <a:prstGeom prst="rect">
            <a:avLst/>
          </a:prstGeom>
          <a:solidFill>
            <a:srgbClr val="FFA6A6"/>
          </a:solidFill>
          <a:ln w="28575">
            <a:solidFill>
              <a:schemeClr val="tx1"/>
            </a:solidFill>
          </a:ln>
        </p:spPr>
        <p:style>
          <a:lnRef idx="2">
            <a:schemeClr val="accent4"/>
          </a:lnRef>
          <a:fillRef idx="1">
            <a:schemeClr val="lt1"/>
          </a:fillRef>
          <a:effectRef idx="0">
            <a:schemeClr val="accent4"/>
          </a:effectRef>
          <a:fontRef idx="minor">
            <a:schemeClr val="dk1"/>
          </a:fontRef>
        </p:style>
        <p:txBody>
          <a:bodyPr lIns="144000" tIns="180000" rIns="144000" bIns="180000" rtlCol="0" anchor="ctr"/>
          <a:lstStyle/>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Bahnschrift SemiBold"/>
              </a:rPr>
              <a:t>県助成</a:t>
            </a:r>
            <a:endParaRPr kumimoji="0" lang="en-US" altLang="ja-JP" sz="1400" b="1" i="0" u="sng" strike="noStrike" kern="0" cap="none" spc="0" normalizeH="0" baseline="0" noProof="0">
              <a:ln>
                <a:noFill/>
              </a:ln>
              <a:solidFill>
                <a:schemeClr val="bg1"/>
              </a:solidFill>
              <a:effectLst/>
              <a:uLnTx/>
              <a:uFillTx/>
              <a:latin typeface="ＭＳ Ｐゴシック"/>
              <a:ea typeface="ＭＳ Ｐゴシック"/>
              <a:cs typeface="Bahnschrift SemiBold"/>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Bahnschrift SemiBold"/>
              </a:rPr>
              <a:t>（</a:t>
            </a:r>
            <a:r>
              <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Bahnschrift SemiBold"/>
              </a:rPr>
              <a:t>同</a:t>
            </a:r>
            <a:r>
              <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Bahnschrift SemiBold"/>
              </a:rPr>
              <a:t>1</a:t>
            </a:r>
            <a:r>
              <a:rPr kumimoji="0" lang="en-US" altLang="ja-JP" sz="1400" b="1" kern="0">
                <a:solidFill>
                  <a:schemeClr val="bg1"/>
                </a:solidFill>
                <a:latin typeface="ＭＳ Ｐゴシック"/>
                <a:ea typeface="ＭＳ Ｐゴシック"/>
              </a:rPr>
              <a:t>/4)</a:t>
            </a:r>
            <a:endParaRPr kumimoji="0" lang="ja-JP" altLang="en-US" sz="1400" b="1" i="0" u="none" strike="noStrike" kern="0" cap="none" spc="0" normalizeH="0" baseline="0" noProof="0">
              <a:ln>
                <a:noFill/>
              </a:ln>
              <a:solidFill>
                <a:schemeClr val="bg1"/>
              </a:solidFill>
              <a:effectLst/>
              <a:uLnTx/>
              <a:uFillTx/>
              <a:latin typeface="ＭＳ Ｐゴシック"/>
              <a:ea typeface="ＭＳ Ｐゴシック"/>
              <a:cs typeface="Bahnschrift SemiBold"/>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200" b="1" kern="0">
                <a:solidFill>
                  <a:schemeClr val="bg1"/>
                </a:solidFill>
                <a:latin typeface="ＭＳ Ｐゴシック"/>
                <a:ea typeface="ＭＳ Ｐゴシック"/>
              </a:rPr>
              <a:t>最大138千円</a:t>
            </a:r>
            <a:endParaRPr kumimoji="0" lang="en-US" altLang="ja-JP" sz="1200" b="1" kern="0">
              <a:solidFill>
                <a:schemeClr val="bg1"/>
              </a:solidFill>
              <a:latin typeface="ＭＳ Ｐゴシック"/>
              <a:ea typeface="ＭＳ Ｐゴシック"/>
            </a:endParaRPr>
          </a:p>
          <a:p>
            <a:pPr marL="0" marR="0" lvl="0" indent="0" algn="l" defTabSz="457200" rtl="0" eaLnBrk="1" fontAlgn="auto" latinLnBrk="0" hangingPunct="1">
              <a:lnSpc>
                <a:spcPct val="100000"/>
              </a:lnSpc>
              <a:spcBef>
                <a:spcPts val="0"/>
              </a:spcBef>
              <a:spcAft>
                <a:spcPts val="0"/>
              </a:spcAft>
              <a:buClr>
                <a:prstClr val="black"/>
              </a:buClr>
              <a:buSzTx/>
              <a:buFontTx/>
              <a:buNone/>
              <a:tabLst/>
              <a:defRPr/>
            </a:pPr>
            <a:endParaRPr kumimoji="0" lang="en-US" altLang="ja-JP" sz="900" b="1" i="0" u="sng" strike="noStrike" kern="0" cap="none" spc="0" normalizeH="0" baseline="0" noProof="0">
              <a:ln>
                <a:noFill/>
              </a:ln>
              <a:solidFill>
                <a:schemeClr val="bg1"/>
              </a:solidFill>
              <a:effectLst/>
              <a:uLnTx/>
              <a:uFillTx/>
              <a:latin typeface="メイリオ" panose="020B0604030504040204" pitchFamily="50" charset="-128"/>
              <a:ea typeface="メイリオ" panose="020B0604030504040204" pitchFamily="50" charset="-128"/>
              <a:cs typeface="+mn-cs"/>
            </a:endParaRPr>
          </a:p>
        </p:txBody>
      </p:sp>
      <p:sp>
        <p:nvSpPr>
          <p:cNvPr id="1164" name="正方形/長方形 233"/>
          <p:cNvSpPr/>
          <p:nvPr/>
        </p:nvSpPr>
        <p:spPr>
          <a:xfrm>
            <a:off x="7074240" y="5337206"/>
            <a:ext cx="1889760" cy="899794"/>
          </a:xfrm>
          <a:prstGeom prst="rect">
            <a:avLst/>
          </a:prstGeom>
          <a:ln>
            <a:prstDash val="sysDash"/>
          </a:ln>
        </p:spPr>
        <p:style>
          <a:lnRef idx="2">
            <a:schemeClr val="dk1"/>
          </a:lnRef>
          <a:fillRef idx="1">
            <a:schemeClr val="lt1"/>
          </a:fillRef>
          <a:effectRef idx="0">
            <a:schemeClr val="dk1"/>
          </a:effectRef>
          <a:fontRef idx="minor">
            <a:schemeClr val="dk1"/>
          </a:fontRef>
        </p:style>
        <p:txBody>
          <a:bodyPr lIns="144000" tIns="180000" rIns="144000" bIns="180000" rtlCol="0" anchor="ctr"/>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薬局負担分</a:t>
            </a:r>
            <a:endPar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165" name="直線コネクタ 197"/>
          <p:cNvCxnSpPr>
            <a:cxnSpLocks/>
          </p:cNvCxnSpPr>
          <p:nvPr/>
        </p:nvCxnSpPr>
        <p:spPr>
          <a:xfrm flipH="1">
            <a:off x="8820000" y="2205338"/>
            <a:ext cx="1351" cy="4262048"/>
          </a:xfrm>
          <a:prstGeom prst="straightConnector1">
            <a:avLst/>
          </a:prstGeom>
          <a:ln w="28575">
            <a:solidFill>
              <a:srgbClr val="00B050"/>
            </a:solidFill>
            <a:prstDash val="sysDot"/>
          </a:ln>
        </p:spPr>
        <p:style>
          <a:lnRef idx="1">
            <a:schemeClr val="dk1"/>
          </a:lnRef>
          <a:fillRef idx="0">
            <a:schemeClr val="dk1"/>
          </a:fillRef>
          <a:effectRef idx="0">
            <a:schemeClr val="dk1"/>
          </a:effectRef>
          <a:fontRef idx="minor">
            <a:schemeClr val="tx1"/>
          </a:fontRef>
        </p:style>
      </p:cxnSp>
      <p:sp>
        <p:nvSpPr>
          <p:cNvPr id="1166" name="正方形/長方形 237"/>
          <p:cNvSpPr/>
          <p:nvPr/>
        </p:nvSpPr>
        <p:spPr>
          <a:xfrm>
            <a:off x="1364377" y="1879725"/>
            <a:ext cx="7590469" cy="469275"/>
          </a:xfrm>
          <a:prstGeom prst="rect">
            <a:avLst/>
          </a:prstGeom>
          <a:ln w="28575">
            <a:solidFill>
              <a:srgbClr val="00B050"/>
            </a:solidFill>
            <a:prstDash val="sysDot"/>
          </a:ln>
        </p:spPr>
        <p:style>
          <a:lnRef idx="2">
            <a:schemeClr val="accent4"/>
          </a:lnRef>
          <a:fillRef idx="1">
            <a:schemeClr val="lt1"/>
          </a:fillRef>
          <a:effectRef idx="0">
            <a:schemeClr val="accent4"/>
          </a:effectRef>
          <a:fontRef idx="minor">
            <a:schemeClr val="dk1"/>
          </a:fontRef>
        </p:style>
        <p:txBody>
          <a:bodyPr lIns="144000" tIns="180000" rIns="144000" bIns="180000" rtlCol="0" anchor="ctr"/>
          <a:lstStyle/>
          <a:p>
            <a:pPr marL="0" marR="0" lvl="0" indent="0" algn="l"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0" i="0" u="none" strike="noStrike" kern="0" cap="none" spc="0" normalizeH="0" baseline="0" noProof="0">
                <a:ln>
                  <a:noFill/>
                </a:ln>
                <a:solidFill>
                  <a:schemeClr val="tx1"/>
                </a:solidFill>
                <a:effectLst/>
                <a:uLnTx/>
                <a:uFillTx/>
                <a:latin typeface="メイリオ"/>
                <a:ea typeface="メイリオ"/>
                <a:cs typeface="Bahnschrift SemiBold"/>
              </a:rPr>
              <a:t>基金補助事業費</a:t>
            </a:r>
            <a:r>
              <a:rPr kumimoji="0" lang="ja-JP" altLang="en-US" sz="1400" b="0" i="0" u="none" strike="noStrike" kern="0" cap="none" spc="0" normalizeH="0" baseline="0" noProof="0">
                <a:ln>
                  <a:noFill/>
                </a:ln>
                <a:solidFill>
                  <a:schemeClr val="tx1"/>
                </a:solidFill>
                <a:effectLst/>
                <a:uLnTx/>
                <a:uFillTx/>
                <a:latin typeface="メイリオ"/>
                <a:ea typeface="メイリオ"/>
                <a:cs typeface="Bahnschrift SemiBold"/>
              </a:rPr>
              <a:t>上限額</a:t>
            </a:r>
            <a:endParaRPr kumimoji="0" lang="ja-JP" altLang="en-US" sz="1400" b="0" i="0" u="none" strike="noStrike" kern="0" cap="none" spc="0" normalizeH="0" baseline="0" noProof="0">
              <a:ln>
                <a:noFill/>
              </a:ln>
              <a:solidFill>
                <a:schemeClr val="tx1"/>
              </a:solidFill>
              <a:effectLst/>
              <a:uLnTx/>
              <a:uFillTx/>
              <a:latin typeface="メイリオ"/>
              <a:ea typeface="メイリオ"/>
              <a:cs typeface="Bahnschrift SemiBold"/>
            </a:endParaRPr>
          </a:p>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0" i="0" u="none" strike="noStrike" kern="0" cap="none" spc="0" normalizeH="0" baseline="0" noProof="0">
                <a:ln>
                  <a:noFill/>
                </a:ln>
                <a:solidFill>
                  <a:schemeClr val="tx1"/>
                </a:solidFill>
                <a:effectLst/>
                <a:uLnTx/>
                <a:uFillTx/>
                <a:latin typeface="メイリオ"/>
                <a:ea typeface="メイリオ"/>
                <a:cs typeface="Bahnschrift SemiBold"/>
              </a:rPr>
              <a:t>：施設の種類、事業の区分（初期導入、追加機能、初期導入+追加機能）により異なります。</a:t>
            </a:r>
            <a:endParaRPr kumimoji="0" lang="ja-JP" altLang="en-US" sz="1400" b="0" i="0" u="none" strike="noStrike" kern="0" cap="none" spc="0" normalizeH="0" baseline="0" noProof="0">
              <a:ln>
                <a:noFill/>
              </a:ln>
              <a:solidFill>
                <a:schemeClr val="tx1"/>
              </a:solidFill>
              <a:effectLst/>
              <a:uLnTx/>
              <a:uFillTx/>
              <a:latin typeface="メイリオ"/>
              <a:ea typeface="メイリオ"/>
              <a:cs typeface="Bahnschrift SemiBold"/>
            </a:endParaRPr>
          </a:p>
        </p:txBody>
      </p:sp>
      <p:sp>
        <p:nvSpPr>
          <p:cNvPr id="1167" name="テキスト 239"/>
          <p:cNvSpPr txBox="1"/>
          <p:nvPr/>
        </p:nvSpPr>
        <p:spPr>
          <a:xfrm>
            <a:off x="3924000" y="2853000"/>
            <a:ext cx="1312786" cy="460772"/>
          </a:xfrm>
          <a:prstGeom prst="rect">
            <a:avLst/>
          </a:prstGeom>
        </p:spPr>
        <p:txBody>
          <a:bodyPr wrap="square">
            <a:spAutoFit/>
          </a:bodyPr>
          <a:p>
            <a:pPr>
              <a:defRPr lang="ja-JP" altLang="en-US"/>
            </a:pPr>
            <a:r>
              <a:rPr lang="ja-JP" altLang="en-US" sz="1200" b="1">
                <a:solidFill>
                  <a:schemeClr val="bg1"/>
                </a:solidFill>
                <a:latin typeface="ＭＳ Ｐゴシック"/>
                <a:ea typeface="ＭＳ Ｐゴシック"/>
              </a:rPr>
              <a:t>①最大1,003千円</a:t>
            </a:r>
            <a:endParaRPr lang="ja-JP" altLang="en-US" sz="1200" b="1">
              <a:solidFill>
                <a:schemeClr val="bg1"/>
              </a:solidFill>
              <a:latin typeface="ＭＳ Ｐゴシック"/>
              <a:ea typeface="ＭＳ Ｐゴシック"/>
            </a:endParaRPr>
          </a:p>
          <a:p>
            <a:pPr>
              <a:defRPr lang="ja-JP" altLang="en-US"/>
            </a:pPr>
            <a:r>
              <a:rPr lang="ja-JP" altLang="en-US" sz="1200" b="1">
                <a:solidFill>
                  <a:schemeClr val="bg1"/>
                </a:solidFill>
                <a:latin typeface="ＭＳ Ｐゴシック"/>
                <a:ea typeface="ＭＳ Ｐゴシック"/>
              </a:rPr>
              <a:t>②</a:t>
            </a:r>
            <a:r>
              <a:rPr lang="ja-JP" altLang="en-US" sz="1200" b="1">
                <a:solidFill>
                  <a:schemeClr val="bg1"/>
                </a:solidFill>
                <a:latin typeface="ＭＳ Ｐゴシック"/>
                <a:ea typeface="ＭＳ Ｐゴシック"/>
              </a:rPr>
              <a:t>最大</a:t>
            </a:r>
            <a:r>
              <a:rPr lang="ja-JP" altLang="en-US" sz="1200" b="1">
                <a:solidFill>
                  <a:schemeClr val="bg1"/>
                </a:solidFill>
                <a:latin typeface="ＭＳ Ｐゴシック"/>
                <a:ea typeface="ＭＳ Ｐゴシック"/>
              </a:rPr>
              <a:t>676</a:t>
            </a:r>
            <a:r>
              <a:rPr lang="ja-JP" altLang="en-US" sz="1200" b="1">
                <a:solidFill>
                  <a:schemeClr val="bg1"/>
                </a:solidFill>
                <a:latin typeface="ＭＳ Ｐゴシック"/>
                <a:ea typeface="ＭＳ Ｐゴシック"/>
              </a:rPr>
              <a:t>千円</a:t>
            </a:r>
            <a:endParaRPr lang="ja-JP" altLang="en-US" sz="1200" b="1">
              <a:solidFill>
                <a:schemeClr val="bg1"/>
              </a:solidFill>
              <a:latin typeface="ＭＳ Ｐゴシック"/>
              <a:ea typeface="ＭＳ Ｐゴシック"/>
            </a:endParaRPr>
          </a:p>
        </p:txBody>
      </p:sp>
      <p:sp>
        <p:nvSpPr>
          <p:cNvPr id="1168" name="テキスト 240"/>
          <p:cNvSpPr txBox="1"/>
          <p:nvPr/>
        </p:nvSpPr>
        <p:spPr>
          <a:xfrm>
            <a:off x="1549160" y="6237000"/>
            <a:ext cx="1760061" cy="460772"/>
          </a:xfrm>
          <a:prstGeom prst="rect">
            <a:avLst/>
          </a:prstGeom>
        </p:spPr>
        <p:txBody>
          <a:bodyPr wrap="square">
            <a:spAutoFit/>
          </a:bodyPr>
          <a:p>
            <a:pPr>
              <a:defRPr lang="ja-JP" altLang="en-US"/>
            </a:pPr>
            <a:r>
              <a:rPr lang="ja-JP" altLang="en-US" sz="1200" b="1">
                <a:solidFill>
                  <a:schemeClr val="tx1"/>
                </a:solidFill>
                <a:latin typeface="ＭＳ Ｐゴシック"/>
                <a:ea typeface="ＭＳ Ｐゴシック"/>
              </a:rPr>
              <a:t>①：200床以上の病院</a:t>
            </a:r>
            <a:endParaRPr lang="ja-JP" altLang="en-US" sz="1200" b="1">
              <a:solidFill>
                <a:schemeClr val="tx1"/>
              </a:solidFill>
              <a:latin typeface="ＭＳ Ｐゴシック"/>
              <a:ea typeface="ＭＳ Ｐゴシック"/>
            </a:endParaRPr>
          </a:p>
          <a:p>
            <a:pPr>
              <a:defRPr lang="ja-JP" altLang="en-US"/>
            </a:pPr>
            <a:r>
              <a:rPr lang="ja-JP" altLang="en-US" sz="1200" b="1">
                <a:solidFill>
                  <a:schemeClr val="tx1"/>
                </a:solidFill>
                <a:latin typeface="ＭＳ Ｐゴシック"/>
                <a:ea typeface="ＭＳ Ｐゴシック"/>
              </a:rPr>
              <a:t>②：①以外の病院</a:t>
            </a:r>
            <a:endParaRPr lang="ja-JP" altLang="en-US" sz="1200" b="1">
              <a:solidFill>
                <a:schemeClr val="tx1"/>
              </a:solidFill>
              <a:latin typeface="ＭＳ Ｐゴシック"/>
              <a:ea typeface="ＭＳ Ｐゴシック"/>
            </a:endParaRPr>
          </a:p>
        </p:txBody>
      </p:sp>
      <p:sp>
        <p:nvSpPr>
          <p:cNvPr id="1169" name="図形 241"/>
          <p:cNvSpPr/>
          <p:nvPr/>
        </p:nvSpPr>
        <p:spPr>
          <a:xfrm>
            <a:off x="205138" y="2434688"/>
            <a:ext cx="1159873" cy="8757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400">
                <a:solidFill>
                  <a:srgbClr val="FF0000"/>
                </a:solidFill>
                <a:latin typeface="メイリオ"/>
                <a:ea typeface="メイリオ"/>
              </a:rPr>
              <a:t>病院</a:t>
            </a:r>
            <a:endParaRPr lang="ja-JP" altLang="en-US" sz="1400">
              <a:solidFill>
                <a:srgbClr val="FF0000"/>
              </a:solidFill>
              <a:latin typeface="メイリオ"/>
              <a:ea typeface="メイリオ"/>
            </a:endParaRPr>
          </a:p>
        </p:txBody>
      </p:sp>
      <p:sp>
        <p:nvSpPr>
          <p:cNvPr id="1170" name="図形 242"/>
          <p:cNvSpPr/>
          <p:nvPr/>
        </p:nvSpPr>
        <p:spPr>
          <a:xfrm>
            <a:off x="197966" y="3394569"/>
            <a:ext cx="1169159" cy="8880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0" i="0" u="none" strike="noStrike" kern="0" cap="none" spc="0" normalizeH="0" baseline="0" noProof="0">
                <a:ln>
                  <a:noFill/>
                </a:ln>
                <a:solidFill>
                  <a:srgbClr val="FF0000"/>
                </a:solidFill>
                <a:effectLst/>
                <a:uLnTx/>
                <a:uFillTx/>
                <a:latin typeface="メイリオ"/>
                <a:ea typeface="メイリオ"/>
                <a:cs typeface="Bahnschrift SemiBold"/>
              </a:rPr>
              <a:t>医科・</a:t>
            </a:r>
            <a:r>
              <a:rPr kumimoji="0" lang="ja-JP" altLang="en-US" sz="1400" b="0" i="0" u="none" strike="noStrike" kern="0" cap="none" spc="0" normalizeH="0" baseline="0" noProof="0">
                <a:ln>
                  <a:noFill/>
                </a:ln>
                <a:solidFill>
                  <a:srgbClr val="FF0000"/>
                </a:solidFill>
                <a:effectLst/>
                <a:uLnTx/>
                <a:uFillTx/>
                <a:latin typeface="メイリオ"/>
                <a:ea typeface="メイリオ"/>
                <a:cs typeface="Bahnschrift SemiBold"/>
              </a:rPr>
              <a:t>歯科</a:t>
            </a:r>
            <a:endParaRPr kumimoji="0" lang="ja-JP" altLang="en-US" sz="1400" b="0" i="0" u="none" strike="noStrike" kern="0" cap="none" spc="0" normalizeH="0" baseline="0" noProof="0">
              <a:ln>
                <a:noFill/>
              </a:ln>
              <a:solidFill>
                <a:srgbClr val="FF0000"/>
              </a:solidFill>
              <a:effectLst/>
              <a:uLnTx/>
              <a:uFillTx/>
              <a:latin typeface="メイリオ"/>
              <a:ea typeface="メイリオ"/>
              <a:cs typeface="Bahnschrift SemiBold"/>
            </a:endParaRPr>
          </a:p>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r>
              <a:rPr kumimoji="0" lang="en-US" altLang="ja-JP" sz="1400" b="0" i="0" u="none" strike="noStrike" kern="0" cap="none" spc="0" normalizeH="0" baseline="0" noProof="0">
                <a:ln>
                  <a:noFill/>
                </a:ln>
                <a:solidFill>
                  <a:srgbClr val="FF0000"/>
                </a:solidFill>
                <a:effectLst/>
                <a:uLnTx/>
                <a:uFillTx/>
                <a:latin typeface="メイリオ"/>
                <a:ea typeface="メイリオ"/>
                <a:cs typeface="Bahnschrift SemiBold"/>
              </a:rPr>
              <a:t>診療所</a:t>
            </a:r>
            <a:endParaRPr lang="ja-JP" altLang="en-US" sz="1400">
              <a:solidFill>
                <a:srgbClr val="FF0000"/>
              </a:solidFill>
              <a:latin typeface="メイリオ"/>
              <a:ea typeface="メイリオ"/>
            </a:endParaRPr>
          </a:p>
        </p:txBody>
      </p:sp>
      <p:sp>
        <p:nvSpPr>
          <p:cNvPr id="1171" name="図形 243"/>
          <p:cNvSpPr/>
          <p:nvPr/>
        </p:nvSpPr>
        <p:spPr>
          <a:xfrm>
            <a:off x="197966" y="4366570"/>
            <a:ext cx="1169159" cy="8880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0" i="0" u="none" strike="noStrike" kern="0" cap="none" spc="0" normalizeH="0" baseline="0" noProof="0">
                <a:ln>
                  <a:noFill/>
                </a:ln>
                <a:solidFill>
                  <a:srgbClr val="FF0000"/>
                </a:solidFill>
                <a:effectLst/>
                <a:uLnTx/>
                <a:uFillTx/>
                <a:latin typeface="メイリオ"/>
                <a:ea typeface="メイリオ"/>
                <a:cs typeface="Bahnschrift SemiBold"/>
              </a:rPr>
              <a:t>大型</a:t>
            </a:r>
            <a:endParaRPr kumimoji="0" lang="en-US" altLang="ja-JP" sz="1400" b="0" i="0" u="none" strike="noStrike" kern="0" cap="none" spc="0" normalizeH="0" baseline="0" noProof="0">
              <a:ln>
                <a:noFill/>
              </a:ln>
              <a:solidFill>
                <a:srgbClr val="FF0000"/>
              </a:solidFill>
              <a:effectLst/>
              <a:uLnTx/>
              <a:uFillTx/>
              <a:latin typeface="メイリオ"/>
              <a:ea typeface="メイリオ"/>
              <a:cs typeface="Bahnschrift SemiBold"/>
            </a:endParaRPr>
          </a:p>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r>
              <a:rPr kumimoji="0" lang="ja-JP" altLang="en-US" sz="1400" b="0" i="0" u="none" strike="noStrike" kern="0" cap="none" spc="0" normalizeH="0" baseline="0" noProof="0">
                <a:ln>
                  <a:noFill/>
                </a:ln>
                <a:solidFill>
                  <a:srgbClr val="FF0000"/>
                </a:solidFill>
                <a:effectLst/>
                <a:uLnTx/>
                <a:uFillTx/>
                <a:latin typeface="メイリオ"/>
                <a:ea typeface="メイリオ"/>
                <a:cs typeface="Bahnschrift SemiBold"/>
              </a:rPr>
              <a:t>チェーン</a:t>
            </a:r>
            <a:endParaRPr kumimoji="0" lang="ja-JP" altLang="en-US" sz="1400" b="0" i="0" u="none" strike="noStrike" kern="0" cap="none" spc="0" normalizeH="0" baseline="0" noProof="0">
              <a:ln>
                <a:noFill/>
              </a:ln>
              <a:solidFill>
                <a:srgbClr val="FF0000"/>
              </a:solidFill>
              <a:effectLst/>
              <a:uLnTx/>
              <a:uFillTx/>
              <a:latin typeface="メイリオ"/>
              <a:ea typeface="メイリオ"/>
              <a:cs typeface="Bahnschrift SemiBold"/>
            </a:endParaRPr>
          </a:p>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r>
              <a:rPr kumimoji="0" lang="en-US" altLang="ja-JP" sz="1400" b="0" i="0" u="none" strike="noStrike" kern="0" cap="none" spc="0" normalizeH="0" baseline="0" noProof="0">
                <a:ln>
                  <a:noFill/>
                </a:ln>
                <a:solidFill>
                  <a:srgbClr val="FF0000"/>
                </a:solidFill>
                <a:effectLst/>
                <a:uLnTx/>
                <a:uFillTx/>
                <a:latin typeface="メイリオ"/>
                <a:ea typeface="メイリオ"/>
                <a:cs typeface="Bahnschrift SemiBold"/>
              </a:rPr>
              <a:t>薬局</a:t>
            </a:r>
            <a:endParaRPr lang="ja-JP" altLang="en-US" sz="1400">
              <a:solidFill>
                <a:srgbClr val="FF0000"/>
              </a:solidFill>
              <a:latin typeface="メイリオ"/>
              <a:ea typeface="メイリオ"/>
            </a:endParaRPr>
          </a:p>
        </p:txBody>
      </p:sp>
      <p:sp>
        <p:nvSpPr>
          <p:cNvPr id="1172" name="図形 244"/>
          <p:cNvSpPr/>
          <p:nvPr/>
        </p:nvSpPr>
        <p:spPr>
          <a:xfrm>
            <a:off x="195852" y="5328625"/>
            <a:ext cx="1169159" cy="8880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r>
              <a:rPr kumimoji="0" lang="en-US" altLang="ja-JP" sz="1400" b="0" i="0" u="none" strike="noStrike" kern="0" cap="none" spc="0" normalizeH="0" baseline="0" noProof="0">
                <a:ln>
                  <a:noFill/>
                </a:ln>
                <a:solidFill>
                  <a:srgbClr val="FF0000"/>
                </a:solidFill>
                <a:effectLst/>
                <a:uLnTx/>
                <a:uFillTx/>
                <a:latin typeface="メイリオ"/>
                <a:ea typeface="メイリオ"/>
                <a:cs typeface="Bahnschrift SemiBold"/>
              </a:rPr>
              <a:t>薬局</a:t>
            </a:r>
            <a:endParaRPr lang="ja-JP" altLang="en-US" sz="1400">
              <a:solidFill>
                <a:srgbClr val="FF0000"/>
              </a:solidFill>
              <a:latin typeface="メイリオ"/>
              <a:ea typeface="メイリオ"/>
            </a:endParaRPr>
          </a:p>
        </p:txBody>
      </p:sp>
      <p:pic>
        <p:nvPicPr>
          <p:cNvPr id="1173" name="4-1-14voicegate.mp3"/>
          <p:cNvPicPr>
            <a:picLocks noChangeAspect="1"/>
          </p:cNvPicPr>
          <p:nvPr>
            <a:audioFile r:link="rId1" contentType="audio/mpeg"/>
            <p:extLst>
              <p:ext uri="{DAA4B4D4-6D71-4841-9C94-3DE7FCFB9230}">
                <p14:media xmlns:p14="http://schemas.microsoft.com/office/powerpoint/2010/main" r:embed="rId2"/>
              </p:ext>
            </p:extLst>
          </p:nvPr>
        </p:nvPicPr>
        <p:blipFill>
          <a:blip r:embed="rId3"/>
          <a:stretch>
            <a:fillRect/>
          </a:stretch>
        </p:blipFill>
        <p:spPr>
          <a:xfrm>
            <a:off x="8347126" y="117000"/>
            <a:ext cx="609600" cy="609600"/>
          </a:xfrm>
          <a:prstGeom prst="rect">
            <a:avLst/>
          </a:prstGeom>
        </p:spPr>
      </p:pic>
      <p:pic>
        <p:nvPicPr>
          <p:cNvPr id="1174" name="4-2-7voicegate.mp3"/>
          <p:cNvPicPr>
            <a:picLocks noChangeAspect="1"/>
          </p:cNvPicPr>
          <p:nvPr>
            <a:audioFile r:link="rId4" contentType="audio/mpeg"/>
            <p:extLst>
              <p:ext uri="{DAA4B4D4-6D71-4841-9C94-3DE7FCFB9230}">
                <p14:media xmlns:p14="http://schemas.microsoft.com/office/powerpoint/2010/main" r:embed="rId5"/>
              </p:ext>
            </p:extLst>
          </p:nvPr>
        </p:nvPicPr>
        <p:blipFill>
          <a:blip r:embed="rId3"/>
          <a:stretch>
            <a:fillRect/>
          </a:stretch>
        </p:blipFill>
        <p:spPr>
          <a:xfrm>
            <a:off x="390184" y="1809563"/>
            <a:ext cx="609600" cy="609600"/>
          </a:xfrm>
          <a:prstGeom prst="rect">
            <a:avLst/>
          </a:prstGeom>
        </p:spPr>
      </p:pic>
      <p:pic>
        <p:nvPicPr>
          <p:cNvPr id="1175" name="4-3-7voicegate.mp3"/>
          <p:cNvPicPr>
            <a:picLocks noChangeAspect="1"/>
          </p:cNvPicPr>
          <p:nvPr>
            <a:audioFile r:link="rId6" contentType="audio/mpeg"/>
            <p:extLst>
              <p:ext uri="{DAA4B4D4-6D71-4841-9C94-3DE7FCFB9230}">
                <p14:media xmlns:p14="http://schemas.microsoft.com/office/powerpoint/2010/main" r:embed="rId7"/>
              </p:ext>
            </p:extLst>
          </p:nvPr>
        </p:nvPicPr>
        <p:blipFill>
          <a:blip r:embed="rId3"/>
          <a:stretch>
            <a:fillRect/>
          </a:stretch>
        </p:blipFill>
        <p:spPr>
          <a:xfrm>
            <a:off x="8394417" y="1504763"/>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32212" p14:dur="2000"/>
    </mc:Choice>
    <mc:Fallback>
      <p:transition spd="slow" advTm="322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52" fill="hold"/>
                                        <p:tgtEl>
                                          <p:spTgt spid="1173"/>
                                        </p:tgtEl>
                                      </p:cBhvr>
                                    </p:cmd>
                                  </p:childTnLst>
                                </p:cTn>
                              </p:par>
                            </p:childTnLst>
                          </p:cTn>
                        </p:par>
                        <p:par>
                          <p:cTn id="7" fill="hold">
                            <p:stCondLst>
                              <p:cond delay="14950"/>
                            </p:stCondLst>
                            <p:childTnLst>
                              <p:par>
                                <p:cTn id="8" presetID="1" presetClass="mediacall" presetSubtype="0" fill="hold" nodeType="afterEffect">
                                  <p:stCondLst>
                                    <p:cond delay="0"/>
                                  </p:stCondLst>
                                  <p:childTnLst>
                                    <p:cmd type="call" cmd="playFrom(0.0)">
                                      <p:cBhvr>
                                        <p:cTn id="9" dur="8064" fill="hold"/>
                                        <p:tgtEl>
                                          <p:spTgt spid="1174"/>
                                        </p:tgtEl>
                                      </p:cBhvr>
                                    </p:cmd>
                                  </p:childTnLst>
                                </p:cTn>
                              </p:par>
                            </p:childTnLst>
                          </p:cTn>
                        </p:par>
                        <p:par>
                          <p:cTn id="10" fill="hold">
                            <p:stCondLst>
                              <p:cond delay="23010"/>
                            </p:stCondLst>
                            <p:childTnLst>
                              <p:par>
                                <p:cTn id="11" presetID="1" presetClass="mediacall" presetSubtype="0" fill="hold" nodeType="afterEffect">
                                  <p:stCondLst>
                                    <p:cond delay="0"/>
                                  </p:stCondLst>
                                  <p:childTnLst>
                                    <p:cmd type="call" cmd="playFrom(0.0)">
                                      <p:cBhvr>
                                        <p:cTn id="12" dur="6648" fill="hold"/>
                                        <p:tgtEl>
                                          <p:spTgt spid="117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1173"/>
                </p:tgtEl>
              </p:cMediaNode>
            </p:audio>
            <p:audio>
              <p:cMediaNode vol="80000" showWhenStopped="0">
                <p:cTn id="14" fill="hold" display="0">
                  <p:stCondLst>
                    <p:cond delay="indefinite"/>
                  </p:stCondLst>
                  <p:endCondLst>
                    <p:cond evt="onStopAudio" delay="0">
                      <p:tgtEl>
                        <p:sldTgt/>
                      </p:tgtEl>
                    </p:cond>
                  </p:endCondLst>
                </p:cTn>
                <p:tgtEl>
                  <p:spTgt spid="1174"/>
                </p:tgtEl>
              </p:cMediaNode>
            </p:audio>
            <p:audio>
              <p:cMediaNode vol="80000" showWhenStopped="0">
                <p:cTn id="15" fill="hold" display="0">
                  <p:stCondLst>
                    <p:cond delay="indefinite"/>
                  </p:stCondLst>
                  <p:endCondLst>
                    <p:cond evt="onStopAudio" delay="0">
                      <p:tgtEl>
                        <p:sldTgt/>
                      </p:tgtEl>
                    </p:cond>
                  </p:endCondLst>
                </p:cTn>
                <p:tgtEl>
                  <p:spTgt spid="1175"/>
                </p:tgtEl>
              </p:cMediaNode>
            </p:audio>
          </p:childTnLst>
        </p:cTn>
      </p:par>
    </p:tnLst>
  </p:timing>
  <p:extLst>
    <p:ext uri="{E180D4A7-C9FB-4DFB-919C-405C955672EB}">
      <p14:showEvtLst xmlns:p14="http://schemas.microsoft.com/office/powerpoint/2010/main">
        <p14:playEvt time="9" objId="2"/>
        <p14:playEvt time="7297" objId="3"/>
        <p14:playEvt time="28258" objId="4"/>
        <p14:playEvt time="49235" objId="5"/>
        <p14:stopEvt time="7297" objId="2"/>
        <p14:stopEvt time="28275" objId="3"/>
        <p14:stopEvt time="49268" objId="4"/>
        <p14:stopEvt time="58028" objId="5"/>
      </p14:showEvtLst>
    </p:ext>
    <p:ext uri="{3A86A75C-4F4B-4683-9AE1-C65F6400EC91}"/>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77" name="テキスト 12"/>
          <p:cNvSpPr txBox="1"/>
          <p:nvPr/>
        </p:nvSpPr>
        <p:spPr>
          <a:xfrm>
            <a:off x="108000" y="117000"/>
            <a:ext cx="8896017" cy="706993"/>
          </a:xfrm>
          <a:prstGeom prst="rect">
            <a:avLst/>
          </a:prstGeom>
        </p:spPr>
        <p:txBody>
          <a:bodyPr wrap="square">
            <a:spAutoFit/>
          </a:bodyPr>
          <a:lstStyle/>
          <a:p>
            <a:pPr algn="ctr">
              <a:defRPr lang="ja-JP" altLang="en-US"/>
            </a:pPr>
            <a:r>
              <a:rPr lang="ja-JP" altLang="en-US" sz="4000" b="1" dirty="0">
                <a:solidFill>
                  <a:schemeClr val="tx1"/>
                </a:solidFill>
                <a:latin typeface="メイリオ"/>
                <a:ea typeface="メイリオ"/>
              </a:rPr>
              <a:t>④ステップ１（</a:t>
            </a:r>
            <a:r>
              <a:rPr lang="ja-JP" altLang="en-US" sz="4000" b="1" dirty="0">
                <a:solidFill>
                  <a:schemeClr val="tx1"/>
                </a:solidFill>
                <a:latin typeface="メイリオ"/>
                <a:ea typeface="メイリオ"/>
              </a:rPr>
              <a:t>国の助成）</a:t>
            </a:r>
            <a:endParaRPr lang="ja-JP" altLang="en-US" sz="4000" b="1" dirty="0">
              <a:solidFill>
                <a:schemeClr val="tx1"/>
              </a:solidFill>
              <a:latin typeface="メイリオ"/>
              <a:ea typeface="メイリオ"/>
            </a:endParaRPr>
          </a:p>
        </p:txBody>
      </p:sp>
      <p:sp>
        <p:nvSpPr>
          <p:cNvPr id="1178" name="オブジェクト 33"/>
          <p:cNvSpPr>
            <a:spLocks noChangeArrowheads="1"/>
          </p:cNvSpPr>
          <p:nvPr/>
        </p:nvSpPr>
        <p:spPr>
          <a:xfrm>
            <a:off x="396000" y="694683"/>
            <a:ext cx="939769" cy="5040118"/>
          </a:xfrm>
          <a:prstGeom prst="roundRect">
            <a:avLst>
              <a:gd name="adj" fmla="val 16666"/>
            </a:avLst>
          </a:prstGeom>
          <a:solidFill>
            <a:srgbClr val="FFFFFF"/>
          </a:solidFill>
          <a:ln w="9525">
            <a:solidFill>
              <a:sysClr val="windowText" lastClr="000000"/>
            </a:solidFill>
          </a:ln>
        </p:spPr>
        <p:txBody>
          <a:bodyPr vertOverflow="overflow" horzOverflow="overflow" vert="eaVert" lIns="74295" tIns="8890" rIns="74295" bIns="8890" anchor="ctr" upright="1"/>
          <a:lstStyle/>
          <a:p>
            <a:pPr algn="just"/>
            <a:r>
              <a:rPr sz="2400">
                <a:latin typeface="ＭＳ ゴシック"/>
                <a:ea typeface="ＭＳ ゴシック"/>
              </a:rPr>
              <a:t>電子処方箋管理サービスの</a:t>
            </a:r>
          </a:p>
          <a:p>
            <a:pPr algn="just"/>
            <a:r>
              <a:rPr sz="2400">
                <a:latin typeface="ＭＳ ゴシック"/>
                <a:ea typeface="ＭＳ ゴシック"/>
              </a:rPr>
              <a:t>導入準備開始（ベンダー等へ相談）</a:t>
            </a:r>
          </a:p>
        </p:txBody>
      </p:sp>
      <p:sp>
        <p:nvSpPr>
          <p:cNvPr id="1179" name="オブジェクト 34"/>
          <p:cNvSpPr txBox="1"/>
          <p:nvPr/>
        </p:nvSpPr>
        <p:spPr>
          <a:xfrm>
            <a:off x="1489306" y="2259133"/>
            <a:ext cx="1139773" cy="581924"/>
          </a:xfrm>
          <a:prstGeom prst="rect">
            <a:avLst/>
          </a:prstGeom>
          <a:solidFill>
            <a:srgbClr val="FFFFFF"/>
          </a:solidFill>
          <a:ln w="6350" cmpd="sng">
            <a:noFill/>
            <a:prstDash val="sysDash"/>
          </a:ln>
        </p:spPr>
        <p:style>
          <a:lnRef idx="0">
            <a:srgbClr val="000000"/>
          </a:lnRef>
          <a:fillRef idx="0">
            <a:srgbClr val="000000"/>
          </a:fillRef>
          <a:effectRef idx="0">
            <a:srgbClr val="000000"/>
          </a:effectRef>
          <a:fontRef idx="minor">
            <a:schemeClr val="dk1"/>
          </a:fontRef>
        </p:style>
        <p:txBody>
          <a:bodyPr vertOverflow="overflow" horzOverflow="overflow" wrap="square" lIns="74295" tIns="8890" rIns="74295" bIns="8890"/>
          <a:lstStyle/>
          <a:p>
            <a:pPr algn="ctr"/>
            <a:r>
              <a:rPr dirty="0">
                <a:latin typeface="ＭＳ ゴシック"/>
                <a:ea typeface="ＭＳ ゴシック"/>
              </a:rPr>
              <a:t>１ヶ月</a:t>
            </a:r>
          </a:p>
          <a:p>
            <a:pPr algn="ctr"/>
            <a:r>
              <a:rPr dirty="0" err="1">
                <a:latin typeface="ＭＳ ゴシック"/>
                <a:ea typeface="ＭＳ ゴシック"/>
              </a:rPr>
              <a:t>程度</a:t>
            </a:r>
            <a:endParaRPr dirty="0">
              <a:latin typeface="ＭＳ ゴシック"/>
              <a:ea typeface="ＭＳ ゴシック"/>
            </a:endParaRPr>
          </a:p>
        </p:txBody>
      </p:sp>
      <p:sp>
        <p:nvSpPr>
          <p:cNvPr id="1180" name="オブジェクト 35"/>
          <p:cNvSpPr>
            <a:spLocks noChangeArrowheads="1"/>
          </p:cNvSpPr>
          <p:nvPr/>
        </p:nvSpPr>
        <p:spPr>
          <a:xfrm>
            <a:off x="2773079" y="693283"/>
            <a:ext cx="883735" cy="5039570"/>
          </a:xfrm>
          <a:prstGeom prst="roundRect">
            <a:avLst>
              <a:gd name="adj" fmla="val 16666"/>
            </a:avLst>
          </a:prstGeom>
          <a:solidFill>
            <a:srgbClr val="FFFFFF"/>
          </a:solidFill>
          <a:ln w="9525">
            <a:solidFill>
              <a:sysClr val="windowText" lastClr="000000"/>
            </a:solidFill>
          </a:ln>
        </p:spPr>
        <p:txBody>
          <a:bodyPr vertOverflow="overflow" horzOverflow="overflow" vert="eaVert" lIns="74295" tIns="8890" rIns="74295" bIns="8890" anchor="ctr" upright="1"/>
          <a:lstStyle/>
          <a:p>
            <a:pPr algn="just"/>
            <a:r>
              <a:rPr sz="2400" dirty="0" err="1" smtClean="0">
                <a:latin typeface="ＭＳ ゴシック"/>
                <a:ea typeface="ＭＳ ゴシック"/>
              </a:rPr>
              <a:t>電子処方箋管理サービスの</a:t>
            </a:r>
            <a:r>
              <a:rPr lang="ja-JP" altLang="en-US" sz="2400" dirty="0" smtClean="0">
                <a:latin typeface="ＭＳ ゴシック"/>
                <a:ea typeface="ＭＳ ゴシック"/>
              </a:rPr>
              <a:t>整備完了</a:t>
            </a:r>
            <a:endParaRPr sz="2400" dirty="0">
              <a:latin typeface="ＭＳ ゴシック"/>
              <a:ea typeface="ＭＳ ゴシック"/>
            </a:endParaRPr>
          </a:p>
        </p:txBody>
      </p:sp>
      <p:sp>
        <p:nvSpPr>
          <p:cNvPr id="1181" name="オブジェクト 38"/>
          <p:cNvSpPr>
            <a:spLocks noChangeArrowheads="1"/>
          </p:cNvSpPr>
          <p:nvPr/>
        </p:nvSpPr>
        <p:spPr>
          <a:xfrm>
            <a:off x="5322143" y="704472"/>
            <a:ext cx="1302716" cy="5032131"/>
          </a:xfrm>
          <a:prstGeom prst="roundRect">
            <a:avLst>
              <a:gd name="adj" fmla="val 16671"/>
            </a:avLst>
          </a:prstGeom>
          <a:solidFill>
            <a:srgbClr val="FFFFFF"/>
          </a:solidFill>
          <a:ln w="9525">
            <a:solidFill>
              <a:sysClr val="windowText" lastClr="000000"/>
            </a:solidFill>
          </a:ln>
        </p:spPr>
        <p:txBody>
          <a:bodyPr vertOverflow="overflow" horzOverflow="overflow" vert="eaVert" lIns="74295" tIns="8890" rIns="74295" bIns="8890" anchor="ctr" upright="1"/>
          <a:lstStyle/>
          <a:p>
            <a:pPr algn="just"/>
            <a:r>
              <a:rPr sz="2400" dirty="0" smtClean="0">
                <a:latin typeface="ＭＳ ゴシック"/>
                <a:ea typeface="ＭＳ ゴシック"/>
              </a:rPr>
              <a:t>国</a:t>
            </a:r>
            <a:r>
              <a:rPr lang="en-US" altLang="ja-JP" sz="2400" dirty="0" smtClean="0">
                <a:latin typeface="ＭＳ ゴシック"/>
                <a:ea typeface="ＭＳ ゴシック"/>
              </a:rPr>
              <a:t>(</a:t>
            </a:r>
            <a:r>
              <a:rPr sz="2400" dirty="0" err="1" smtClean="0">
                <a:latin typeface="ＭＳ ゴシック"/>
                <a:ea typeface="ＭＳ ゴシック"/>
              </a:rPr>
              <a:t>社会保険診療報酬支払基金</a:t>
            </a:r>
            <a:r>
              <a:rPr lang="en-US" altLang="ja-JP" sz="2400" dirty="0">
                <a:latin typeface="ＭＳ ゴシック"/>
                <a:ea typeface="ＭＳ ゴシック"/>
              </a:rPr>
              <a:t>)</a:t>
            </a:r>
            <a:r>
              <a:rPr sz="2400" dirty="0" smtClean="0">
                <a:latin typeface="ＭＳ ゴシック"/>
                <a:ea typeface="ＭＳ ゴシック"/>
              </a:rPr>
              <a:t>へ</a:t>
            </a:r>
            <a:endParaRPr sz="2400" dirty="0">
              <a:latin typeface="ＭＳ ゴシック"/>
              <a:ea typeface="ＭＳ ゴシック"/>
            </a:endParaRPr>
          </a:p>
          <a:p>
            <a:pPr algn="just"/>
            <a:r>
              <a:rPr sz="2400" dirty="0" err="1" smtClean="0">
                <a:latin typeface="ＭＳ ゴシック"/>
                <a:ea typeface="ＭＳ ゴシック"/>
              </a:rPr>
              <a:t>ＩＣＴ基金</a:t>
            </a:r>
            <a:r>
              <a:rPr lang="ja-JP" altLang="en-US" sz="2400" dirty="0" smtClean="0">
                <a:latin typeface="ＭＳ ゴシック"/>
                <a:ea typeface="ＭＳ ゴシック"/>
              </a:rPr>
              <a:t>（医療情報化支援基金）</a:t>
            </a:r>
            <a:r>
              <a:rPr sz="2400" dirty="0" err="1" smtClean="0">
                <a:latin typeface="ＭＳ ゴシック"/>
                <a:ea typeface="ＭＳ ゴシック"/>
              </a:rPr>
              <a:t>の助成を電子申請</a:t>
            </a:r>
            <a:endParaRPr sz="2400" dirty="0">
              <a:latin typeface="ＭＳ ゴシック"/>
              <a:ea typeface="ＭＳ ゴシック"/>
            </a:endParaRPr>
          </a:p>
        </p:txBody>
      </p:sp>
      <p:sp>
        <p:nvSpPr>
          <p:cNvPr id="1182" name="オブジェクト 40"/>
          <p:cNvSpPr txBox="1"/>
          <p:nvPr/>
        </p:nvSpPr>
        <p:spPr>
          <a:xfrm>
            <a:off x="6660863" y="2223129"/>
            <a:ext cx="1364194" cy="696206"/>
          </a:xfrm>
          <a:prstGeom prst="rect">
            <a:avLst/>
          </a:prstGeom>
          <a:solidFill>
            <a:srgbClr val="FFFFFF"/>
          </a:solidFill>
          <a:ln w="6350" cmpd="sng">
            <a:noFill/>
            <a:prstDash val="sysDash"/>
          </a:ln>
        </p:spPr>
        <p:style>
          <a:lnRef idx="0">
            <a:srgbClr val="000000"/>
          </a:lnRef>
          <a:fillRef idx="0">
            <a:srgbClr val="000000"/>
          </a:fillRef>
          <a:effectRef idx="0">
            <a:srgbClr val="000000"/>
          </a:effectRef>
          <a:fontRef idx="minor">
            <a:schemeClr val="dk1"/>
          </a:fontRef>
        </p:style>
        <p:txBody>
          <a:bodyPr vertOverflow="overflow" horzOverflow="overflow" wrap="square" lIns="74295" tIns="8890" rIns="74295" bIns="8890"/>
          <a:lstStyle/>
          <a:p>
            <a:pPr algn="ctr"/>
            <a:r>
              <a:rPr dirty="0" smtClean="0">
                <a:latin typeface="ＭＳ ゴシック"/>
                <a:ea typeface="ＭＳ ゴシック"/>
              </a:rPr>
              <a:t>１</a:t>
            </a:r>
            <a:r>
              <a:rPr dirty="0">
                <a:latin typeface="ＭＳ ゴシック"/>
                <a:ea typeface="ＭＳ ゴシック"/>
              </a:rPr>
              <a:t>～２ヶ月</a:t>
            </a:r>
          </a:p>
          <a:p>
            <a:pPr algn="ctr"/>
            <a:r>
              <a:rPr dirty="0" err="1">
                <a:latin typeface="ＭＳ ゴシック"/>
                <a:ea typeface="ＭＳ ゴシック"/>
              </a:rPr>
              <a:t>程度</a:t>
            </a:r>
            <a:endParaRPr dirty="0">
              <a:latin typeface="ＭＳ ゴシック"/>
              <a:ea typeface="ＭＳ ゴシック"/>
            </a:endParaRPr>
          </a:p>
        </p:txBody>
      </p:sp>
      <p:sp>
        <p:nvSpPr>
          <p:cNvPr id="1183" name="オブジェクト 41"/>
          <p:cNvSpPr/>
          <p:nvPr/>
        </p:nvSpPr>
        <p:spPr>
          <a:xfrm>
            <a:off x="1980000" y="5877000"/>
            <a:ext cx="2376264" cy="414004"/>
          </a:xfrm>
          <a:prstGeom prst="bevel">
            <a:avLst/>
          </a:prstGeom>
          <a:no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anchor="ctr"/>
          <a:lstStyle/>
          <a:p>
            <a:pPr algn="ctr"/>
            <a:r>
              <a:rPr lang="ja-JP" altLang="en-US" b="1" dirty="0" smtClean="0">
                <a:solidFill>
                  <a:srgbClr val="000000"/>
                </a:solidFill>
                <a:latin typeface="ＭＳ ゴシック"/>
                <a:ea typeface="ＭＳ ゴシック"/>
              </a:rPr>
              <a:t>令和７年３</a:t>
            </a:r>
            <a:r>
              <a:rPr b="1" dirty="0" smtClean="0">
                <a:solidFill>
                  <a:srgbClr val="000000"/>
                </a:solidFill>
                <a:latin typeface="ＭＳ ゴシック"/>
                <a:ea typeface="ＭＳ ゴシック"/>
              </a:rPr>
              <a:t>月</a:t>
            </a:r>
            <a:r>
              <a:rPr lang="ja-JP" altLang="en-US" b="1" dirty="0" smtClean="0">
                <a:solidFill>
                  <a:srgbClr val="000000"/>
                </a:solidFill>
                <a:latin typeface="ＭＳ ゴシック"/>
                <a:ea typeface="ＭＳ ゴシック"/>
              </a:rPr>
              <a:t>末</a:t>
            </a:r>
            <a:r>
              <a:rPr b="1" dirty="0" err="1" smtClean="0">
                <a:solidFill>
                  <a:srgbClr val="000000"/>
                </a:solidFill>
                <a:latin typeface="ＭＳ ゴシック"/>
                <a:ea typeface="ＭＳ ゴシック"/>
              </a:rPr>
              <a:t>まで</a:t>
            </a:r>
            <a:endParaRPr b="1" dirty="0">
              <a:solidFill>
                <a:srgbClr val="000000"/>
              </a:solidFill>
              <a:latin typeface="ＭＳ ゴシック"/>
              <a:ea typeface="ＭＳ ゴシック"/>
            </a:endParaRPr>
          </a:p>
        </p:txBody>
      </p:sp>
      <p:sp>
        <p:nvSpPr>
          <p:cNvPr id="1184" name="オブジェクト 43"/>
          <p:cNvSpPr>
            <a:spLocks noChangeArrowheads="1"/>
          </p:cNvSpPr>
          <p:nvPr/>
        </p:nvSpPr>
        <p:spPr>
          <a:xfrm>
            <a:off x="8025057" y="693011"/>
            <a:ext cx="580022" cy="5042167"/>
          </a:xfrm>
          <a:prstGeom prst="roundRect">
            <a:avLst>
              <a:gd name="adj" fmla="val 16660"/>
            </a:avLst>
          </a:prstGeom>
          <a:solidFill>
            <a:srgbClr val="FFFFFF"/>
          </a:solidFill>
          <a:ln w="19050">
            <a:solidFill>
              <a:sysClr val="windowText" lastClr="000000"/>
            </a:solidFill>
          </a:ln>
        </p:spPr>
        <p:txBody>
          <a:bodyPr vertOverflow="overflow" horzOverflow="overflow" vert="eaVert" lIns="74295" tIns="8890" rIns="74295" bIns="8890" anchor="ctr" upright="1"/>
          <a:lstStyle/>
          <a:p>
            <a:pPr algn="just"/>
            <a:r>
              <a:rPr sz="2400" dirty="0" err="1" smtClean="0">
                <a:latin typeface="ＭＳ ゴシック"/>
                <a:ea typeface="ＭＳ ゴシック"/>
              </a:rPr>
              <a:t>ＩＣＴ基金の助成の交付決定</a:t>
            </a:r>
            <a:r>
              <a:rPr lang="en-US" altLang="ja-JP" sz="2400" dirty="0" smtClean="0">
                <a:latin typeface="ＭＳ ゴシック"/>
                <a:ea typeface="ＭＳ ゴシック"/>
              </a:rPr>
              <a:t>(</a:t>
            </a:r>
            <a:r>
              <a:rPr lang="ja-JP" altLang="en-US" sz="2400" dirty="0" smtClean="0">
                <a:latin typeface="ＭＳ ゴシック"/>
                <a:ea typeface="ＭＳ ゴシック"/>
              </a:rPr>
              <a:t>電子</a:t>
            </a:r>
            <a:r>
              <a:rPr lang="en-US" altLang="ja-JP" sz="2400" dirty="0" smtClean="0">
                <a:latin typeface="ＭＳ ゴシック"/>
                <a:ea typeface="ＭＳ ゴシック"/>
              </a:rPr>
              <a:t>)</a:t>
            </a:r>
            <a:endParaRPr sz="2400" dirty="0"/>
          </a:p>
        </p:txBody>
      </p:sp>
      <p:sp>
        <p:nvSpPr>
          <p:cNvPr id="1185" name="オブジェクト 49"/>
          <p:cNvSpPr/>
          <p:nvPr/>
        </p:nvSpPr>
        <p:spPr>
          <a:xfrm>
            <a:off x="4788000" y="5877000"/>
            <a:ext cx="2448272" cy="414004"/>
          </a:xfrm>
          <a:prstGeom prst="bevel">
            <a:avLst/>
          </a:prstGeom>
          <a:no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anchor="ctr"/>
          <a:lstStyle/>
          <a:p>
            <a:pPr algn="ctr"/>
            <a:r>
              <a:rPr lang="ja-JP" altLang="en-US" b="1" dirty="0" smtClean="0">
                <a:solidFill>
                  <a:srgbClr val="000000"/>
                </a:solidFill>
                <a:latin typeface="ＭＳ ゴシック"/>
                <a:ea typeface="ＭＳ ゴシック"/>
              </a:rPr>
              <a:t>令和７年９月末</a:t>
            </a:r>
            <a:r>
              <a:rPr b="1" dirty="0" err="1" smtClean="0">
                <a:solidFill>
                  <a:srgbClr val="000000"/>
                </a:solidFill>
                <a:latin typeface="ＭＳ ゴシック"/>
                <a:ea typeface="ＭＳ ゴシック"/>
              </a:rPr>
              <a:t>まで</a:t>
            </a:r>
            <a:endParaRPr b="1" dirty="0">
              <a:solidFill>
                <a:srgbClr val="000000"/>
              </a:solidFill>
              <a:latin typeface="ＭＳ ゴシック"/>
              <a:ea typeface="ＭＳ ゴシック"/>
            </a:endParaRPr>
          </a:p>
        </p:txBody>
      </p:sp>
      <p:sp>
        <p:nvSpPr>
          <p:cNvPr id="1186" name="オブジェクト 56"/>
          <p:cNvSpPr>
            <a:spLocks noChangeArrowheads="1"/>
          </p:cNvSpPr>
          <p:nvPr/>
        </p:nvSpPr>
        <p:spPr>
          <a:xfrm>
            <a:off x="1440739" y="2760545"/>
            <a:ext cx="1234166" cy="974752"/>
          </a:xfrm>
          <a:prstGeom prst="rightArrow">
            <a:avLst>
              <a:gd name="adj1" fmla="val 50000"/>
              <a:gd name="adj2" fmla="val 25000"/>
            </a:avLst>
          </a:prstGeom>
          <a:solidFill>
            <a:srgbClr val="90D7F0"/>
          </a:solidFill>
          <a:ln w="9525">
            <a:solidFill>
              <a:sysClr val="windowText" lastClr="000000"/>
            </a:solidFill>
            <a:miter/>
          </a:ln>
        </p:spPr>
        <p:style>
          <a:lnRef idx="2">
            <a:srgbClr val="000000"/>
          </a:lnRef>
          <a:fillRef idx="1">
            <a:srgbClr val="000000"/>
          </a:fillRef>
          <a:effectRef idx="0">
            <a:srgbClr val="000000"/>
          </a:effectRef>
          <a:fontRef idx="minor"/>
        </p:style>
      </p:sp>
      <p:sp>
        <p:nvSpPr>
          <p:cNvPr id="1187" name="オブジェクト 56"/>
          <p:cNvSpPr>
            <a:spLocks noChangeArrowheads="1"/>
          </p:cNvSpPr>
          <p:nvPr/>
        </p:nvSpPr>
        <p:spPr>
          <a:xfrm>
            <a:off x="3735665" y="2763189"/>
            <a:ext cx="1555233" cy="974752"/>
          </a:xfrm>
          <a:prstGeom prst="rightArrow">
            <a:avLst>
              <a:gd name="adj1" fmla="val 50000"/>
              <a:gd name="adj2" fmla="val 25000"/>
            </a:avLst>
          </a:prstGeom>
          <a:solidFill>
            <a:srgbClr val="90D7F0"/>
          </a:solidFill>
          <a:ln w="9525">
            <a:solidFill>
              <a:sysClr val="windowText" lastClr="000000"/>
            </a:solidFill>
            <a:miter/>
          </a:ln>
        </p:spPr>
        <p:style>
          <a:lnRef idx="2">
            <a:srgbClr val="000000"/>
          </a:lnRef>
          <a:fillRef idx="1">
            <a:srgbClr val="000000"/>
          </a:fillRef>
          <a:effectRef idx="0">
            <a:srgbClr val="000000"/>
          </a:effectRef>
          <a:fontRef idx="minor"/>
        </p:style>
      </p:sp>
      <p:sp>
        <p:nvSpPr>
          <p:cNvPr id="1188" name="オブジェクト 56"/>
          <p:cNvSpPr>
            <a:spLocks noChangeArrowheads="1"/>
          </p:cNvSpPr>
          <p:nvPr/>
        </p:nvSpPr>
        <p:spPr>
          <a:xfrm>
            <a:off x="6696867" y="2756724"/>
            <a:ext cx="1234166" cy="974752"/>
          </a:xfrm>
          <a:prstGeom prst="rightArrow">
            <a:avLst>
              <a:gd name="adj1" fmla="val 50000"/>
              <a:gd name="adj2" fmla="val 25000"/>
            </a:avLst>
          </a:prstGeom>
          <a:solidFill>
            <a:srgbClr val="90D7F0"/>
          </a:solidFill>
          <a:ln w="9525">
            <a:solidFill>
              <a:sysClr val="windowText" lastClr="000000"/>
            </a:solidFill>
            <a:miter/>
          </a:ln>
        </p:spPr>
        <p:style>
          <a:lnRef idx="2">
            <a:srgbClr val="000000"/>
          </a:lnRef>
          <a:fillRef idx="1">
            <a:srgbClr val="000000"/>
          </a:fillRef>
          <a:effectRef idx="0">
            <a:srgbClr val="000000"/>
          </a:effectRef>
          <a:fontRef idx="minor"/>
        </p:style>
      </p:sp>
      <p:pic>
        <p:nvPicPr>
          <p:cNvPr id="1189" name="図 153"/>
          <p:cNvPicPr>
            <a:picLocks noChangeAspect="1"/>
          </p:cNvPicPr>
          <p:nvPr/>
        </p:nvPicPr>
        <p:blipFill>
          <a:blip r:embed="rId1"/>
          <a:stretch>
            <a:fillRect/>
          </a:stretch>
        </p:blipFill>
        <p:spPr>
          <a:xfrm>
            <a:off x="4069079" y="4815577"/>
            <a:ext cx="834196" cy="834196"/>
          </a:xfrm>
          <a:prstGeom prst="rect">
            <a:avLst/>
          </a:prstGeom>
        </p:spPr>
      </p:pic>
      <p:sp>
        <p:nvSpPr>
          <p:cNvPr id="1190" name="オブジェクト 154"/>
          <p:cNvSpPr txBox="1"/>
          <p:nvPr/>
        </p:nvSpPr>
        <p:spPr>
          <a:xfrm>
            <a:off x="3736810" y="3741407"/>
            <a:ext cx="1487432" cy="1074595"/>
          </a:xfrm>
          <a:prstGeom prst="rect">
            <a:avLst/>
          </a:prstGeom>
          <a:solidFill>
            <a:srgbClr val="FFFFFF"/>
          </a:solidFill>
          <a:ln w="6350" cmpd="sng">
            <a:noFill/>
            <a:prstDash val="sysDash"/>
          </a:ln>
        </p:spPr>
        <p:style>
          <a:lnRef idx="0">
            <a:srgbClr val="000000"/>
          </a:lnRef>
          <a:fillRef idx="0">
            <a:srgbClr val="000000"/>
          </a:fillRef>
          <a:effectRef idx="0">
            <a:srgbClr val="000000"/>
          </a:effectRef>
          <a:fontRef idx="minor">
            <a:schemeClr val="dk1"/>
          </a:fontRef>
        </p:style>
        <p:txBody>
          <a:bodyPr vertOverflow="overflow" horzOverflow="overflow" wrap="square" lIns="74295" tIns="8890" rIns="74295" bIns="8890"/>
          <a:lstStyle/>
          <a:p>
            <a:pPr algn="ctr"/>
            <a:r>
              <a:rPr lang="ja-JP" altLang="en-US" dirty="0">
                <a:latin typeface="ＭＳ ゴシック"/>
                <a:ea typeface="ＭＳ ゴシック"/>
              </a:rPr>
              <a:t>医療機関向け総合ポータルサイト</a:t>
            </a:r>
          </a:p>
          <a:p>
            <a:pPr algn="ctr"/>
            <a:r>
              <a:rPr lang="ja-JP" altLang="en-US" dirty="0">
                <a:latin typeface="ＭＳ ゴシック"/>
                <a:ea typeface="ＭＳ ゴシック"/>
              </a:rPr>
              <a:t>↓</a:t>
            </a:r>
          </a:p>
        </p:txBody>
      </p:sp>
      <p:sp>
        <p:nvSpPr>
          <p:cNvPr id="1191" name="直線 185"/>
          <p:cNvSpPr/>
          <p:nvPr/>
        </p:nvSpPr>
        <p:spPr>
          <a:xfrm>
            <a:off x="3218089" y="5755978"/>
            <a:ext cx="0" cy="118380"/>
          </a:xfrm>
          <a:prstGeom prst="line">
            <a:avLst/>
          </a:prstGeom>
          <a:ln w="6350" cap="flat" cmpd="sng" algn="ctr">
            <a:solidFill>
              <a:schemeClr val="tx1"/>
            </a:solidFill>
            <a:prstDash val="solid"/>
            <a:miter lim="800000"/>
          </a:ln>
        </p:spPr>
        <p:style>
          <a:lnRef idx="1">
            <a:schemeClr val="accent1"/>
          </a:lnRef>
          <a:fillRef idx="0">
            <a:schemeClr val="accent1"/>
          </a:fillRef>
          <a:effectRef idx="0">
            <a:schemeClr val="accent1"/>
          </a:effectRef>
          <a:fontRef idx="minor">
            <a:schemeClr val="tx1"/>
          </a:fontRef>
        </p:style>
      </p:sp>
      <p:sp>
        <p:nvSpPr>
          <p:cNvPr id="1192" name="直線 186"/>
          <p:cNvSpPr/>
          <p:nvPr/>
        </p:nvSpPr>
        <p:spPr>
          <a:xfrm>
            <a:off x="6023882" y="5751896"/>
            <a:ext cx="0" cy="118380"/>
          </a:xfrm>
          <a:prstGeom prst="line">
            <a:avLst/>
          </a:prstGeom>
          <a:ln w="6350" cap="flat" cmpd="sng" algn="ctr">
            <a:solidFill>
              <a:schemeClr val="tx1"/>
            </a:solidFill>
            <a:prstDash val="solid"/>
            <a:miter lim="800000"/>
          </a:ln>
        </p:spPr>
        <p:style>
          <a:lnRef idx="1">
            <a:schemeClr val="accent1"/>
          </a:lnRef>
          <a:fillRef idx="0">
            <a:schemeClr val="accent1"/>
          </a:fillRef>
          <a:effectRef idx="0">
            <a:schemeClr val="accent1"/>
          </a:effectRef>
          <a:fontRef idx="minor">
            <a:schemeClr val="tx1"/>
          </a:fontRef>
        </p:style>
      </p:sp>
      <p:sp>
        <p:nvSpPr>
          <p:cNvPr id="1193" name="オブジェクト 188"/>
          <p:cNvSpPr/>
          <p:nvPr/>
        </p:nvSpPr>
        <p:spPr>
          <a:xfrm>
            <a:off x="4788000" y="6383697"/>
            <a:ext cx="2448272" cy="414004"/>
          </a:xfrm>
          <a:prstGeom prst="bevel">
            <a:avLst/>
          </a:prstGeom>
          <a:solidFill>
            <a:srgbClr val="FF0000"/>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anchor="ctr"/>
          <a:lstStyle/>
          <a:p>
            <a:pPr algn="ctr"/>
            <a:r>
              <a:rPr lang="ja-JP" altLang="en-US" b="1" dirty="0" smtClean="0">
                <a:solidFill>
                  <a:schemeClr val="bg1"/>
                </a:solidFill>
                <a:latin typeface="ＭＳ ゴシック"/>
                <a:ea typeface="ＭＳ ゴシック"/>
              </a:rPr>
              <a:t>令和６年</a:t>
            </a:r>
            <a:r>
              <a:rPr lang="en-US" altLang="ja-JP" b="1" dirty="0">
                <a:solidFill>
                  <a:schemeClr val="bg1"/>
                </a:solidFill>
                <a:latin typeface="ＭＳ ゴシック"/>
                <a:ea typeface="ＭＳ ゴシック"/>
              </a:rPr>
              <a:t>12</a:t>
            </a:r>
            <a:r>
              <a:rPr lang="ja-JP" altLang="en-US" b="1" dirty="0" smtClean="0">
                <a:solidFill>
                  <a:schemeClr val="bg1"/>
                </a:solidFill>
                <a:latin typeface="ＭＳ ゴシック"/>
                <a:ea typeface="ＭＳ ゴシック"/>
              </a:rPr>
              <a:t>月中</a:t>
            </a:r>
            <a:endParaRPr b="1" dirty="0">
              <a:solidFill>
                <a:schemeClr val="bg1"/>
              </a:solidFill>
              <a:latin typeface="ＭＳ ゴシック"/>
              <a:ea typeface="ＭＳ ゴシック"/>
            </a:endParaRPr>
          </a:p>
        </p:txBody>
      </p:sp>
      <p:sp>
        <p:nvSpPr>
          <p:cNvPr id="1194" name="図形 189"/>
          <p:cNvSpPr/>
          <p:nvPr/>
        </p:nvSpPr>
        <p:spPr>
          <a:xfrm>
            <a:off x="7344220" y="5949000"/>
            <a:ext cx="1691780" cy="792000"/>
          </a:xfrm>
          <a:prstGeom prst="wedgeRoundRectCallout">
            <a:avLst>
              <a:gd name="adj1" fmla="val -57313"/>
              <a:gd name="adj2" fmla="val 32961"/>
              <a:gd name="adj3" fmla="val 16667"/>
            </a:avLst>
          </a:prstGeom>
          <a:noFill/>
          <a:ln w="127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600">
                <a:solidFill>
                  <a:srgbClr val="FF0000"/>
                </a:solidFill>
                <a:latin typeface="ＭＳ ゴシック"/>
                <a:ea typeface="ＭＳ ゴシック"/>
              </a:rPr>
              <a:t>静岡県の追加助成も受けるなら</a:t>
            </a:r>
            <a:endParaRPr lang="ja-JP" altLang="en-US" sz="1600">
              <a:solidFill>
                <a:srgbClr val="FF0000"/>
              </a:solidFill>
              <a:latin typeface="ＭＳ ゴシック"/>
              <a:ea typeface="ＭＳ ゴシック"/>
            </a:endParaRPr>
          </a:p>
        </p:txBody>
      </p:sp>
      <p:sp>
        <p:nvSpPr>
          <p:cNvPr id="1195" name="直線 190"/>
          <p:cNvSpPr/>
          <p:nvPr/>
        </p:nvSpPr>
        <p:spPr>
          <a:xfrm>
            <a:off x="6032282" y="6264296"/>
            <a:ext cx="0" cy="118380"/>
          </a:xfrm>
          <a:prstGeom prst="line">
            <a:avLst/>
          </a:prstGeom>
          <a:ln w="6350" cap="flat" cmpd="sng" algn="ctr">
            <a:solidFill>
              <a:schemeClr val="tx1"/>
            </a:solidFill>
            <a:prstDash val="solid"/>
            <a:miter lim="800000"/>
          </a:ln>
        </p:spPr>
        <p:style>
          <a:lnRef idx="1">
            <a:schemeClr val="accent1"/>
          </a:lnRef>
          <a:fillRef idx="0">
            <a:schemeClr val="accent1"/>
          </a:fillRef>
          <a:effectRef idx="0">
            <a:schemeClr val="accent1"/>
          </a:effectRef>
          <a:fontRef idx="minor">
            <a:schemeClr val="tx1"/>
          </a:fontRef>
        </p:style>
      </p:sp>
      <p:pic>
        <p:nvPicPr>
          <p:cNvPr id="1196" name="5-1-6voicegate.mp3"/>
          <p:cNvPicPr>
            <a:picLocks noChangeAspect="1"/>
          </p:cNvPicPr>
          <p:nvPr>
            <a:audioFile r:link="rId2" contentType="audio/mpeg"/>
            <p:extLst>
              <p:ext uri="{DAA4B4D4-6D71-4841-9C94-3DE7FCFB9230}">
                <p14:media xmlns:p14="http://schemas.microsoft.com/office/powerpoint/2010/main" r:embed="rId3"/>
              </p:ext>
            </p:extLst>
          </p:nvPr>
        </p:nvPicPr>
        <p:blipFill>
          <a:blip r:embed="rId4"/>
          <a:stretch>
            <a:fillRect/>
          </a:stretch>
        </p:blipFill>
        <p:spPr>
          <a:xfrm>
            <a:off x="7418400" y="155400"/>
            <a:ext cx="609600" cy="609600"/>
          </a:xfrm>
          <a:prstGeom prst="rect">
            <a:avLst/>
          </a:prstGeom>
        </p:spPr>
      </p:pic>
      <p:pic>
        <p:nvPicPr>
          <p:cNvPr id="1197" name="5-2-20voicegate.mp3"/>
          <p:cNvPicPr>
            <a:picLocks noChangeAspect="1"/>
          </p:cNvPicPr>
          <p:nvPr>
            <a:audioFile r:link="rId5" contentType="audio/mpeg"/>
            <p:extLst>
              <p:ext uri="{DAA4B4D4-6D71-4841-9C94-3DE7FCFB9230}">
                <p14:media xmlns:p14="http://schemas.microsoft.com/office/powerpoint/2010/main" r:embed="rId6"/>
              </p:ext>
            </p:extLst>
          </p:nvPr>
        </p:nvPicPr>
        <p:blipFill>
          <a:blip r:embed="rId4"/>
          <a:stretch>
            <a:fillRect/>
          </a:stretch>
        </p:blipFill>
        <p:spPr>
          <a:xfrm>
            <a:off x="1753022" y="1125000"/>
            <a:ext cx="609600" cy="609600"/>
          </a:xfrm>
          <a:prstGeom prst="rect">
            <a:avLst/>
          </a:prstGeom>
        </p:spPr>
      </p:pic>
      <p:pic>
        <p:nvPicPr>
          <p:cNvPr id="1198" name="5-3-20voicegate.mp3"/>
          <p:cNvPicPr>
            <a:picLocks noChangeAspect="1"/>
          </p:cNvPicPr>
          <p:nvPr>
            <a:audioFile r:link="rId7" contentType="audio/mpeg"/>
            <p:extLst>
              <p:ext uri="{DAA4B4D4-6D71-4841-9C94-3DE7FCFB9230}">
                <p14:media xmlns:p14="http://schemas.microsoft.com/office/powerpoint/2010/main" r:embed="rId8"/>
              </p:ext>
            </p:extLst>
          </p:nvPr>
        </p:nvPicPr>
        <p:blipFill>
          <a:blip r:embed="rId4"/>
          <a:stretch>
            <a:fillRect/>
          </a:stretch>
        </p:blipFill>
        <p:spPr>
          <a:xfrm>
            <a:off x="4175726" y="1125000"/>
            <a:ext cx="609600" cy="609600"/>
          </a:xfrm>
          <a:prstGeom prst="rect">
            <a:avLst/>
          </a:prstGeom>
        </p:spPr>
      </p:pic>
      <p:pic>
        <p:nvPicPr>
          <p:cNvPr id="1199" name="5-4-8voicegate.mp3"/>
          <p:cNvPicPr>
            <a:picLocks noChangeAspect="1"/>
          </p:cNvPicPr>
          <p:nvPr>
            <a:audioFile r:link="rId9" contentType="audio/mpeg"/>
            <p:extLst>
              <p:ext uri="{DAA4B4D4-6D71-4841-9C94-3DE7FCFB9230}">
                <p14:media xmlns:p14="http://schemas.microsoft.com/office/powerpoint/2010/main" r:embed="rId10"/>
              </p:ext>
            </p:extLst>
          </p:nvPr>
        </p:nvPicPr>
        <p:blipFill>
          <a:blip r:embed="rId4"/>
          <a:stretch>
            <a:fillRect/>
          </a:stretch>
        </p:blipFill>
        <p:spPr>
          <a:xfrm>
            <a:off x="7009150" y="1125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59869" p14:dur="2000"/>
    </mc:Choice>
    <mc:Fallback>
      <p:transition spd="slow" advTm="598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72" fill="hold"/>
                                        <p:tgtEl>
                                          <p:spTgt spid="1196"/>
                                        </p:tgtEl>
                                      </p:cBhvr>
                                    </p:cmd>
                                  </p:childTnLst>
                                </p:cTn>
                              </p:par>
                            </p:childTnLst>
                          </p:cTn>
                        </p:par>
                        <p:par>
                          <p:cTn id="7" fill="hold">
                            <p:stCondLst>
                              <p:cond delay="6670"/>
                            </p:stCondLst>
                            <p:childTnLst>
                              <p:par>
                                <p:cTn id="8" presetID="1" presetClass="mediacall" presetSubtype="0" fill="hold" nodeType="afterEffect">
                                  <p:stCondLst>
                                    <p:cond delay="0"/>
                                  </p:stCondLst>
                                  <p:childTnLst>
                                    <p:cmd type="call" cmd="playFrom(0.0)">
                                      <p:cBhvr>
                                        <p:cTn id="9" dur="20976" fill="hold"/>
                                        <p:tgtEl>
                                          <p:spTgt spid="1197"/>
                                        </p:tgtEl>
                                      </p:cBhvr>
                                    </p:cmd>
                                  </p:childTnLst>
                                </p:cTn>
                              </p:par>
                            </p:childTnLst>
                          </p:cTn>
                        </p:par>
                        <p:par>
                          <p:cTn id="10" fill="hold">
                            <p:stCondLst>
                              <p:cond delay="27640"/>
                            </p:stCondLst>
                            <p:childTnLst>
                              <p:par>
                                <p:cTn id="11" presetID="1" presetClass="mediacall" presetSubtype="0" fill="hold" nodeType="afterEffect">
                                  <p:stCondLst>
                                    <p:cond delay="0"/>
                                  </p:stCondLst>
                                  <p:childTnLst>
                                    <p:cmd type="call" cmd="playFrom(0.0)">
                                      <p:cBhvr>
                                        <p:cTn id="12" dur="20976" fill="hold"/>
                                        <p:tgtEl>
                                          <p:spTgt spid="1198"/>
                                        </p:tgtEl>
                                      </p:cBhvr>
                                    </p:cmd>
                                  </p:childTnLst>
                                </p:cTn>
                              </p:par>
                            </p:childTnLst>
                          </p:cTn>
                        </p:par>
                        <p:par>
                          <p:cTn id="13" fill="hold">
                            <p:stCondLst>
                              <p:cond delay="48610"/>
                            </p:stCondLst>
                            <p:childTnLst>
                              <p:par>
                                <p:cTn id="14" presetID="1" presetClass="mediacall" presetSubtype="0" fill="hold" nodeType="afterEffect">
                                  <p:stCondLst>
                                    <p:cond delay="0"/>
                                  </p:stCondLst>
                                  <p:childTnLst>
                                    <p:cmd type="call" cmd="playFrom(0.0)">
                                      <p:cBhvr>
                                        <p:cTn id="15" dur="8784" fill="hold"/>
                                        <p:tgtEl>
                                          <p:spTgt spid="119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1196"/>
                </p:tgtEl>
              </p:cMediaNode>
            </p:audio>
            <p:audio>
              <p:cMediaNode vol="80000" showWhenStopped="0">
                <p:cTn id="17" fill="hold" display="0">
                  <p:stCondLst>
                    <p:cond delay="indefinite"/>
                  </p:stCondLst>
                  <p:endCondLst>
                    <p:cond evt="onStopAudio" delay="0">
                      <p:tgtEl>
                        <p:sldTgt/>
                      </p:tgtEl>
                    </p:cond>
                  </p:endCondLst>
                </p:cTn>
                <p:tgtEl>
                  <p:spTgt spid="1197"/>
                </p:tgtEl>
              </p:cMediaNode>
            </p:audio>
            <p:audio>
              <p:cMediaNode vol="80000" showWhenStopped="0">
                <p:cTn id="18" fill="hold" display="0">
                  <p:stCondLst>
                    <p:cond delay="indefinite"/>
                  </p:stCondLst>
                  <p:endCondLst>
                    <p:cond evt="onStopAudio" delay="0">
                      <p:tgtEl>
                        <p:sldTgt/>
                      </p:tgtEl>
                    </p:cond>
                  </p:endCondLst>
                </p:cTn>
                <p:tgtEl>
                  <p:spTgt spid="1198"/>
                </p:tgtEl>
              </p:cMediaNode>
            </p:audio>
            <p:audio>
              <p:cMediaNode vol="80000" showWhenStopped="0">
                <p:cTn id="19" fill="hold" display="0">
                  <p:stCondLst>
                    <p:cond delay="indefinite"/>
                  </p:stCondLst>
                  <p:endCondLst>
                    <p:cond evt="onStopAudio" delay="0">
                      <p:tgtEl>
                        <p:sldTgt/>
                      </p:tgtEl>
                    </p:cond>
                  </p:endCondLst>
                </p:cTn>
                <p:tgtEl>
                  <p:spTgt spid="1199"/>
                </p:tgtEl>
              </p:cMediaNode>
            </p:audio>
          </p:childTnLst>
        </p:cTn>
      </p:par>
    </p:tnLst>
  </p:timing>
  <p:extLst>
    <p:ext uri="{E180D4A7-C9FB-4DFB-919C-405C955672EB}">
      <p14:showEvtLst xmlns:p14="http://schemas.microsoft.com/office/powerpoint/2010/main">
        <p14:playEvt time="9" objId="2"/>
        <p14:playEvt time="7297" objId="3"/>
        <p14:playEvt time="28258" objId="4"/>
        <p14:playEvt time="49235" objId="5"/>
        <p14:stopEvt time="7297" objId="2"/>
        <p14:stopEvt time="28275" objId="3"/>
        <p14:stopEvt time="49268" objId="4"/>
        <p14:stopEvt time="58028" objId="5"/>
      </p14:showEvtLst>
    </p:ext>
    <p:ext uri="{3A86A75C-4F4B-4683-9AE1-C65F6400EC91}"/>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01" name="テキスト 12"/>
          <p:cNvSpPr txBox="1"/>
          <p:nvPr/>
        </p:nvSpPr>
        <p:spPr>
          <a:xfrm>
            <a:off x="108001" y="117000"/>
            <a:ext cx="8896017" cy="706993"/>
          </a:xfrm>
          <a:prstGeom prst="rect">
            <a:avLst/>
          </a:prstGeom>
        </p:spPr>
        <p:txBody>
          <a:bodyPr wrap="square">
            <a:spAutoFit/>
          </a:bodyPr>
          <a:lstStyle/>
          <a:p>
            <a:pPr algn="ctr">
              <a:defRPr lang="ja-JP" altLang="en-US"/>
            </a:pPr>
            <a:r>
              <a:rPr lang="ja-JP" altLang="en-US" sz="4000" b="1" dirty="0">
                <a:solidFill>
                  <a:schemeClr val="tx1"/>
                </a:solidFill>
                <a:latin typeface="メイリオ"/>
                <a:ea typeface="メイリオ"/>
              </a:rPr>
              <a:t>⑤ステップ２（県の追加助成）</a:t>
            </a:r>
          </a:p>
        </p:txBody>
      </p:sp>
      <p:sp>
        <p:nvSpPr>
          <p:cNvPr id="1202" name="オブジェクト 53"/>
          <p:cNvSpPr>
            <a:spLocks noChangeArrowheads="1"/>
          </p:cNvSpPr>
          <p:nvPr/>
        </p:nvSpPr>
        <p:spPr>
          <a:xfrm>
            <a:off x="349137" y="967106"/>
            <a:ext cx="694863" cy="5198439"/>
          </a:xfrm>
          <a:prstGeom prst="roundRect">
            <a:avLst>
              <a:gd name="adj" fmla="val 16660"/>
            </a:avLst>
          </a:prstGeom>
          <a:solidFill>
            <a:srgbClr val="FFFFFF"/>
          </a:solidFill>
          <a:ln w="19050">
            <a:solidFill>
              <a:sysClr val="windowText" lastClr="000000"/>
            </a:solidFill>
          </a:ln>
        </p:spPr>
        <p:txBody>
          <a:bodyPr vertOverflow="overflow" horzOverflow="overflow" vert="eaVert" wrap="square" lIns="74295" tIns="8890" rIns="74295" bIns="8890" anchor="ctr" upright="1"/>
          <a:lstStyle/>
          <a:p>
            <a:pPr algn="ctr"/>
            <a:r>
              <a:rPr sz="2400" dirty="0" err="1" smtClean="0">
                <a:latin typeface="ＭＳ ゴシック"/>
                <a:ea typeface="ＭＳ ゴシック"/>
              </a:rPr>
              <a:t>ＩＣＴ基金の助成の交付決定</a:t>
            </a:r>
            <a:r>
              <a:rPr lang="en-US" altLang="ja-JP" sz="2400" dirty="0" smtClean="0">
                <a:latin typeface="ＭＳ ゴシック"/>
                <a:ea typeface="ＭＳ ゴシック"/>
              </a:rPr>
              <a:t>(</a:t>
            </a:r>
            <a:r>
              <a:rPr lang="ja-JP" altLang="en-US" sz="2400" dirty="0">
                <a:latin typeface="ＭＳ ゴシック"/>
                <a:ea typeface="ＭＳ ゴシック"/>
              </a:rPr>
              <a:t>電子</a:t>
            </a:r>
            <a:r>
              <a:rPr lang="en-US" altLang="ja-JP" sz="2400" dirty="0" smtClean="0">
                <a:latin typeface="ＭＳ ゴシック"/>
                <a:ea typeface="ＭＳ ゴシック"/>
              </a:rPr>
              <a:t>)</a:t>
            </a:r>
            <a:endParaRPr sz="2400" dirty="0"/>
          </a:p>
        </p:txBody>
      </p:sp>
      <p:sp>
        <p:nvSpPr>
          <p:cNvPr id="1203" name="オブジェクト 55"/>
          <p:cNvSpPr>
            <a:spLocks noChangeArrowheads="1"/>
          </p:cNvSpPr>
          <p:nvPr/>
        </p:nvSpPr>
        <p:spPr>
          <a:xfrm>
            <a:off x="2341149" y="966970"/>
            <a:ext cx="1150851" cy="5198576"/>
          </a:xfrm>
          <a:prstGeom prst="roundRect">
            <a:avLst>
              <a:gd name="adj" fmla="val 16660"/>
            </a:avLst>
          </a:prstGeom>
          <a:solidFill>
            <a:srgbClr val="FFFFFF"/>
          </a:solidFill>
          <a:ln w="38100" cmpd="dbl">
            <a:solidFill>
              <a:sysClr val="windowText" lastClr="000000"/>
            </a:solidFill>
          </a:ln>
        </p:spPr>
        <p:txBody>
          <a:bodyPr vertOverflow="overflow" horzOverflow="overflow" vert="eaVert" wrap="square" lIns="74295" tIns="8890" rIns="74295" bIns="8890" anchor="ctr" upright="1"/>
          <a:lstStyle/>
          <a:p>
            <a:pPr algn="ctr"/>
            <a:r>
              <a:rPr sz="2400" dirty="0" err="1">
                <a:latin typeface="ＭＳ ゴシック"/>
                <a:ea typeface="ＭＳ ゴシック"/>
              </a:rPr>
              <a:t>申請書等を準備し、必要事項を入力</a:t>
            </a:r>
            <a:endParaRPr sz="2400" dirty="0">
              <a:latin typeface="ＭＳ ゴシック"/>
              <a:ea typeface="ＭＳ ゴシック"/>
            </a:endParaRPr>
          </a:p>
          <a:p>
            <a:pPr algn="ctr"/>
            <a:r>
              <a:rPr sz="2400" dirty="0">
                <a:latin typeface="ＭＳ ゴシック"/>
                <a:ea typeface="ＭＳ ゴシック"/>
              </a:rPr>
              <a:t>（</a:t>
            </a:r>
            <a:r>
              <a:rPr sz="2400" dirty="0" err="1">
                <a:latin typeface="ＭＳ ゴシック"/>
                <a:ea typeface="ＭＳ ゴシック"/>
              </a:rPr>
              <a:t>様式は県ＨＰからダウンロード</a:t>
            </a:r>
            <a:r>
              <a:rPr sz="2400" dirty="0">
                <a:latin typeface="ＭＳ ゴシック"/>
                <a:ea typeface="ＭＳ ゴシック"/>
              </a:rPr>
              <a:t>）</a:t>
            </a:r>
          </a:p>
        </p:txBody>
      </p:sp>
      <p:sp>
        <p:nvSpPr>
          <p:cNvPr id="1204" name="オブジェクト 56"/>
          <p:cNvSpPr>
            <a:spLocks noChangeArrowheads="1"/>
          </p:cNvSpPr>
          <p:nvPr/>
        </p:nvSpPr>
        <p:spPr>
          <a:xfrm>
            <a:off x="1180565" y="3068616"/>
            <a:ext cx="1076270" cy="974752"/>
          </a:xfrm>
          <a:prstGeom prst="rightArrow">
            <a:avLst>
              <a:gd name="adj1" fmla="val 50000"/>
              <a:gd name="adj2" fmla="val 25000"/>
            </a:avLst>
          </a:prstGeom>
          <a:pattFill prst="wdUpDiag">
            <a:fgClr>
              <a:srgbClr val="90D7F0"/>
            </a:fgClr>
            <a:bgClr>
              <a:srgbClr val="FFFFFF"/>
            </a:bgClr>
          </a:pattFill>
          <a:ln w="9525">
            <a:solidFill>
              <a:sysClr val="windowText" lastClr="000000"/>
            </a:solidFill>
            <a:miter/>
          </a:ln>
        </p:spPr>
        <p:style>
          <a:lnRef idx="2">
            <a:srgbClr val="000000"/>
          </a:lnRef>
          <a:fillRef idx="1">
            <a:srgbClr val="000000"/>
          </a:fillRef>
          <a:effectRef idx="0">
            <a:srgbClr val="000000"/>
          </a:effectRef>
          <a:fontRef idx="minor"/>
        </p:style>
      </p:sp>
      <p:sp>
        <p:nvSpPr>
          <p:cNvPr id="1205" name="オブジェクト 57"/>
          <p:cNvSpPr/>
          <p:nvPr/>
        </p:nvSpPr>
        <p:spPr>
          <a:xfrm>
            <a:off x="3564000" y="1916862"/>
            <a:ext cx="1031136" cy="99639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anchor="ctr"/>
          <a:lstStyle/>
          <a:p>
            <a:pPr algn="ctr"/>
            <a:r>
              <a:rPr b="1" dirty="0" err="1" smtClean="0">
                <a:latin typeface="ＭＳ ゴシック"/>
                <a:ea typeface="ＭＳ ゴシック"/>
              </a:rPr>
              <a:t>メール</a:t>
            </a:r>
            <a:endParaRPr lang="en-US" b="1" dirty="0" smtClean="0">
              <a:latin typeface="ＭＳ ゴシック"/>
              <a:ea typeface="ＭＳ ゴシック"/>
            </a:endParaRPr>
          </a:p>
          <a:p>
            <a:pPr algn="ctr"/>
            <a:r>
              <a:rPr b="1" dirty="0" err="1" smtClean="0">
                <a:latin typeface="ＭＳ ゴシック"/>
                <a:ea typeface="ＭＳ ゴシック"/>
              </a:rPr>
              <a:t>または</a:t>
            </a:r>
            <a:endParaRPr lang="en-US" b="1" dirty="0" smtClean="0">
              <a:latin typeface="ＭＳ ゴシック"/>
              <a:ea typeface="ＭＳ ゴシック"/>
            </a:endParaRPr>
          </a:p>
          <a:p>
            <a:pPr algn="ctr"/>
            <a:r>
              <a:rPr b="1" dirty="0" err="1" smtClean="0">
                <a:latin typeface="ＭＳ ゴシック"/>
                <a:ea typeface="ＭＳ ゴシック"/>
              </a:rPr>
              <a:t>郵送</a:t>
            </a:r>
            <a:endParaRPr b="1" dirty="0">
              <a:latin typeface="ＭＳ ゴシック"/>
              <a:ea typeface="ＭＳ ゴシック"/>
            </a:endParaRPr>
          </a:p>
        </p:txBody>
      </p:sp>
      <p:sp>
        <p:nvSpPr>
          <p:cNvPr id="1206" name="オブジェクト 59"/>
          <p:cNvSpPr>
            <a:spLocks noChangeArrowheads="1"/>
          </p:cNvSpPr>
          <p:nvPr/>
        </p:nvSpPr>
        <p:spPr>
          <a:xfrm>
            <a:off x="3539692" y="3078101"/>
            <a:ext cx="1176308" cy="976314"/>
          </a:xfrm>
          <a:prstGeom prst="rightArrow">
            <a:avLst>
              <a:gd name="adj1" fmla="val 50000"/>
              <a:gd name="adj2" fmla="val 25000"/>
            </a:avLst>
          </a:prstGeom>
          <a:pattFill prst="wdUpDiag">
            <a:fgClr>
              <a:srgbClr val="90D7F0"/>
            </a:fgClr>
            <a:bgClr>
              <a:schemeClr val="bg1"/>
            </a:bgClr>
          </a:pattFill>
          <a:ln w="9525">
            <a:solidFill>
              <a:schemeClr val="tx1"/>
            </a:solidFill>
            <a:miter/>
          </a:ln>
        </p:spPr>
      </p:sp>
      <p:sp>
        <p:nvSpPr>
          <p:cNvPr id="1207" name="オブジェクト 60"/>
          <p:cNvSpPr>
            <a:spLocks noChangeArrowheads="1"/>
          </p:cNvSpPr>
          <p:nvPr/>
        </p:nvSpPr>
        <p:spPr>
          <a:xfrm>
            <a:off x="4788000" y="966971"/>
            <a:ext cx="632050" cy="5198574"/>
          </a:xfrm>
          <a:prstGeom prst="roundRect">
            <a:avLst>
              <a:gd name="adj" fmla="val 16660"/>
            </a:avLst>
          </a:prstGeom>
          <a:solidFill>
            <a:srgbClr val="FFFFFF"/>
          </a:solidFill>
          <a:ln w="38100" cmpd="dbl">
            <a:solidFill>
              <a:srgbClr val="FF0000"/>
            </a:solidFill>
          </a:ln>
        </p:spPr>
        <p:txBody>
          <a:bodyPr vertOverflow="overflow" horzOverflow="overflow" vert="eaVert" wrap="square" lIns="74295" tIns="8890" rIns="74295" bIns="8890" anchor="ctr" upright="1"/>
          <a:lstStyle/>
          <a:p>
            <a:pPr algn="ctr"/>
            <a:r>
              <a:rPr sz="2400" dirty="0" err="1" smtClean="0">
                <a:latin typeface="ＭＳ ゴシック"/>
                <a:ea typeface="ＭＳ ゴシック"/>
              </a:rPr>
              <a:t>提出書類一式を窓口へ申請</a:t>
            </a:r>
            <a:endParaRPr sz="2400" dirty="0"/>
          </a:p>
        </p:txBody>
      </p:sp>
      <p:sp>
        <p:nvSpPr>
          <p:cNvPr id="1208" name="オブジェクト 64"/>
          <p:cNvSpPr>
            <a:spLocks noChangeArrowheads="1"/>
          </p:cNvSpPr>
          <p:nvPr/>
        </p:nvSpPr>
        <p:spPr>
          <a:xfrm>
            <a:off x="6617751" y="966971"/>
            <a:ext cx="618249" cy="5198574"/>
          </a:xfrm>
          <a:prstGeom prst="roundRect">
            <a:avLst>
              <a:gd name="adj" fmla="val 16660"/>
            </a:avLst>
          </a:prstGeom>
          <a:solidFill>
            <a:srgbClr val="FFFFFF"/>
          </a:solidFill>
          <a:ln w="38100" cmpd="dbl">
            <a:solidFill>
              <a:sysClr val="windowText" lastClr="000000"/>
            </a:solidFill>
          </a:ln>
        </p:spPr>
        <p:txBody>
          <a:bodyPr vertOverflow="overflow" horzOverflow="overflow" vert="eaVert" wrap="square" lIns="74295" tIns="8890" rIns="74295" bIns="8890" anchor="ctr" upright="1"/>
          <a:lstStyle/>
          <a:p>
            <a:pPr algn="ctr"/>
            <a:r>
              <a:rPr sz="2400" dirty="0" err="1" smtClean="0">
                <a:latin typeface="ＭＳ ゴシック"/>
                <a:ea typeface="ＭＳ ゴシック"/>
              </a:rPr>
              <a:t>交付決定及び交付確定</a:t>
            </a:r>
            <a:r>
              <a:rPr lang="en-US" altLang="ja-JP" sz="2400" dirty="0" smtClean="0">
                <a:latin typeface="ＭＳ ゴシック"/>
                <a:ea typeface="ＭＳ ゴシック"/>
              </a:rPr>
              <a:t>(</a:t>
            </a:r>
            <a:r>
              <a:rPr lang="ja-JP" altLang="en-US" sz="2400" dirty="0" smtClean="0">
                <a:latin typeface="ＭＳ ゴシック"/>
                <a:ea typeface="ＭＳ ゴシック"/>
              </a:rPr>
              <a:t>郵送</a:t>
            </a:r>
            <a:r>
              <a:rPr lang="en-US" altLang="ja-JP" sz="2400" dirty="0" smtClean="0">
                <a:latin typeface="ＭＳ ゴシック"/>
                <a:ea typeface="ＭＳ ゴシック"/>
              </a:rPr>
              <a:t>)</a:t>
            </a:r>
            <a:endParaRPr sz="2400" dirty="0">
              <a:latin typeface="ＭＳ ゴシック"/>
              <a:ea typeface="ＭＳ ゴシック"/>
            </a:endParaRPr>
          </a:p>
        </p:txBody>
      </p:sp>
      <p:sp>
        <p:nvSpPr>
          <p:cNvPr id="1209" name="オブジェクト 59"/>
          <p:cNvSpPr>
            <a:spLocks noChangeArrowheads="1"/>
          </p:cNvSpPr>
          <p:nvPr/>
        </p:nvSpPr>
        <p:spPr>
          <a:xfrm>
            <a:off x="5508558" y="3078101"/>
            <a:ext cx="1007858" cy="976314"/>
          </a:xfrm>
          <a:prstGeom prst="rightArrow">
            <a:avLst>
              <a:gd name="adj1" fmla="val 50000"/>
              <a:gd name="adj2" fmla="val 25000"/>
            </a:avLst>
          </a:prstGeom>
          <a:pattFill prst="wdUpDiag">
            <a:fgClr>
              <a:srgbClr val="90D7F0"/>
            </a:fgClr>
            <a:bgClr>
              <a:schemeClr val="bg1"/>
            </a:bgClr>
          </a:pattFill>
          <a:ln w="9525">
            <a:solidFill>
              <a:schemeClr val="tx1"/>
            </a:solidFill>
            <a:miter/>
          </a:ln>
        </p:spPr>
      </p:sp>
      <p:sp>
        <p:nvSpPr>
          <p:cNvPr id="1210" name="オブジェクト 59"/>
          <p:cNvSpPr>
            <a:spLocks noChangeArrowheads="1"/>
          </p:cNvSpPr>
          <p:nvPr/>
        </p:nvSpPr>
        <p:spPr>
          <a:xfrm>
            <a:off x="7309032" y="3081708"/>
            <a:ext cx="727981" cy="976314"/>
          </a:xfrm>
          <a:prstGeom prst="rightArrow">
            <a:avLst>
              <a:gd name="adj1" fmla="val 50000"/>
              <a:gd name="adj2" fmla="val 25000"/>
            </a:avLst>
          </a:prstGeom>
          <a:pattFill prst="wdUpDiag">
            <a:fgClr>
              <a:srgbClr val="90D7F0"/>
            </a:fgClr>
            <a:bgClr>
              <a:schemeClr val="bg1"/>
            </a:bgClr>
          </a:pattFill>
          <a:ln w="9525">
            <a:solidFill>
              <a:schemeClr val="tx1"/>
            </a:solidFill>
            <a:miter/>
          </a:ln>
        </p:spPr>
      </p:sp>
      <p:sp>
        <p:nvSpPr>
          <p:cNvPr id="1211" name="オブジェクト 64"/>
          <p:cNvSpPr>
            <a:spLocks noChangeArrowheads="1"/>
          </p:cNvSpPr>
          <p:nvPr/>
        </p:nvSpPr>
        <p:spPr>
          <a:xfrm>
            <a:off x="8140858" y="964808"/>
            <a:ext cx="618249" cy="5198574"/>
          </a:xfrm>
          <a:prstGeom prst="roundRect">
            <a:avLst>
              <a:gd name="adj" fmla="val 16660"/>
            </a:avLst>
          </a:prstGeom>
          <a:solidFill>
            <a:srgbClr val="FFFFFF"/>
          </a:solidFill>
          <a:ln w="38100" cmpd="dbl">
            <a:solidFill>
              <a:sysClr val="windowText" lastClr="000000"/>
            </a:solidFill>
          </a:ln>
        </p:spPr>
        <p:txBody>
          <a:bodyPr vertOverflow="overflow" horzOverflow="overflow" vert="eaVert" wrap="square" lIns="74295" tIns="8890" rIns="74295" bIns="8890" anchor="ctr" upright="1"/>
          <a:lstStyle/>
          <a:p>
            <a:pPr algn="ctr"/>
            <a:r>
              <a:rPr lang="ja-JP" altLang="en-US" sz="2400" dirty="0" smtClean="0">
                <a:latin typeface="ＭＳ ゴシック"/>
                <a:ea typeface="ＭＳ ゴシック"/>
              </a:rPr>
              <a:t>振込先口座へ支払い</a:t>
            </a:r>
            <a:endParaRPr sz="2400" dirty="0">
              <a:latin typeface="ＭＳ ゴシック"/>
              <a:ea typeface="ＭＳ ゴシック"/>
            </a:endParaRPr>
          </a:p>
        </p:txBody>
      </p:sp>
      <p:pic>
        <p:nvPicPr>
          <p:cNvPr id="1212" name="薬事課電子処方箋補助.png"/>
          <p:cNvPicPr>
            <a:picLocks noChangeAspect="1"/>
          </p:cNvPicPr>
          <p:nvPr/>
        </p:nvPicPr>
        <p:blipFill>
          <a:blip r:embed="rId1"/>
          <a:stretch>
            <a:fillRect/>
          </a:stretch>
        </p:blipFill>
        <p:spPr>
          <a:xfrm>
            <a:off x="1260000" y="5257975"/>
            <a:ext cx="835025" cy="835025"/>
          </a:xfrm>
          <a:prstGeom prst="rect">
            <a:avLst/>
          </a:prstGeom>
        </p:spPr>
      </p:pic>
      <p:sp>
        <p:nvSpPr>
          <p:cNvPr id="1213" name="オブジェクト 159"/>
          <p:cNvSpPr txBox="1"/>
          <p:nvPr/>
        </p:nvSpPr>
        <p:spPr>
          <a:xfrm>
            <a:off x="1116000" y="4655897"/>
            <a:ext cx="1139773" cy="573103"/>
          </a:xfrm>
          <a:prstGeom prst="rect">
            <a:avLst/>
          </a:prstGeom>
          <a:solidFill>
            <a:srgbClr val="FFFFFF"/>
          </a:solidFill>
          <a:ln w="6350" cmpd="sng">
            <a:noFill/>
            <a:prstDash val="sysDash"/>
          </a:ln>
        </p:spPr>
        <p:style>
          <a:lnRef idx="0">
            <a:srgbClr val="000000"/>
          </a:lnRef>
          <a:fillRef idx="0">
            <a:srgbClr val="000000"/>
          </a:fillRef>
          <a:effectRef idx="0">
            <a:srgbClr val="000000"/>
          </a:effectRef>
          <a:fontRef idx="minor">
            <a:schemeClr val="dk1"/>
          </a:fontRef>
        </p:style>
        <p:txBody>
          <a:bodyPr vertOverflow="overflow" horzOverflow="overflow" wrap="square" lIns="74295" tIns="8890" rIns="74295" bIns="8890"/>
          <a:lstStyle/>
          <a:p>
            <a:pPr algn="ctr"/>
            <a:r>
              <a:rPr lang="ja-JP" altLang="en-US" dirty="0">
                <a:latin typeface="ＭＳ ゴシック"/>
                <a:ea typeface="ＭＳ ゴシック"/>
              </a:rPr>
              <a:t>県ＨＰ</a:t>
            </a:r>
          </a:p>
          <a:p>
            <a:pPr algn="ctr"/>
            <a:r>
              <a:rPr lang="ja-JP" altLang="en-US" dirty="0">
                <a:latin typeface="ＭＳ ゴシック"/>
                <a:ea typeface="ＭＳ ゴシック"/>
              </a:rPr>
              <a:t>↓</a:t>
            </a:r>
          </a:p>
        </p:txBody>
      </p:sp>
      <p:pic>
        <p:nvPicPr>
          <p:cNvPr id="1214" name="5-1-4voicegate">
            <a:hlinkClick r:id="" action="ppaction://media"/>
          </p:cNvPr>
          <p:cNvPicPr>
            <a:picLocks noChangeAspect="1"/>
          </p:cNvPicPr>
          <p:nvPr>
            <a:audioFile r:link="rId2" contentType="audio/mpeg"/>
            <p:extLst>
              <p:ext uri="{DAA4B4D4-6D71-4841-9C94-3DE7FCFB9230}">
                <p14:media xmlns:p14="http://schemas.microsoft.com/office/powerpoint/2010/main" r:embed="rId3"/>
              </p:ext>
            </p:extLst>
          </p:nvPr>
        </p:nvPicPr>
        <p:blipFill>
          <a:blip r:embed="rId4"/>
          <a:stretch>
            <a:fillRect/>
          </a:stretch>
        </p:blipFill>
        <p:spPr>
          <a:xfrm>
            <a:off x="8244408" y="165696"/>
            <a:ext cx="609600" cy="609600"/>
          </a:xfrm>
          <a:prstGeom prst="rect">
            <a:avLst/>
          </a:prstGeom>
        </p:spPr>
      </p:pic>
      <p:pic>
        <p:nvPicPr>
          <p:cNvPr id="1215" name="5-2-11voicegate">
            <a:hlinkClick r:id="" action="ppaction://media"/>
          </p:cNvPr>
          <p:cNvPicPr>
            <a:picLocks noChangeAspect="1"/>
          </p:cNvPicPr>
          <p:nvPr>
            <a:audioFile r:link="rId5" contentType="audio/mpeg"/>
            <p:extLst>
              <p:ext uri="{DAA4B4D4-6D71-4841-9C94-3DE7FCFB9230}">
                <p14:media xmlns:p14="http://schemas.microsoft.com/office/powerpoint/2010/main" r:embed="rId6"/>
              </p:ext>
            </p:extLst>
          </p:nvPr>
        </p:nvPicPr>
        <p:blipFill>
          <a:blip r:embed="rId4"/>
          <a:stretch>
            <a:fillRect/>
          </a:stretch>
        </p:blipFill>
        <p:spPr>
          <a:xfrm>
            <a:off x="1364728" y="1224839"/>
            <a:ext cx="609600" cy="609600"/>
          </a:xfrm>
          <a:prstGeom prst="rect">
            <a:avLst/>
          </a:prstGeom>
        </p:spPr>
      </p:pic>
      <p:pic>
        <p:nvPicPr>
          <p:cNvPr id="1216" name="5-3-11voicegate">
            <a:hlinkClick r:id="" action="ppaction://media"/>
          </p:cNvPr>
          <p:cNvPicPr>
            <a:picLocks noChangeAspect="1"/>
          </p:cNvPicPr>
          <p:nvPr>
            <a:audioFile r:link="rId7" contentType="audio/mpeg"/>
            <p:extLst>
              <p:ext uri="{DAA4B4D4-6D71-4841-9C94-3DE7FCFB9230}">
                <p14:media xmlns:p14="http://schemas.microsoft.com/office/powerpoint/2010/main" r:embed="rId8"/>
              </p:ext>
            </p:extLst>
          </p:nvPr>
        </p:nvPicPr>
        <p:blipFill>
          <a:blip r:embed="rId4"/>
          <a:stretch>
            <a:fillRect/>
          </a:stretch>
        </p:blipFill>
        <p:spPr>
          <a:xfrm>
            <a:off x="3815879" y="1224839"/>
            <a:ext cx="609600" cy="609600"/>
          </a:xfrm>
          <a:prstGeom prst="rect">
            <a:avLst/>
          </a:prstGeom>
        </p:spPr>
      </p:pic>
      <p:pic>
        <p:nvPicPr>
          <p:cNvPr id="1217" name="5-4-13voicegate">
            <a:hlinkClick r:id="" action="ppaction://media"/>
          </p:cNvPr>
          <p:cNvPicPr>
            <a:picLocks noChangeAspect="1"/>
          </p:cNvPicPr>
          <p:nvPr>
            <a:audioFile r:link="rId9" contentType="audio/mpeg"/>
            <p:extLst>
              <p:ext uri="{DAA4B4D4-6D71-4841-9C94-3DE7FCFB9230}">
                <p14:media xmlns:p14="http://schemas.microsoft.com/office/powerpoint/2010/main" r:embed="rId10"/>
              </p:ext>
            </p:extLst>
          </p:nvPr>
        </p:nvPicPr>
        <p:blipFill>
          <a:blip r:embed="rId4"/>
          <a:stretch>
            <a:fillRect/>
          </a:stretch>
        </p:blipFill>
        <p:spPr>
          <a:xfrm>
            <a:off x="5782571" y="1250080"/>
            <a:ext cx="609600" cy="609600"/>
          </a:xfrm>
          <a:prstGeom prst="rect">
            <a:avLst/>
          </a:prstGeom>
        </p:spPr>
      </p:pic>
      <p:pic>
        <p:nvPicPr>
          <p:cNvPr id="1218" name="5-5-14voicegate">
            <a:hlinkClick r:id="" action="ppaction://media"/>
          </p:cNvPr>
          <p:cNvPicPr>
            <a:picLocks noChangeAspect="1"/>
          </p:cNvPicPr>
          <p:nvPr>
            <a:audioFile r:link="rId11" contentType="audio/mpeg"/>
            <p:extLst>
              <p:ext uri="{DAA4B4D4-6D71-4841-9C94-3DE7FCFB9230}">
                <p14:media xmlns:p14="http://schemas.microsoft.com/office/powerpoint/2010/main" r:embed="rId12"/>
              </p:ext>
            </p:extLst>
          </p:nvPr>
        </p:nvPicPr>
        <p:blipFill>
          <a:blip r:embed="rId4"/>
          <a:stretch>
            <a:fillRect/>
          </a:stretch>
        </p:blipFill>
        <p:spPr>
          <a:xfrm>
            <a:off x="7427413" y="1250080"/>
            <a:ext cx="609600" cy="609600"/>
          </a:xfrm>
          <a:prstGeom prst="rect">
            <a:avLst/>
          </a:prstGeom>
        </p:spPr>
      </p:pic>
      <p:sp>
        <p:nvSpPr>
          <p:cNvPr id="1219" name="図形 168"/>
          <p:cNvSpPr/>
          <p:nvPr/>
        </p:nvSpPr>
        <p:spPr>
          <a:xfrm>
            <a:off x="3857175" y="6237000"/>
            <a:ext cx="3125751" cy="531000"/>
          </a:xfrm>
          <a:prstGeom prst="wedgeRoundRectCallout">
            <a:avLst>
              <a:gd name="adj1" fmla="val -11133"/>
              <a:gd name="adj2" fmla="val -144719"/>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b="1" dirty="0">
                <a:latin typeface="ＭＳ ゴシック"/>
                <a:ea typeface="ＭＳ ゴシック"/>
              </a:rPr>
              <a:t>令和７年２月21日(金)</a:t>
            </a:r>
            <a:r>
              <a:rPr b="1" dirty="0" err="1">
                <a:latin typeface="ＭＳ ゴシック"/>
                <a:ea typeface="ＭＳ ゴシック"/>
              </a:rPr>
              <a:t>まで</a:t>
            </a:r>
            <a:endParaRPr lang="ja-JP" altLang="en-US"/>
          </a:p>
        </p:txBody>
      </p:sp>
    </p:spTree>
  </p:cSld>
  <p:clrMapOvr>
    <a:masterClrMapping/>
  </p:clrMapOvr>
  <mc:AlternateContent xmlns:mc="http://schemas.openxmlformats.org/markup-compatibility/2006">
    <mc:Choice xmlns:p14="http://schemas.microsoft.com/office/powerpoint/2010/main" Requires="p14">
      <p:transition spd="slow" advTm="58371" p14:dur="2000"/>
    </mc:Choice>
    <mc:Fallback>
      <p:transition spd="slow" advTm="583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48" fill="hold"/>
                                        <p:tgtEl>
                                          <p:spTgt spid="1214"/>
                                        </p:tgtEl>
                                      </p:cBhvr>
                                    </p:cmd>
                                  </p:childTnLst>
                                </p:cTn>
                              </p:par>
                            </p:childTnLst>
                          </p:cTn>
                        </p:par>
                        <p:par>
                          <p:cTn id="7" fill="hold">
                            <p:stCondLst>
                              <p:cond delay="4240"/>
                            </p:stCondLst>
                            <p:childTnLst>
                              <p:par>
                                <p:cTn id="8" presetID="1" presetClass="mediacall" presetSubtype="0" fill="hold" nodeType="afterEffect">
                                  <p:stCondLst>
                                    <p:cond delay="0"/>
                                  </p:stCondLst>
                                  <p:childTnLst>
                                    <p:cmd type="call" cmd="playFrom(0.0)">
                                      <p:cBhvr>
                                        <p:cTn id="9" dur="11400" fill="hold"/>
                                        <p:tgtEl>
                                          <p:spTgt spid="1215"/>
                                        </p:tgtEl>
                                      </p:cBhvr>
                                    </p:cmd>
                                  </p:childTnLst>
                                </p:cTn>
                              </p:par>
                            </p:childTnLst>
                          </p:cTn>
                        </p:par>
                        <p:par>
                          <p:cTn id="10" fill="hold">
                            <p:stCondLst>
                              <p:cond delay="15640"/>
                            </p:stCondLst>
                            <p:childTnLst>
                              <p:par>
                                <p:cTn id="11" presetID="1" presetClass="mediacall" presetSubtype="0" fill="hold" nodeType="afterEffect">
                                  <p:stCondLst>
                                    <p:cond delay="0"/>
                                  </p:stCondLst>
                                  <p:childTnLst>
                                    <p:cmd type="call" cmd="playFrom(0.0)">
                                      <p:cBhvr>
                                        <p:cTn id="12" dur="11184" fill="hold"/>
                                        <p:tgtEl>
                                          <p:spTgt spid="1216"/>
                                        </p:tgtEl>
                                      </p:cBhvr>
                                    </p:cmd>
                                  </p:childTnLst>
                                </p:cTn>
                              </p:par>
                            </p:childTnLst>
                          </p:cTn>
                        </p:par>
                        <p:par>
                          <p:cTn id="13" fill="hold">
                            <p:stCondLst>
                              <p:cond delay="26820"/>
                            </p:stCondLst>
                            <p:childTnLst>
                              <p:par>
                                <p:cTn id="14" presetID="1" presetClass="mediacall" presetSubtype="0" fill="hold" nodeType="afterEffect">
                                  <p:stCondLst>
                                    <p:cond delay="0"/>
                                  </p:stCondLst>
                                  <p:childTnLst>
                                    <p:cmd type="call" cmd="playFrom(0.0)">
                                      <p:cBhvr>
                                        <p:cTn id="15" dur="13752" fill="hold"/>
                                        <p:tgtEl>
                                          <p:spTgt spid="1217"/>
                                        </p:tgtEl>
                                      </p:cBhvr>
                                    </p:cmd>
                                  </p:childTnLst>
                                </p:cTn>
                              </p:par>
                            </p:childTnLst>
                          </p:cTn>
                        </p:par>
                        <p:par>
                          <p:cTn id="16" fill="hold">
                            <p:stCondLst>
                              <p:cond delay="40570"/>
                            </p:stCondLst>
                            <p:childTnLst>
                              <p:par>
                                <p:cTn id="17" presetID="1" presetClass="mediacall" presetSubtype="0" fill="hold" nodeType="afterEffect">
                                  <p:stCondLst>
                                    <p:cond delay="0"/>
                                  </p:stCondLst>
                                  <p:childTnLst>
                                    <p:cmd type="call" cmd="playFrom(0.0)">
                                      <p:cBhvr>
                                        <p:cTn id="18" dur="15384" fill="hold"/>
                                        <p:tgtEl>
                                          <p:spTgt spid="12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1214"/>
                </p:tgtEl>
              </p:cMediaNode>
            </p:audio>
            <p:audio>
              <p:cMediaNode vol="80000" showWhenStopped="0">
                <p:cTn id="20" fill="hold" display="0">
                  <p:stCondLst>
                    <p:cond delay="indefinite"/>
                  </p:stCondLst>
                  <p:endCondLst>
                    <p:cond evt="onStopAudio" delay="0">
                      <p:tgtEl>
                        <p:sldTgt/>
                      </p:tgtEl>
                    </p:cond>
                  </p:endCondLst>
                </p:cTn>
                <p:tgtEl>
                  <p:spTgt spid="1215"/>
                </p:tgtEl>
              </p:cMediaNode>
            </p:audio>
            <p:audio>
              <p:cMediaNode vol="80000" showWhenStopped="0">
                <p:cTn id="21" fill="hold" display="0">
                  <p:stCondLst>
                    <p:cond delay="indefinite"/>
                  </p:stCondLst>
                  <p:endCondLst>
                    <p:cond evt="onStopAudio" delay="0">
                      <p:tgtEl>
                        <p:sldTgt/>
                      </p:tgtEl>
                    </p:cond>
                  </p:endCondLst>
                </p:cTn>
                <p:tgtEl>
                  <p:spTgt spid="1216"/>
                </p:tgtEl>
              </p:cMediaNode>
            </p:audio>
            <p:audio>
              <p:cMediaNode vol="80000" showWhenStopped="0">
                <p:cTn id="22" fill="hold" display="0">
                  <p:stCondLst>
                    <p:cond delay="indefinite"/>
                  </p:stCondLst>
                  <p:endCondLst>
                    <p:cond evt="onStopAudio" delay="0">
                      <p:tgtEl>
                        <p:sldTgt/>
                      </p:tgtEl>
                    </p:cond>
                  </p:endCondLst>
                </p:cTn>
                <p:tgtEl>
                  <p:spTgt spid="1217"/>
                </p:tgtEl>
              </p:cMediaNode>
            </p:audio>
            <p:audio>
              <p:cMediaNode vol="80000" showWhenStopped="0">
                <p:cTn id="23" fill="hold" display="0">
                  <p:stCondLst>
                    <p:cond delay="indefinite"/>
                  </p:stCondLst>
                  <p:endCondLst>
                    <p:cond evt="onStopAudio" delay="0">
                      <p:tgtEl>
                        <p:sldTgt/>
                      </p:tgtEl>
                    </p:cond>
                  </p:endCondLst>
                </p:cTn>
                <p:tgtEl>
                  <p:spTgt spid="1218"/>
                </p:tgtEl>
              </p:cMediaNode>
            </p:audio>
          </p:childTnLst>
        </p:cTn>
      </p:par>
    </p:tnLst>
  </p:timing>
  <p:extLst>
    <p:ext uri="{E180D4A7-C9FB-4DFB-919C-405C955672EB}">
      <p14:showEvtLst xmlns:p14="http://schemas.microsoft.com/office/powerpoint/2010/main">
        <p14:playEvt time="10" objId="2"/>
        <p14:playEvt time="4267" objId="3"/>
        <p14:playEvt time="15670" objId="4"/>
        <p14:playEvt time="26857" objId="5"/>
        <p14:playEvt time="40604" objId="6"/>
        <p14:stopEvt time="4267" objId="2"/>
        <p14:stopEvt time="15670" objId="3"/>
        <p14:stopEvt time="26890" objId="4"/>
        <p14:stopEvt time="40636" objId="5"/>
        <p14:stopEvt time="55995" objId="6"/>
      </p14:showEvtLst>
    </p:ext>
    <p:ext uri="{3A86A75C-4F4B-4683-9AE1-C65F6400EC91}"/>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21" name="テキスト 12"/>
          <p:cNvSpPr txBox="1"/>
          <p:nvPr/>
        </p:nvSpPr>
        <p:spPr>
          <a:xfrm>
            <a:off x="108001" y="129114"/>
            <a:ext cx="8896017" cy="706993"/>
          </a:xfrm>
          <a:prstGeom prst="rect">
            <a:avLst/>
          </a:prstGeom>
        </p:spPr>
        <p:txBody>
          <a:bodyPr wrap="square">
            <a:spAutoFit/>
          </a:bodyPr>
          <a:lstStyle/>
          <a:p>
            <a:pPr algn="ctr">
              <a:defRPr lang="ja-JP" altLang="en-US"/>
            </a:pPr>
            <a:r>
              <a:rPr lang="ja-JP" altLang="en-US" sz="4000" b="1" dirty="0" smtClean="0">
                <a:latin typeface="メイリオ"/>
                <a:ea typeface="メイリオ"/>
              </a:rPr>
              <a:t>⑥申請の時期の目安</a:t>
            </a:r>
            <a:endParaRPr lang="ja-JP" altLang="en-US" sz="4000" b="1" dirty="0">
              <a:solidFill>
                <a:schemeClr val="tx1"/>
              </a:solidFill>
              <a:latin typeface="メイリオ"/>
              <a:ea typeface="メイリオ"/>
            </a:endParaRPr>
          </a:p>
        </p:txBody>
      </p:sp>
      <p:sp>
        <p:nvSpPr>
          <p:cNvPr id="1222" name="オブジェクト 38"/>
          <p:cNvSpPr>
            <a:spLocks noChangeArrowheads="1"/>
          </p:cNvSpPr>
          <p:nvPr/>
        </p:nvSpPr>
        <p:spPr>
          <a:xfrm>
            <a:off x="827584" y="915407"/>
            <a:ext cx="1302716" cy="5207901"/>
          </a:xfrm>
          <a:prstGeom prst="roundRect">
            <a:avLst>
              <a:gd name="adj" fmla="val 16671"/>
            </a:avLst>
          </a:prstGeom>
          <a:solidFill>
            <a:srgbClr val="FFFFFF"/>
          </a:solidFill>
          <a:ln w="9525">
            <a:solidFill>
              <a:sysClr val="windowText" lastClr="000000"/>
            </a:solidFill>
          </a:ln>
        </p:spPr>
        <p:txBody>
          <a:bodyPr vertOverflow="overflow" horzOverflow="overflow" vert="eaVert" lIns="74295" tIns="8890" rIns="74295" bIns="8890" anchor="ctr" upright="1"/>
          <a:lstStyle/>
          <a:p>
            <a:pPr algn="just"/>
            <a:r>
              <a:rPr sz="2400" dirty="0" smtClean="0">
                <a:latin typeface="ＭＳ ゴシック"/>
                <a:ea typeface="ＭＳ ゴシック"/>
              </a:rPr>
              <a:t>国</a:t>
            </a:r>
            <a:r>
              <a:rPr lang="en-US" altLang="ja-JP" sz="2400" dirty="0" smtClean="0">
                <a:latin typeface="ＭＳ ゴシック"/>
                <a:ea typeface="ＭＳ ゴシック"/>
              </a:rPr>
              <a:t>(</a:t>
            </a:r>
            <a:r>
              <a:rPr sz="2400" dirty="0" err="1" smtClean="0">
                <a:latin typeface="ＭＳ ゴシック"/>
                <a:ea typeface="ＭＳ ゴシック"/>
              </a:rPr>
              <a:t>社会保険診療報酬支払基金</a:t>
            </a:r>
            <a:r>
              <a:rPr lang="en-US" altLang="ja-JP" sz="2400" dirty="0">
                <a:latin typeface="ＭＳ ゴシック"/>
                <a:ea typeface="ＭＳ ゴシック"/>
              </a:rPr>
              <a:t>)</a:t>
            </a:r>
            <a:r>
              <a:rPr sz="2400" dirty="0" smtClean="0">
                <a:latin typeface="ＭＳ ゴシック"/>
                <a:ea typeface="ＭＳ ゴシック"/>
              </a:rPr>
              <a:t>へ</a:t>
            </a:r>
            <a:endParaRPr sz="2400" dirty="0">
              <a:latin typeface="ＭＳ ゴシック"/>
              <a:ea typeface="ＭＳ ゴシック"/>
            </a:endParaRPr>
          </a:p>
          <a:p>
            <a:pPr algn="just"/>
            <a:r>
              <a:rPr sz="2400" dirty="0" err="1" smtClean="0">
                <a:latin typeface="ＭＳ ゴシック"/>
                <a:ea typeface="ＭＳ ゴシック"/>
              </a:rPr>
              <a:t>ＩＣＴ基金</a:t>
            </a:r>
            <a:r>
              <a:rPr lang="ja-JP" altLang="en-US" sz="2400" dirty="0" smtClean="0">
                <a:latin typeface="ＭＳ ゴシック"/>
                <a:ea typeface="ＭＳ ゴシック"/>
              </a:rPr>
              <a:t>（医療情報化支援基金）</a:t>
            </a:r>
            <a:r>
              <a:rPr sz="2400" dirty="0" err="1" smtClean="0">
                <a:latin typeface="ＭＳ ゴシック"/>
                <a:ea typeface="ＭＳ ゴシック"/>
              </a:rPr>
              <a:t>の助成を電子申請</a:t>
            </a:r>
            <a:endParaRPr sz="2400" dirty="0">
              <a:latin typeface="ＭＳ ゴシック"/>
              <a:ea typeface="ＭＳ ゴシック"/>
            </a:endParaRPr>
          </a:p>
        </p:txBody>
      </p:sp>
      <p:sp>
        <p:nvSpPr>
          <p:cNvPr id="1223" name="オブジェクト 40"/>
          <p:cNvSpPr txBox="1"/>
          <p:nvPr/>
        </p:nvSpPr>
        <p:spPr>
          <a:xfrm>
            <a:off x="2198757" y="2594916"/>
            <a:ext cx="1310286" cy="696206"/>
          </a:xfrm>
          <a:prstGeom prst="rect">
            <a:avLst/>
          </a:prstGeom>
          <a:solidFill>
            <a:srgbClr val="FFFFFF"/>
          </a:solidFill>
          <a:ln w="6350" cmpd="sng">
            <a:noFill/>
            <a:prstDash val="sysDash"/>
          </a:ln>
        </p:spPr>
        <p:style>
          <a:lnRef idx="0">
            <a:srgbClr val="000000"/>
          </a:lnRef>
          <a:fillRef idx="0">
            <a:srgbClr val="000000"/>
          </a:fillRef>
          <a:effectRef idx="0">
            <a:srgbClr val="000000"/>
          </a:effectRef>
          <a:fontRef idx="minor">
            <a:schemeClr val="dk1"/>
          </a:fontRef>
        </p:style>
        <p:txBody>
          <a:bodyPr vertOverflow="overflow" horzOverflow="overflow" wrap="square" lIns="74295" tIns="8890" rIns="74295" bIns="8890"/>
          <a:lstStyle/>
          <a:p>
            <a:pPr algn="ctr"/>
            <a:r>
              <a:rPr dirty="0">
                <a:latin typeface="ＭＳ ゴシック"/>
                <a:ea typeface="ＭＳ ゴシック"/>
              </a:rPr>
              <a:t>１～２ヶ月</a:t>
            </a:r>
          </a:p>
          <a:p>
            <a:pPr algn="ctr"/>
            <a:r>
              <a:rPr dirty="0" err="1">
                <a:latin typeface="ＭＳ ゴシック"/>
                <a:ea typeface="ＭＳ ゴシック"/>
              </a:rPr>
              <a:t>程度</a:t>
            </a:r>
            <a:endParaRPr dirty="0">
              <a:latin typeface="ＭＳ ゴシック"/>
              <a:ea typeface="ＭＳ ゴシック"/>
            </a:endParaRPr>
          </a:p>
        </p:txBody>
      </p:sp>
      <p:sp>
        <p:nvSpPr>
          <p:cNvPr id="1224" name="オブジェクト 43"/>
          <p:cNvSpPr>
            <a:spLocks noChangeArrowheads="1"/>
          </p:cNvSpPr>
          <p:nvPr/>
        </p:nvSpPr>
        <p:spPr>
          <a:xfrm>
            <a:off x="3545047" y="931055"/>
            <a:ext cx="580022" cy="5192253"/>
          </a:xfrm>
          <a:prstGeom prst="roundRect">
            <a:avLst>
              <a:gd name="adj" fmla="val 16660"/>
            </a:avLst>
          </a:prstGeom>
          <a:solidFill>
            <a:srgbClr val="FFFFFF"/>
          </a:solidFill>
          <a:ln w="19050">
            <a:solidFill>
              <a:sysClr val="windowText" lastClr="000000"/>
            </a:solidFill>
          </a:ln>
        </p:spPr>
        <p:txBody>
          <a:bodyPr vertOverflow="overflow" horzOverflow="overflow" vert="eaVert" lIns="74295" tIns="8890" rIns="74295" bIns="8890" anchor="ctr" upright="1"/>
          <a:lstStyle/>
          <a:p>
            <a:pPr algn="just"/>
            <a:r>
              <a:rPr sz="2400" dirty="0" err="1" smtClean="0">
                <a:latin typeface="ＭＳ ゴシック"/>
                <a:ea typeface="ＭＳ ゴシック"/>
              </a:rPr>
              <a:t>ＩＣＴ基金の助成の交付決定</a:t>
            </a:r>
            <a:r>
              <a:rPr lang="en-US" altLang="ja-JP" sz="2400" dirty="0" smtClean="0">
                <a:latin typeface="ＭＳ ゴシック"/>
                <a:ea typeface="ＭＳ ゴシック"/>
              </a:rPr>
              <a:t>(</a:t>
            </a:r>
            <a:r>
              <a:rPr lang="ja-JP" altLang="en-US" sz="2400" dirty="0" smtClean="0">
                <a:latin typeface="ＭＳ ゴシック"/>
                <a:ea typeface="ＭＳ ゴシック"/>
              </a:rPr>
              <a:t>電子</a:t>
            </a:r>
            <a:r>
              <a:rPr lang="en-US" altLang="ja-JP" sz="2400" dirty="0" smtClean="0">
                <a:latin typeface="ＭＳ ゴシック"/>
                <a:ea typeface="ＭＳ ゴシック"/>
              </a:rPr>
              <a:t>)</a:t>
            </a:r>
            <a:endParaRPr sz="2400" dirty="0"/>
          </a:p>
        </p:txBody>
      </p:sp>
      <p:sp>
        <p:nvSpPr>
          <p:cNvPr id="1225" name="オブジェクト 49"/>
          <p:cNvSpPr/>
          <p:nvPr/>
        </p:nvSpPr>
        <p:spPr>
          <a:xfrm>
            <a:off x="340691" y="6213276"/>
            <a:ext cx="2448272" cy="414004"/>
          </a:xfrm>
          <a:prstGeom prst="bevel">
            <a:avLst/>
          </a:prstGeom>
          <a:solidFill>
            <a:srgbClr val="FF0000"/>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anchor="ctr"/>
          <a:lstStyle/>
          <a:p>
            <a:pPr algn="ctr"/>
            <a:r>
              <a:rPr lang="ja-JP" altLang="en-US" b="1" dirty="0" smtClean="0">
                <a:solidFill>
                  <a:schemeClr val="bg1"/>
                </a:solidFill>
                <a:latin typeface="ＭＳ ゴシック"/>
                <a:ea typeface="ＭＳ ゴシック"/>
              </a:rPr>
              <a:t>令和６年</a:t>
            </a:r>
            <a:r>
              <a:rPr lang="en-US" altLang="ja-JP" b="1" dirty="0">
                <a:solidFill>
                  <a:schemeClr val="bg1"/>
                </a:solidFill>
                <a:latin typeface="ＭＳ ゴシック"/>
                <a:ea typeface="ＭＳ ゴシック"/>
              </a:rPr>
              <a:t>12</a:t>
            </a:r>
            <a:r>
              <a:rPr lang="ja-JP" altLang="en-US" b="1" dirty="0" smtClean="0">
                <a:solidFill>
                  <a:schemeClr val="bg1"/>
                </a:solidFill>
                <a:latin typeface="ＭＳ ゴシック"/>
                <a:ea typeface="ＭＳ ゴシック"/>
              </a:rPr>
              <a:t>月中</a:t>
            </a:r>
            <a:endParaRPr b="1" dirty="0">
              <a:solidFill>
                <a:schemeClr val="bg1"/>
              </a:solidFill>
              <a:latin typeface="ＭＳ ゴシック"/>
              <a:ea typeface="ＭＳ ゴシック"/>
            </a:endParaRPr>
          </a:p>
        </p:txBody>
      </p:sp>
      <p:sp>
        <p:nvSpPr>
          <p:cNvPr id="1226" name="オブジェクト 55"/>
          <p:cNvSpPr>
            <a:spLocks noChangeArrowheads="1"/>
          </p:cNvSpPr>
          <p:nvPr/>
        </p:nvSpPr>
        <p:spPr>
          <a:xfrm>
            <a:off x="4913199" y="915407"/>
            <a:ext cx="1150851" cy="5217946"/>
          </a:xfrm>
          <a:prstGeom prst="roundRect">
            <a:avLst>
              <a:gd name="adj" fmla="val 16660"/>
            </a:avLst>
          </a:prstGeom>
          <a:solidFill>
            <a:srgbClr val="FFFFFF"/>
          </a:solidFill>
          <a:ln w="38100" cmpd="dbl">
            <a:solidFill>
              <a:sysClr val="windowText" lastClr="000000"/>
            </a:solidFill>
          </a:ln>
        </p:spPr>
        <p:txBody>
          <a:bodyPr vertOverflow="overflow" horzOverflow="overflow" vert="eaVert" wrap="square" lIns="74295" tIns="8890" rIns="74295" bIns="8890" anchor="ctr" upright="1"/>
          <a:lstStyle/>
          <a:p>
            <a:pPr algn="ctr"/>
            <a:r>
              <a:rPr sz="2400" dirty="0" err="1">
                <a:latin typeface="ＭＳ ゴシック"/>
                <a:ea typeface="ＭＳ ゴシック"/>
              </a:rPr>
              <a:t>申請書等を準備し、必要事項を入力</a:t>
            </a:r>
            <a:endParaRPr sz="2400" dirty="0">
              <a:latin typeface="ＭＳ ゴシック"/>
              <a:ea typeface="ＭＳ ゴシック"/>
            </a:endParaRPr>
          </a:p>
          <a:p>
            <a:pPr algn="ctr"/>
            <a:r>
              <a:rPr sz="2400" dirty="0">
                <a:latin typeface="ＭＳ ゴシック"/>
                <a:ea typeface="ＭＳ ゴシック"/>
              </a:rPr>
              <a:t>（</a:t>
            </a:r>
            <a:r>
              <a:rPr sz="2400" dirty="0" err="1">
                <a:latin typeface="ＭＳ ゴシック"/>
                <a:ea typeface="ＭＳ ゴシック"/>
              </a:rPr>
              <a:t>様式は県ＨＰからダウンロード</a:t>
            </a:r>
            <a:r>
              <a:rPr sz="2400" dirty="0">
                <a:latin typeface="ＭＳ ゴシック"/>
                <a:ea typeface="ＭＳ ゴシック"/>
              </a:rPr>
              <a:t>）</a:t>
            </a:r>
          </a:p>
        </p:txBody>
      </p:sp>
      <p:sp>
        <p:nvSpPr>
          <p:cNvPr id="1227" name="オブジェクト 56"/>
          <p:cNvSpPr>
            <a:spLocks noChangeArrowheads="1"/>
          </p:cNvSpPr>
          <p:nvPr/>
        </p:nvSpPr>
        <p:spPr>
          <a:xfrm>
            <a:off x="4234631" y="3019174"/>
            <a:ext cx="565429" cy="974752"/>
          </a:xfrm>
          <a:prstGeom prst="rightArrow">
            <a:avLst>
              <a:gd name="adj1" fmla="val 50000"/>
              <a:gd name="adj2" fmla="val 25000"/>
            </a:avLst>
          </a:prstGeom>
          <a:pattFill prst="wdUpDiag">
            <a:fgClr>
              <a:srgbClr val="90D7F0"/>
            </a:fgClr>
            <a:bgClr>
              <a:srgbClr val="FFFFFF"/>
            </a:bgClr>
          </a:pattFill>
          <a:ln w="9525">
            <a:solidFill>
              <a:sysClr val="windowText" lastClr="000000"/>
            </a:solidFill>
            <a:miter/>
          </a:ln>
        </p:spPr>
        <p:style>
          <a:lnRef idx="2">
            <a:srgbClr val="000000"/>
          </a:lnRef>
          <a:fillRef idx="1">
            <a:srgbClr val="000000"/>
          </a:fillRef>
          <a:effectRef idx="0">
            <a:srgbClr val="000000"/>
          </a:effectRef>
          <a:fontRef idx="minor"/>
        </p:style>
      </p:sp>
      <p:sp>
        <p:nvSpPr>
          <p:cNvPr id="1228" name="オブジェクト 57"/>
          <p:cNvSpPr/>
          <p:nvPr/>
        </p:nvSpPr>
        <p:spPr>
          <a:xfrm>
            <a:off x="6173339" y="1987184"/>
            <a:ext cx="1031136" cy="101019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anchor="ctr"/>
          <a:lstStyle/>
          <a:p>
            <a:pPr algn="ctr"/>
            <a:r>
              <a:rPr b="1" dirty="0" err="1" smtClean="0">
                <a:latin typeface="ＭＳ ゴシック"/>
                <a:ea typeface="ＭＳ ゴシック"/>
              </a:rPr>
              <a:t>メール</a:t>
            </a:r>
            <a:endParaRPr lang="en-US" b="1" dirty="0" smtClean="0">
              <a:latin typeface="ＭＳ ゴシック"/>
              <a:ea typeface="ＭＳ ゴシック"/>
            </a:endParaRPr>
          </a:p>
          <a:p>
            <a:pPr algn="ctr"/>
            <a:r>
              <a:rPr b="1" dirty="0" err="1" smtClean="0">
                <a:latin typeface="ＭＳ ゴシック"/>
                <a:ea typeface="ＭＳ ゴシック"/>
              </a:rPr>
              <a:t>または</a:t>
            </a:r>
            <a:endParaRPr lang="en-US" b="1" dirty="0" smtClean="0">
              <a:latin typeface="ＭＳ ゴシック"/>
              <a:ea typeface="ＭＳ ゴシック"/>
            </a:endParaRPr>
          </a:p>
          <a:p>
            <a:pPr algn="ctr"/>
            <a:r>
              <a:rPr b="1" dirty="0" err="1" smtClean="0">
                <a:latin typeface="ＭＳ ゴシック"/>
                <a:ea typeface="ＭＳ ゴシック"/>
              </a:rPr>
              <a:t>郵送</a:t>
            </a:r>
            <a:endParaRPr b="1" dirty="0">
              <a:latin typeface="ＭＳ ゴシック"/>
              <a:ea typeface="ＭＳ ゴシック"/>
            </a:endParaRPr>
          </a:p>
        </p:txBody>
      </p:sp>
      <p:sp>
        <p:nvSpPr>
          <p:cNvPr id="1229" name="オブジェクト 59"/>
          <p:cNvSpPr>
            <a:spLocks noChangeArrowheads="1"/>
          </p:cNvSpPr>
          <p:nvPr/>
        </p:nvSpPr>
        <p:spPr>
          <a:xfrm>
            <a:off x="6173339" y="3017612"/>
            <a:ext cx="1176308" cy="976314"/>
          </a:xfrm>
          <a:prstGeom prst="rightArrow">
            <a:avLst>
              <a:gd name="adj1" fmla="val 50000"/>
              <a:gd name="adj2" fmla="val 25000"/>
            </a:avLst>
          </a:prstGeom>
          <a:pattFill prst="wdUpDiag">
            <a:fgClr>
              <a:srgbClr val="90D7F0"/>
            </a:fgClr>
            <a:bgClr>
              <a:schemeClr val="bg1"/>
            </a:bgClr>
          </a:pattFill>
          <a:ln w="9525">
            <a:solidFill>
              <a:schemeClr val="tx1"/>
            </a:solidFill>
            <a:miter/>
          </a:ln>
        </p:spPr>
      </p:sp>
      <p:sp>
        <p:nvSpPr>
          <p:cNvPr id="1230" name="オブジェクト 60"/>
          <p:cNvSpPr>
            <a:spLocks noChangeArrowheads="1"/>
          </p:cNvSpPr>
          <p:nvPr/>
        </p:nvSpPr>
        <p:spPr>
          <a:xfrm>
            <a:off x="7467950" y="915408"/>
            <a:ext cx="632050" cy="5217946"/>
          </a:xfrm>
          <a:prstGeom prst="roundRect">
            <a:avLst>
              <a:gd name="adj" fmla="val 16660"/>
            </a:avLst>
          </a:prstGeom>
          <a:solidFill>
            <a:srgbClr val="FFFFFF"/>
          </a:solidFill>
          <a:ln w="38100" cmpd="dbl">
            <a:solidFill>
              <a:srgbClr val="FF0000"/>
            </a:solidFill>
          </a:ln>
        </p:spPr>
        <p:txBody>
          <a:bodyPr vertOverflow="overflow" horzOverflow="overflow" vert="eaVert" wrap="square" lIns="74295" tIns="8890" rIns="74295" bIns="8890" anchor="ctr" upright="1"/>
          <a:lstStyle/>
          <a:p>
            <a:pPr algn="ctr"/>
            <a:r>
              <a:rPr sz="2400" dirty="0" err="1" smtClean="0">
                <a:latin typeface="ＭＳ ゴシック"/>
                <a:ea typeface="ＭＳ ゴシック"/>
              </a:rPr>
              <a:t>提出書類一式を</a:t>
            </a:r>
            <a:r>
              <a:rPr lang="ja-JP" altLang="en-US" sz="2400" dirty="0" smtClean="0">
                <a:latin typeface="ＭＳ ゴシック"/>
                <a:ea typeface="ＭＳ ゴシック"/>
              </a:rPr>
              <a:t>県申請</a:t>
            </a:r>
            <a:r>
              <a:rPr sz="2400" dirty="0" err="1" smtClean="0">
                <a:latin typeface="ＭＳ ゴシック"/>
                <a:ea typeface="ＭＳ ゴシック"/>
              </a:rPr>
              <a:t>窓口へ申請</a:t>
            </a:r>
            <a:endParaRPr sz="2400" dirty="0"/>
          </a:p>
        </p:txBody>
      </p:sp>
      <p:sp>
        <p:nvSpPr>
          <p:cNvPr id="1231" name="オブジェクト 56"/>
          <p:cNvSpPr>
            <a:spLocks noChangeArrowheads="1"/>
          </p:cNvSpPr>
          <p:nvPr/>
        </p:nvSpPr>
        <p:spPr>
          <a:xfrm>
            <a:off x="2295441" y="3008920"/>
            <a:ext cx="1140044" cy="974752"/>
          </a:xfrm>
          <a:prstGeom prst="rightArrow">
            <a:avLst>
              <a:gd name="adj1" fmla="val 50000"/>
              <a:gd name="adj2" fmla="val 25000"/>
            </a:avLst>
          </a:prstGeom>
          <a:solidFill>
            <a:srgbClr val="90D7F0"/>
          </a:solidFill>
          <a:ln w="9525">
            <a:solidFill>
              <a:sysClr val="windowText" lastClr="000000"/>
            </a:solidFill>
            <a:miter/>
          </a:ln>
        </p:spPr>
        <p:style>
          <a:lnRef idx="2">
            <a:srgbClr val="000000"/>
          </a:lnRef>
          <a:fillRef idx="1">
            <a:srgbClr val="000000"/>
          </a:fillRef>
          <a:effectRef idx="0">
            <a:srgbClr val="000000"/>
          </a:effectRef>
          <a:fontRef idx="minor"/>
        </p:style>
      </p:sp>
      <p:pic>
        <p:nvPicPr>
          <p:cNvPr id="1232" name="6-1-6voicegate">
            <a:hlinkClick r:id="" action="ppaction://media"/>
          </p:cNvPr>
          <p:cNvPicPr>
            <a:picLocks noChangeAspect="1"/>
          </p:cNvPicPr>
          <p:nvPr>
            <a:audioFile r:link="rId1" contentType="audio/mpeg"/>
            <p:extLst>
              <p:ext uri="{DAA4B4D4-6D71-4841-9C94-3DE7FCFB9230}">
                <p14:media xmlns:p14="http://schemas.microsoft.com/office/powerpoint/2010/main" r:embed="rId2"/>
              </p:ext>
            </p:extLst>
          </p:nvPr>
        </p:nvPicPr>
        <p:blipFill>
          <a:blip r:embed="rId3"/>
          <a:stretch>
            <a:fillRect/>
          </a:stretch>
        </p:blipFill>
        <p:spPr>
          <a:xfrm>
            <a:off x="8363475" y="626255"/>
            <a:ext cx="609600" cy="609600"/>
          </a:xfrm>
          <a:prstGeom prst="rect">
            <a:avLst/>
          </a:prstGeom>
        </p:spPr>
      </p:pic>
      <p:pic>
        <p:nvPicPr>
          <p:cNvPr id="1233" name="6-2-15voicegate">
            <a:hlinkClick r:id="" action="ppaction://media"/>
          </p:cNvPr>
          <p:cNvPicPr>
            <a:picLocks noChangeAspect="1"/>
          </p:cNvPicPr>
          <p:nvPr>
            <a:audioFile r:link="rId4" contentType="audio/mpeg"/>
            <p:extLst>
              <p:ext uri="{DAA4B4D4-6D71-4841-9C94-3DE7FCFB9230}">
                <p14:media xmlns:p14="http://schemas.microsoft.com/office/powerpoint/2010/main" r:embed="rId5"/>
              </p:ext>
            </p:extLst>
          </p:nvPr>
        </p:nvPicPr>
        <p:blipFill>
          <a:blip r:embed="rId3"/>
          <a:stretch>
            <a:fillRect/>
          </a:stretch>
        </p:blipFill>
        <p:spPr>
          <a:xfrm>
            <a:off x="2670412" y="1778314"/>
            <a:ext cx="609600" cy="609600"/>
          </a:xfrm>
          <a:prstGeom prst="rect">
            <a:avLst/>
          </a:prstGeom>
        </p:spPr>
      </p:pic>
      <p:pic>
        <p:nvPicPr>
          <p:cNvPr id="1234" name="6-3-10voicegate">
            <a:hlinkClick r:id="" action="ppaction://media"/>
          </p:cNvPr>
          <p:cNvPicPr>
            <a:picLocks noChangeAspect="1"/>
          </p:cNvPicPr>
          <p:nvPr>
            <a:audioFile r:link="rId6" contentType="audio/mpeg"/>
            <p:extLst>
              <p:ext uri="{DAA4B4D4-6D71-4841-9C94-3DE7FCFB9230}">
                <p14:media xmlns:p14="http://schemas.microsoft.com/office/powerpoint/2010/main" r:embed="rId7"/>
              </p:ext>
            </p:extLst>
          </p:nvPr>
        </p:nvPicPr>
        <p:blipFill>
          <a:blip r:embed="rId3"/>
          <a:stretch>
            <a:fillRect/>
          </a:stretch>
        </p:blipFill>
        <p:spPr>
          <a:xfrm>
            <a:off x="6462834" y="1365517"/>
            <a:ext cx="609600" cy="533946"/>
          </a:xfrm>
          <a:prstGeom prst="rect">
            <a:avLst/>
          </a:prstGeom>
        </p:spPr>
      </p:pic>
      <p:sp>
        <p:nvSpPr>
          <p:cNvPr id="1235" name="図形 172"/>
          <p:cNvSpPr/>
          <p:nvPr/>
        </p:nvSpPr>
        <p:spPr>
          <a:xfrm>
            <a:off x="5878267" y="6210000"/>
            <a:ext cx="3125751" cy="531000"/>
          </a:xfrm>
          <a:prstGeom prst="wedgeRoundRectCallout">
            <a:avLst>
              <a:gd name="adj1" fmla="val 11612"/>
              <a:gd name="adj2" fmla="val -104634"/>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b="1" dirty="0">
                <a:latin typeface="ＭＳ ゴシック"/>
                <a:ea typeface="ＭＳ ゴシック"/>
              </a:rPr>
              <a:t>令和７年２月21日(金)</a:t>
            </a:r>
            <a:r>
              <a:rPr b="1" dirty="0" err="1">
                <a:latin typeface="ＭＳ ゴシック"/>
                <a:ea typeface="ＭＳ ゴシック"/>
              </a:rPr>
              <a:t>まで</a:t>
            </a:r>
            <a:endParaRPr lang="ja-JP" altLang="en-US"/>
          </a:p>
        </p:txBody>
      </p:sp>
      <p:sp>
        <p:nvSpPr>
          <p:cNvPr id="1236" name="直線 191"/>
          <p:cNvSpPr/>
          <p:nvPr/>
        </p:nvSpPr>
        <p:spPr>
          <a:xfrm>
            <a:off x="1487882" y="6111896"/>
            <a:ext cx="0" cy="118380"/>
          </a:xfrm>
          <a:prstGeom prst="line">
            <a:avLst/>
          </a:prstGeom>
          <a:ln w="6350" cap="flat" cmpd="sng" algn="ctr">
            <a:solidFill>
              <a:schemeClr val="tx1"/>
            </a:solidFill>
            <a:prstDash val="solid"/>
            <a:miter lim="800000"/>
          </a:ln>
        </p:spPr>
        <p:style>
          <a:lnRef idx="1">
            <a:schemeClr val="accent1"/>
          </a:lnRef>
          <a:fillRef idx="0">
            <a:schemeClr val="accent1"/>
          </a:fillRef>
          <a:effectRef idx="0">
            <a:schemeClr val="accent1"/>
          </a:effectRef>
          <a:fontRef idx="minor">
            <a:schemeClr val="tx1"/>
          </a:fontRef>
        </p:style>
      </p:sp>
    </p:spTree>
    <p:extLst>
      <p:ext uri="{BB962C8B-B14F-4D97-AF65-F5344CB8AC3E}">
        <p14:creationId xmlns:p14="http://schemas.microsoft.com/office/powerpoint/2010/main" val="2597658329"/>
      </p:ext>
    </p:extLst>
  </p:cSld>
  <p:clrMapOvr>
    <a:masterClrMapping/>
  </p:clrMapOvr>
  <mc:AlternateContent xmlns:mc="http://schemas.openxmlformats.org/markup-compatibility/2006">
    <mc:Choice xmlns:p14="http://schemas.microsoft.com/office/powerpoint/2010/main" Requires="p14">
      <p:transition spd="slow" advTm="34985" p14:dur="2000"/>
    </mc:Choice>
    <mc:Fallback>
      <p:transition spd="slow" advTm="349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64" fill="hold"/>
                                        <p:tgtEl>
                                          <p:spTgt spid="1232"/>
                                        </p:tgtEl>
                                      </p:cBhvr>
                                    </p:cmd>
                                  </p:childTnLst>
                                </p:cTn>
                              </p:par>
                            </p:childTnLst>
                          </p:cTn>
                        </p:par>
                        <p:par>
                          <p:cTn id="7" fill="hold">
                            <p:stCondLst>
                              <p:cond delay="6864"/>
                            </p:stCondLst>
                            <p:childTnLst>
                              <p:par>
                                <p:cTn id="8" presetID="1" presetClass="mediacall" presetSubtype="0" fill="hold" nodeType="afterEffect">
                                  <p:stCondLst>
                                    <p:cond delay="0"/>
                                  </p:stCondLst>
                                  <p:childTnLst>
                                    <p:cmd type="call" cmd="playFrom(0.0)">
                                      <p:cBhvr>
                                        <p:cTn id="9" dur="15096" fill="hold"/>
                                        <p:tgtEl>
                                          <p:spTgt spid="1233"/>
                                        </p:tgtEl>
                                      </p:cBhvr>
                                    </p:cmd>
                                  </p:childTnLst>
                                </p:cTn>
                              </p:par>
                            </p:childTnLst>
                          </p:cTn>
                        </p:par>
                        <p:par>
                          <p:cTn id="10" fill="hold">
                            <p:stCondLst>
                              <p:cond delay="21960"/>
                            </p:stCondLst>
                            <p:childTnLst>
                              <p:par>
                                <p:cTn id="11" presetID="1" presetClass="mediacall" presetSubtype="0" fill="hold" nodeType="afterEffect">
                                  <p:stCondLst>
                                    <p:cond delay="0"/>
                                  </p:stCondLst>
                                  <p:childTnLst>
                                    <p:cmd type="call" cmd="playFrom(0.0)">
                                      <p:cBhvr>
                                        <p:cTn id="12" dur="10488" fill="hold"/>
                                        <p:tgtEl>
                                          <p:spTgt spid="12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1232"/>
                </p:tgtEl>
              </p:cMediaNode>
            </p:audio>
            <p:audio>
              <p:cMediaNode vol="80000" showWhenStopped="0">
                <p:cTn id="14" fill="hold" display="0">
                  <p:stCondLst>
                    <p:cond delay="indefinite"/>
                  </p:stCondLst>
                  <p:endCondLst>
                    <p:cond evt="onStopAudio" delay="0">
                      <p:tgtEl>
                        <p:sldTgt/>
                      </p:tgtEl>
                    </p:cond>
                  </p:endCondLst>
                </p:cTn>
                <p:tgtEl>
                  <p:spTgt spid="1233"/>
                </p:tgtEl>
              </p:cMediaNode>
            </p:audio>
            <p:audio>
              <p:cMediaNode vol="80000" showWhenStopped="0">
                <p:cTn id="15" fill="hold" display="0">
                  <p:stCondLst>
                    <p:cond delay="indefinite"/>
                  </p:stCondLst>
                  <p:endCondLst>
                    <p:cond evt="onStopAudio" delay="0">
                      <p:tgtEl>
                        <p:sldTgt/>
                      </p:tgtEl>
                    </p:cond>
                  </p:endCondLst>
                </p:cTn>
                <p:tgtEl>
                  <p:spTgt spid="1234"/>
                </p:tgtEl>
              </p:cMediaNode>
            </p:audio>
          </p:childTnLst>
        </p:cTn>
      </p:par>
    </p:tnLst>
  </p:timing>
  <p:extLst>
    <p:ext uri="{E180D4A7-C9FB-4DFB-919C-405C955672EB}">
      <p14:showEvtLst xmlns:p14="http://schemas.microsoft.com/office/powerpoint/2010/main">
        <p14:playEvt time="9" objId="2"/>
        <p14:playEvt time="6884" objId="4"/>
        <p14:playEvt time="21978" objId="5"/>
        <p14:stopEvt time="6885" objId="2"/>
        <p14:stopEvt time="21994" objId="4"/>
        <p14:stopEvt time="32499" objId="5"/>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38" name="テキスト 12"/>
          <p:cNvSpPr txBox="1"/>
          <p:nvPr/>
        </p:nvSpPr>
        <p:spPr>
          <a:xfrm>
            <a:off x="108000" y="189000"/>
            <a:ext cx="8896017" cy="706993"/>
          </a:xfrm>
          <a:prstGeom prst="rect">
            <a:avLst/>
          </a:prstGeom>
        </p:spPr>
        <p:txBody>
          <a:bodyPr wrap="square">
            <a:spAutoFit/>
          </a:bodyPr>
          <a:lstStyle/>
          <a:p>
            <a:pPr algn="ctr">
              <a:defRPr lang="ja-JP" altLang="en-US"/>
            </a:pPr>
            <a:r>
              <a:rPr lang="ja-JP" altLang="en-US" sz="4000" b="1">
                <a:solidFill>
                  <a:schemeClr val="tx1"/>
                </a:solidFill>
                <a:latin typeface="メイリオ"/>
                <a:ea typeface="メイリオ"/>
              </a:rPr>
              <a:t>⑦県への申請のポイント１(申請方法)</a:t>
            </a:r>
          </a:p>
        </p:txBody>
      </p:sp>
      <p:sp>
        <p:nvSpPr>
          <p:cNvPr id="1239" name="テキスト 73"/>
          <p:cNvSpPr txBox="1"/>
          <p:nvPr/>
        </p:nvSpPr>
        <p:spPr>
          <a:xfrm>
            <a:off x="0" y="914948"/>
            <a:ext cx="9144000" cy="5969972"/>
          </a:xfrm>
          <a:prstGeom prst="rect">
            <a:avLst/>
          </a:prstGeom>
        </p:spPr>
        <p:txBody>
          <a:bodyPr wrap="square">
            <a:spAutoFit/>
          </a:bodyPr>
          <a:lstStyle/>
          <a:p>
            <a:pPr>
              <a:defRPr lang="ja-JP" altLang="en-US"/>
            </a:pPr>
            <a:r>
              <a:rPr lang="ja-JP" altLang="en-US" sz="2400" dirty="0">
                <a:latin typeface="メイリオ"/>
                <a:ea typeface="メイリオ"/>
              </a:rPr>
              <a:t>（</a:t>
            </a:r>
            <a:r>
              <a:rPr lang="ja-JP" altLang="en-US" sz="2400" dirty="0" smtClean="0">
                <a:latin typeface="メイリオ"/>
                <a:ea typeface="メイリオ"/>
              </a:rPr>
              <a:t>１</a:t>
            </a:r>
            <a:r>
              <a:rPr lang="ja-JP" altLang="en-US" sz="2400" dirty="0">
                <a:latin typeface="メイリオ"/>
                <a:ea typeface="メイリオ"/>
              </a:rPr>
              <a:t>）提出</a:t>
            </a:r>
            <a:r>
              <a:rPr lang="ja-JP" altLang="en-US" sz="2400" dirty="0" smtClean="0">
                <a:latin typeface="メイリオ"/>
                <a:ea typeface="メイリオ"/>
              </a:rPr>
              <a:t>書類</a:t>
            </a:r>
            <a:endParaRPr lang="ja-JP" altLang="en-US" sz="2400" dirty="0">
              <a:latin typeface="メイリオ"/>
              <a:ea typeface="メイリオ"/>
            </a:endParaRPr>
          </a:p>
          <a:p>
            <a:pPr>
              <a:defRPr lang="ja-JP" altLang="en-US"/>
            </a:pPr>
            <a:r>
              <a:rPr lang="ja-JP" altLang="en-US" sz="2000" dirty="0" smtClean="0">
                <a:latin typeface="メイリオ"/>
                <a:ea typeface="メイリオ"/>
              </a:rPr>
              <a:t>　　 ①</a:t>
            </a:r>
            <a:r>
              <a:rPr lang="ja-JP" altLang="en-US" sz="2000" dirty="0">
                <a:latin typeface="メイリオ"/>
                <a:ea typeface="メイリオ"/>
              </a:rPr>
              <a:t>申請書と別紙１～</a:t>
            </a:r>
            <a:r>
              <a:rPr lang="ja-JP" altLang="en-US" sz="2000" dirty="0" smtClean="0">
                <a:latin typeface="メイリオ"/>
                <a:ea typeface="メイリオ"/>
              </a:rPr>
              <a:t>３</a:t>
            </a:r>
            <a:endParaRPr lang="en-US" altLang="ja-JP" sz="2000" dirty="0" smtClean="0">
              <a:latin typeface="メイリオ"/>
              <a:ea typeface="メイリオ"/>
            </a:endParaRPr>
          </a:p>
          <a:p>
            <a:pPr>
              <a:defRPr lang="ja-JP" altLang="en-US"/>
            </a:pPr>
            <a:r>
              <a:rPr lang="ja-JP" altLang="en-US" sz="2000" dirty="0">
                <a:latin typeface="メイリオ"/>
                <a:ea typeface="メイリオ"/>
              </a:rPr>
              <a:t>　</a:t>
            </a:r>
            <a:r>
              <a:rPr lang="ja-JP" altLang="en-US" sz="2000" dirty="0" smtClean="0">
                <a:latin typeface="メイリオ"/>
                <a:ea typeface="メイリオ"/>
              </a:rPr>
              <a:t>　 ②</a:t>
            </a:r>
            <a:r>
              <a:rPr lang="ja-JP" altLang="en-US" sz="2000" dirty="0">
                <a:latin typeface="メイリオ"/>
                <a:ea typeface="メイリオ"/>
              </a:rPr>
              <a:t>領収書</a:t>
            </a:r>
            <a:endParaRPr sz="2000"/>
          </a:p>
          <a:p>
            <a:pPr>
              <a:defRPr lang="ja-JP" altLang="en-US"/>
            </a:pPr>
            <a:r>
              <a:rPr lang="ja-JP" altLang="en-US" sz="2000" dirty="0">
                <a:latin typeface="メイリオ"/>
                <a:ea typeface="メイリオ"/>
              </a:rPr>
              <a:t>　</a:t>
            </a:r>
            <a:r>
              <a:rPr lang="ja-JP" altLang="en-US" sz="2000" dirty="0" smtClean="0">
                <a:latin typeface="メイリオ"/>
                <a:ea typeface="メイリオ"/>
              </a:rPr>
              <a:t>　 ③</a:t>
            </a:r>
            <a:r>
              <a:rPr lang="ja-JP" altLang="en-US" sz="2000" dirty="0">
                <a:latin typeface="メイリオ"/>
                <a:ea typeface="メイリオ"/>
              </a:rPr>
              <a:t>領収書内訳書</a:t>
            </a:r>
            <a:endParaRPr sz="2000"/>
          </a:p>
          <a:p>
            <a:pPr>
              <a:defRPr lang="ja-JP" altLang="en-US"/>
            </a:pPr>
            <a:r>
              <a:rPr lang="ja-JP" altLang="en-US" sz="2000" dirty="0">
                <a:latin typeface="メイリオ"/>
                <a:ea typeface="メイリオ"/>
              </a:rPr>
              <a:t>　</a:t>
            </a:r>
            <a:r>
              <a:rPr lang="ja-JP" altLang="en-US" sz="2000" dirty="0" smtClean="0">
                <a:latin typeface="メイリオ"/>
                <a:ea typeface="メイリオ"/>
              </a:rPr>
              <a:t> 　④</a:t>
            </a:r>
            <a:r>
              <a:rPr lang="ja-JP" altLang="en-US" sz="2000" b="0" dirty="0">
                <a:solidFill>
                  <a:schemeClr val="tx1"/>
                </a:solidFill>
                <a:latin typeface="メイリオ"/>
                <a:ea typeface="メイリオ"/>
              </a:rPr>
              <a:t>国（社会保険診療報酬支払基金）の交付決定通知書</a:t>
            </a:r>
            <a:endParaRPr sz="2000" b="0">
              <a:solidFill>
                <a:schemeClr val="tx1"/>
              </a:solidFill>
            </a:endParaRPr>
          </a:p>
          <a:p>
            <a:pPr>
              <a:defRPr lang="ja-JP" altLang="en-US"/>
            </a:pPr>
            <a:r>
              <a:rPr lang="ja-JP" altLang="en-US" sz="2000">
                <a:latin typeface="メイリオ"/>
                <a:ea typeface="メイリオ"/>
              </a:rPr>
              <a:t>　　 ⑤振込先金融機関の口座が確認できる通帳（写し）等</a:t>
            </a:r>
            <a:endParaRPr lang="en-US" altLang="ja-JP" sz="2000" dirty="0" smtClean="0">
              <a:latin typeface="メイリオ"/>
              <a:ea typeface="メイリオ"/>
            </a:endParaRPr>
          </a:p>
          <a:p>
            <a:pPr>
              <a:defRPr lang="ja-JP" altLang="en-US"/>
            </a:pPr>
            <a:endParaRPr lang="en-US" altLang="ja-JP" sz="2000" dirty="0" smtClean="0">
              <a:latin typeface="メイリオ"/>
              <a:ea typeface="メイリオ"/>
            </a:endParaRPr>
          </a:p>
          <a:p>
            <a:pPr>
              <a:defRPr lang="ja-JP" altLang="en-US"/>
            </a:pPr>
            <a:r>
              <a:rPr lang="ja-JP" altLang="en-US" sz="1400" dirty="0" smtClean="0">
                <a:latin typeface="メイリオ"/>
                <a:ea typeface="メイリオ"/>
              </a:rPr>
              <a:t>　　</a:t>
            </a:r>
            <a:endParaRPr sz="1400"/>
          </a:p>
          <a:p>
            <a:pPr>
              <a:defRPr lang="ja-JP" altLang="en-US"/>
            </a:pPr>
            <a:r>
              <a:rPr lang="ja-JP" altLang="en-US" sz="2400" dirty="0" smtClean="0">
                <a:latin typeface="メイリオ"/>
                <a:ea typeface="メイリオ"/>
              </a:rPr>
              <a:t>　</a:t>
            </a:r>
            <a:r>
              <a:rPr lang="ja-JP" altLang="en-US" sz="2400" dirty="0" smtClean="0">
                <a:latin typeface="メイリオ"/>
                <a:ea typeface="メイリオ"/>
              </a:rPr>
              <a:t>　</a:t>
            </a:r>
            <a:r>
              <a:rPr lang="ja-JP" altLang="en-US" sz="2400" dirty="0" smtClean="0">
                <a:latin typeface="メイリオ"/>
                <a:ea typeface="メイリオ"/>
              </a:rPr>
              <a:t>　</a:t>
            </a:r>
            <a:r>
              <a:rPr lang="ja-JP" altLang="en-US" sz="1800" dirty="0" smtClean="0">
                <a:latin typeface="メイリオ"/>
                <a:ea typeface="メイリオ"/>
              </a:rPr>
              <a:t>※事業者ごとに１つの申請書で複数の施設、区分の申請もできます。</a:t>
            </a:r>
            <a:endParaRPr lang="ja-JP" altLang="en-US" sz="2400" dirty="0" smtClean="0">
              <a:latin typeface="メイリオ"/>
              <a:ea typeface="メイリオ"/>
            </a:endParaRPr>
          </a:p>
          <a:p>
            <a:pPr>
              <a:defRPr lang="ja-JP" altLang="en-US"/>
            </a:pPr>
            <a:r>
              <a:rPr lang="ja-JP" altLang="en-US" sz="1800" dirty="0" smtClean="0">
                <a:latin typeface="メイリオ"/>
                <a:ea typeface="メイリオ"/>
              </a:rPr>
              <a:t>　　　  　 別紙１－２は区分ごとに作成してください。</a:t>
            </a:r>
            <a:endParaRPr lang="en-US" altLang="ja-JP" sz="2800" dirty="0" smtClean="0">
              <a:latin typeface="メイリオ"/>
              <a:ea typeface="メイリオ"/>
            </a:endParaRPr>
          </a:p>
          <a:p>
            <a:pPr>
              <a:defRPr lang="ja-JP" altLang="en-US"/>
            </a:pPr>
            <a:endParaRPr lang="ja-JP" altLang="en-US" sz="1800" dirty="0" smtClean="0">
              <a:latin typeface="メイリオ"/>
              <a:ea typeface="メイリオ"/>
            </a:endParaRPr>
          </a:p>
          <a:p>
            <a:pPr>
              <a:defRPr lang="ja-JP" altLang="en-US"/>
            </a:pPr>
            <a:r>
              <a:rPr lang="ja-JP" altLang="en-US" sz="2400" dirty="0" smtClean="0">
                <a:latin typeface="メイリオ"/>
                <a:ea typeface="メイリオ"/>
              </a:rPr>
              <a:t>（２）提出方法</a:t>
            </a:r>
            <a:endParaRPr lang="en-US" altLang="ja-JP" sz="2400" dirty="0" smtClean="0">
              <a:latin typeface="メイリオ"/>
              <a:ea typeface="メイリオ"/>
            </a:endParaRPr>
          </a:p>
          <a:p>
            <a:pPr>
              <a:defRPr lang="ja-JP" altLang="en-US"/>
            </a:pPr>
            <a:r>
              <a:rPr lang="ja-JP" altLang="en-US" sz="2000" dirty="0" smtClean="0">
                <a:latin typeface="メイリオ"/>
                <a:ea typeface="メイリオ"/>
              </a:rPr>
              <a:t>　　　（１）の提出書類を下記へメール若しくは郵送</a:t>
            </a:r>
            <a:endParaRPr lang="en-US" altLang="ja-JP" sz="2000" dirty="0" smtClean="0">
              <a:latin typeface="メイリオ"/>
              <a:ea typeface="メイリオ"/>
            </a:endParaRPr>
          </a:p>
          <a:p>
            <a:pPr>
              <a:defRPr lang="ja-JP" altLang="en-US"/>
            </a:pPr>
            <a:r>
              <a:rPr lang="ja-JP" altLang="en-US" sz="2000" dirty="0">
                <a:latin typeface="メイリオ"/>
                <a:ea typeface="メイリオ"/>
              </a:rPr>
              <a:t>　　　　</a:t>
            </a:r>
            <a:r>
              <a:rPr lang="ja-JP" altLang="en-US" sz="2000" spc="650" dirty="0">
                <a:latin typeface="メイリオ"/>
                <a:ea typeface="メイリオ"/>
              </a:rPr>
              <a:t>メール</a:t>
            </a:r>
            <a:r>
              <a:rPr lang="ja-JP" altLang="en-US" sz="2000" dirty="0">
                <a:latin typeface="メイリオ"/>
                <a:ea typeface="メイリオ"/>
              </a:rPr>
              <a:t>：yakuji-hojyo@sigma-jp.co.jp</a:t>
            </a:r>
          </a:p>
          <a:p>
            <a:pPr>
              <a:defRPr lang="ja-JP" altLang="en-US"/>
            </a:pPr>
            <a:r>
              <a:rPr lang="ja-JP" altLang="en-US" sz="2000" dirty="0">
                <a:latin typeface="メイリオ"/>
                <a:ea typeface="メイリオ"/>
              </a:rPr>
              <a:t>　　　　郵　　送：〒420-0857</a:t>
            </a:r>
          </a:p>
          <a:p>
            <a:pPr>
              <a:defRPr lang="ja-JP" altLang="en-US"/>
            </a:pPr>
            <a:r>
              <a:rPr lang="ja-JP" altLang="en-US" sz="2000" dirty="0">
                <a:latin typeface="メイリオ"/>
                <a:ea typeface="メイリオ"/>
              </a:rPr>
              <a:t>　　　　　　　　　　静岡県静岡市葵区御幸町8-1　JADEビル４F</a:t>
            </a:r>
          </a:p>
          <a:p>
            <a:pPr>
              <a:defRPr lang="ja-JP" altLang="en-US"/>
            </a:pPr>
            <a:r>
              <a:rPr lang="ja-JP" altLang="en-US" sz="2000" dirty="0">
                <a:latin typeface="メイリオ"/>
                <a:ea typeface="メイリオ"/>
              </a:rPr>
              <a:t>　　　　　　　　　　静岡県電子処方箋導入促進補助金事務局あて</a:t>
            </a:r>
          </a:p>
          <a:p>
            <a:pPr>
              <a:defRPr lang="ja-JP" altLang="en-US"/>
            </a:pPr>
            <a:r>
              <a:rPr lang="ja-JP" altLang="en-US" sz="2000" dirty="0" smtClean="0">
                <a:latin typeface="メイリオ"/>
                <a:ea typeface="メイリオ"/>
              </a:rPr>
              <a:t>　　　　　　　　　　【県委託先：(株)東海道シグマ】</a:t>
            </a:r>
            <a:endParaRPr lang="ja-JP" altLang="en-US" sz="2000" dirty="0">
              <a:latin typeface="メイリオ"/>
              <a:ea typeface="メイリオ"/>
            </a:endParaRPr>
          </a:p>
          <a:p>
            <a:pPr>
              <a:defRPr lang="ja-JP" altLang="en-US"/>
            </a:pPr>
            <a:r>
              <a:rPr lang="ja-JP" altLang="en-US" sz="2000" dirty="0">
                <a:latin typeface="メイリオ"/>
                <a:ea typeface="メイリオ"/>
              </a:rPr>
              <a:t>　　　　提出期限：令和７年２月21日（金）　郵送は消印有効</a:t>
            </a:r>
          </a:p>
        </p:txBody>
      </p:sp>
      <p:sp>
        <p:nvSpPr>
          <p:cNvPr id="1240" name="右中かっこ 1"/>
          <p:cNvSpPr/>
          <p:nvPr/>
        </p:nvSpPr>
        <p:spPr>
          <a:xfrm>
            <a:off x="2485706" y="1715569"/>
            <a:ext cx="286294" cy="487684"/>
          </a:xfrm>
          <a:prstGeom prst="rightBrace">
            <a:avLst/>
          </a:prstGeom>
          <a:ln w="19050" cap="flat" cmpd="sng" algn="ctr">
            <a:solidFill>
              <a:srgbClr val="FF0000"/>
            </a:solidFill>
            <a:prstDash val="solid"/>
            <a:miter lim="800000"/>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b="1">
              <a:latin typeface="ＭＳ ゴシック"/>
              <a:ea typeface="ＭＳ ゴシック"/>
            </a:endParaRPr>
          </a:p>
        </p:txBody>
      </p:sp>
      <p:sp>
        <p:nvSpPr>
          <p:cNvPr id="1241" name="図形 122"/>
          <p:cNvSpPr/>
          <p:nvPr/>
        </p:nvSpPr>
        <p:spPr>
          <a:xfrm>
            <a:off x="684000" y="2908651"/>
            <a:ext cx="7992000" cy="399302"/>
          </a:xfrm>
          <a:prstGeom prst="wedgeRoundRectCallout">
            <a:avLst>
              <a:gd name="adj1" fmla="val 23581"/>
              <a:gd name="adj2" fmla="val -39620"/>
              <a:gd name="adj3" fmla="val 16667"/>
            </a:avLst>
          </a:prstGeom>
          <a:noFill/>
          <a:ln w="28575"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2000" b="1">
                <a:solidFill>
                  <a:srgbClr val="FF0000"/>
                </a:solidFill>
                <a:latin typeface="メイリオ"/>
                <a:ea typeface="メイリオ"/>
              </a:rPr>
              <a:t>国の医療機関向け総合ポータルサイトから入手できます</a:t>
            </a:r>
            <a:endParaRPr sz="2000"/>
          </a:p>
        </p:txBody>
      </p:sp>
      <p:sp>
        <p:nvSpPr>
          <p:cNvPr id="1242" name="図形 127"/>
          <p:cNvSpPr/>
          <p:nvPr/>
        </p:nvSpPr>
        <p:spPr>
          <a:xfrm>
            <a:off x="3046104" y="1643935"/>
            <a:ext cx="4105125" cy="442517"/>
          </a:xfrm>
          <a:prstGeom prst="wedgeRoundRectCallout">
            <a:avLst>
              <a:gd name="adj1" fmla="val -56682"/>
              <a:gd name="adj2" fmla="val 21689"/>
              <a:gd name="adj3" fmla="val 16667"/>
            </a:avLst>
          </a:prstGeom>
          <a:noFill/>
          <a:ln w="1905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kumimoji="1" lang="ja-JP" altLang="en-US" sz="2000" b="1" dirty="0" smtClean="0">
                <a:solidFill>
                  <a:srgbClr val="FF0000"/>
                </a:solidFill>
                <a:latin typeface="メイリオ"/>
                <a:ea typeface="メイリオ"/>
              </a:rPr>
              <a:t>国へ提出したものと同じ</a:t>
            </a:r>
            <a:endParaRPr lang="ja-JP" altLang="en-US" sz="2000"/>
          </a:p>
        </p:txBody>
      </p:sp>
      <p:sp>
        <p:nvSpPr>
          <p:cNvPr id="1243" name="図形 128"/>
          <p:cNvSpPr/>
          <p:nvPr/>
        </p:nvSpPr>
        <p:spPr>
          <a:xfrm>
            <a:off x="2628000" y="837000"/>
            <a:ext cx="3564140" cy="432000"/>
          </a:xfrm>
          <a:prstGeom prst="wedgeRoundRectCallout">
            <a:avLst>
              <a:gd name="adj1" fmla="val -56898"/>
              <a:gd name="adj2" fmla="val 50988"/>
              <a:gd name="adj3" fmla="val 16667"/>
            </a:avLst>
          </a:prstGeom>
          <a:noFill/>
          <a:ln w="1905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kumimoji="1" lang="ja-JP" altLang="en-US" sz="2000" b="1" dirty="0" smtClean="0">
                <a:solidFill>
                  <a:srgbClr val="FF0000"/>
                </a:solidFill>
                <a:latin typeface="メイリオ"/>
                <a:ea typeface="メイリオ"/>
              </a:rPr>
              <a:t>国への申請区分と同じ</a:t>
            </a:r>
            <a:endParaRPr lang="ja-JP" altLang="en-US" sz="2000"/>
          </a:p>
        </p:txBody>
      </p:sp>
      <p:sp>
        <p:nvSpPr>
          <p:cNvPr id="1250" name="図形 184"/>
          <p:cNvSpPr/>
          <p:nvPr/>
        </p:nvSpPr>
        <p:spPr>
          <a:xfrm flipH="1">
            <a:off x="6871802" y="2195119"/>
            <a:ext cx="654327" cy="715214"/>
          </a:xfrm>
          <a:prstGeom prst="bentArrow">
            <a:avLst>
              <a:gd name="adj1" fmla="val 25000"/>
              <a:gd name="adj2" fmla="val 20000"/>
              <a:gd name="adj3" fmla="val 25000"/>
              <a:gd name="adj4" fmla="val 43750"/>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1303" name="8-1-4voicegate.mp3"/>
          <p:cNvPicPr>
            <a:picLocks noChangeAspect="1"/>
          </p:cNvPicPr>
          <p:nvPr>
            <a:audioFile r:link="rId1" contentType="audio/mpeg"/>
            <p:extLst>
              <p:ext uri="{DAA4B4D4-6D71-4841-9C94-3DE7FCFB9230}">
                <p14:media xmlns:p14="http://schemas.microsoft.com/office/powerpoint/2010/main" r:embed="rId2"/>
              </p:ext>
            </p:extLst>
          </p:nvPr>
        </p:nvPicPr>
        <p:blipFill>
          <a:blip r:embed="rId3"/>
          <a:stretch>
            <a:fillRect/>
          </a:stretch>
        </p:blipFill>
        <p:spPr>
          <a:xfrm>
            <a:off x="8394417" y="837000"/>
            <a:ext cx="609600" cy="609600"/>
          </a:xfrm>
          <a:prstGeom prst="rect">
            <a:avLst/>
          </a:prstGeom>
        </p:spPr>
      </p:pic>
      <p:pic>
        <p:nvPicPr>
          <p:cNvPr id="1304" name="8-2-23voicegate.mp3"/>
          <p:cNvPicPr>
            <a:picLocks noChangeAspect="1"/>
          </p:cNvPicPr>
          <p:nvPr>
            <a:audioFile r:link="rId4" contentType="audio/mpeg"/>
            <p:extLst>
              <p:ext uri="{DAA4B4D4-6D71-4841-9C94-3DE7FCFB9230}">
                <p14:media xmlns:p14="http://schemas.microsoft.com/office/powerpoint/2010/main" r:embed="rId5"/>
              </p:ext>
            </p:extLst>
          </p:nvPr>
        </p:nvPicPr>
        <p:blipFill>
          <a:blip r:embed="rId3"/>
          <a:stretch>
            <a:fillRect/>
          </a:stretch>
        </p:blipFill>
        <p:spPr>
          <a:xfrm>
            <a:off x="8371200" y="1476852"/>
            <a:ext cx="609600" cy="609600"/>
          </a:xfrm>
          <a:prstGeom prst="rect">
            <a:avLst/>
          </a:prstGeom>
        </p:spPr>
      </p:pic>
      <p:pic>
        <p:nvPicPr>
          <p:cNvPr id="1305" name="8-3-13voicegate.mp3"/>
          <p:cNvPicPr>
            <a:picLocks noChangeAspect="1"/>
          </p:cNvPicPr>
          <p:nvPr>
            <a:audioFile r:link="rId6" contentType="audio/mpeg"/>
            <p:extLst>
              <p:ext uri="{DAA4B4D4-6D71-4841-9C94-3DE7FCFB9230}">
                <p14:media xmlns:p14="http://schemas.microsoft.com/office/powerpoint/2010/main" r:embed="rId7"/>
              </p:ext>
            </p:extLst>
          </p:nvPr>
        </p:nvPicPr>
        <p:blipFill>
          <a:blip r:embed="rId3"/>
          <a:stretch>
            <a:fillRect/>
          </a:stretch>
        </p:blipFill>
        <p:spPr>
          <a:xfrm>
            <a:off x="5887340" y="3717902"/>
            <a:ext cx="609600" cy="609600"/>
          </a:xfrm>
          <a:prstGeom prst="rect">
            <a:avLst/>
          </a:prstGeom>
        </p:spPr>
      </p:pic>
      <p:pic>
        <p:nvPicPr>
          <p:cNvPr id="1306" name="8-4-11voicegate.mp3"/>
          <p:cNvPicPr>
            <a:picLocks noChangeAspect="1"/>
          </p:cNvPicPr>
          <p:nvPr>
            <a:audioFile r:link="rId8" contentType="audio/mpeg"/>
            <p:extLst>
              <p:ext uri="{DAA4B4D4-6D71-4841-9C94-3DE7FCFB9230}">
                <p14:media xmlns:p14="http://schemas.microsoft.com/office/powerpoint/2010/main" r:embed="rId9"/>
              </p:ext>
            </p:extLst>
          </p:nvPr>
        </p:nvPicPr>
        <p:blipFill>
          <a:blip r:embed="rId3"/>
          <a:stretch>
            <a:fillRect/>
          </a:stretch>
        </p:blipFill>
        <p:spPr>
          <a:xfrm>
            <a:off x="8394417" y="2698353"/>
            <a:ext cx="609600" cy="609600"/>
          </a:xfrm>
          <a:prstGeom prst="rect">
            <a:avLst/>
          </a:prstGeom>
        </p:spPr>
      </p:pic>
      <p:pic>
        <p:nvPicPr>
          <p:cNvPr id="1307" name="8-5-15voicegate.mp3"/>
          <p:cNvPicPr>
            <a:picLocks noChangeAspect="1"/>
          </p:cNvPicPr>
          <p:nvPr>
            <a:audioFile r:link="rId10" contentType="audio/mpeg"/>
            <p:extLst>
              <p:ext uri="{DAA4B4D4-6D71-4841-9C94-3DE7FCFB9230}">
                <p14:media xmlns:p14="http://schemas.microsoft.com/office/powerpoint/2010/main" r:embed="rId11"/>
              </p:ext>
            </p:extLst>
          </p:nvPr>
        </p:nvPicPr>
        <p:blipFill>
          <a:blip r:embed="rId3"/>
          <a:stretch>
            <a:fillRect/>
          </a:stretch>
        </p:blipFill>
        <p:spPr>
          <a:xfrm>
            <a:off x="6192140" y="837000"/>
            <a:ext cx="609600" cy="609600"/>
          </a:xfrm>
          <a:prstGeom prst="rect">
            <a:avLst/>
          </a:prstGeom>
        </p:spPr>
      </p:pic>
      <p:pic>
        <p:nvPicPr>
          <p:cNvPr id="1308" name="8-6-10voicegate.mp3"/>
          <p:cNvPicPr>
            <a:picLocks noChangeAspect="1"/>
          </p:cNvPicPr>
          <p:nvPr>
            <a:audioFile r:link="rId12" contentType="audio/mpeg"/>
            <p:extLst>
              <p:ext uri="{DAA4B4D4-6D71-4841-9C94-3DE7FCFB9230}">
                <p14:media xmlns:p14="http://schemas.microsoft.com/office/powerpoint/2010/main" r:embed="rId13"/>
              </p:ext>
            </p:extLst>
          </p:nvPr>
        </p:nvPicPr>
        <p:blipFill>
          <a:blip r:embed="rId3"/>
          <a:stretch>
            <a:fillRect/>
          </a:stretch>
        </p:blipFill>
        <p:spPr>
          <a:xfrm>
            <a:off x="7596000" y="4941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83389" p14:dur="2000"/>
    </mc:Choice>
    <mc:Fallback>
      <p:transition spd="slow" advTm="833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32" fill="hold"/>
                                        <p:tgtEl>
                                          <p:spTgt spid="1303"/>
                                        </p:tgtEl>
                                      </p:cBhvr>
                                    </p:cmd>
                                  </p:childTnLst>
                                </p:cTn>
                              </p:par>
                            </p:childTnLst>
                          </p:cTn>
                        </p:par>
                        <p:par>
                          <p:cTn id="7" fill="hold">
                            <p:stCondLst>
                              <p:cond delay="4630"/>
                            </p:stCondLst>
                            <p:childTnLst>
                              <p:par>
                                <p:cTn id="8" presetID="1" presetClass="mediacall" presetSubtype="0" fill="hold" nodeType="afterEffect">
                                  <p:stCondLst>
                                    <p:cond delay="0"/>
                                  </p:stCondLst>
                                  <p:childTnLst>
                                    <p:cmd type="call" cmd="playFrom(0.0)">
                                      <p:cBhvr>
                                        <p:cTn id="9" dur="23112" fill="hold"/>
                                        <p:tgtEl>
                                          <p:spTgt spid="1304"/>
                                        </p:tgtEl>
                                      </p:cBhvr>
                                    </p:cmd>
                                  </p:childTnLst>
                                </p:cTn>
                              </p:par>
                            </p:childTnLst>
                          </p:cTn>
                        </p:par>
                        <p:par>
                          <p:cTn id="10" fill="hold">
                            <p:stCondLst>
                              <p:cond delay="27740"/>
                            </p:stCondLst>
                            <p:childTnLst>
                              <p:par>
                                <p:cTn id="11" presetID="1" presetClass="mediacall" presetSubtype="0" fill="hold" nodeType="afterEffect">
                                  <p:stCondLst>
                                    <p:cond delay="0"/>
                                  </p:stCondLst>
                                  <p:childTnLst>
                                    <p:cmd type="call" cmd="playFrom(0.0)">
                                      <p:cBhvr>
                                        <p:cTn id="12" dur="13920" fill="hold"/>
                                        <p:tgtEl>
                                          <p:spTgt spid="1305"/>
                                        </p:tgtEl>
                                      </p:cBhvr>
                                    </p:cmd>
                                  </p:childTnLst>
                                </p:cTn>
                              </p:par>
                            </p:childTnLst>
                          </p:cTn>
                        </p:par>
                        <p:par>
                          <p:cTn id="13" fill="hold">
                            <p:stCondLst>
                              <p:cond delay="41660"/>
                            </p:stCondLst>
                            <p:childTnLst>
                              <p:par>
                                <p:cTn id="14" presetID="1" presetClass="mediacall" presetSubtype="0" fill="hold" nodeType="afterEffect">
                                  <p:stCondLst>
                                    <p:cond delay="0"/>
                                  </p:stCondLst>
                                  <p:childTnLst>
                                    <p:cmd type="call" cmd="playFrom(0.0)">
                                      <p:cBhvr>
                                        <p:cTn id="15" dur="11136" fill="hold"/>
                                        <p:tgtEl>
                                          <p:spTgt spid="1306"/>
                                        </p:tgtEl>
                                      </p:cBhvr>
                                    </p:cmd>
                                  </p:childTnLst>
                                </p:cTn>
                              </p:par>
                            </p:childTnLst>
                          </p:cTn>
                        </p:par>
                        <p:par>
                          <p:cTn id="16" fill="hold">
                            <p:stCondLst>
                              <p:cond delay="52790"/>
                            </p:stCondLst>
                            <p:childTnLst>
                              <p:par>
                                <p:cTn id="17" presetID="1" presetClass="mediacall" presetSubtype="0" fill="hold" nodeType="afterEffect">
                                  <p:stCondLst>
                                    <p:cond delay="0"/>
                                  </p:stCondLst>
                                  <p:childTnLst>
                                    <p:cmd type="call" cmd="playFrom(0.0)">
                                      <p:cBhvr>
                                        <p:cTn id="18" dur="17064" fill="hold"/>
                                        <p:tgtEl>
                                          <p:spTgt spid="1307"/>
                                        </p:tgtEl>
                                      </p:cBhvr>
                                    </p:cmd>
                                  </p:childTnLst>
                                </p:cTn>
                              </p:par>
                            </p:childTnLst>
                          </p:cTn>
                        </p:par>
                        <p:par>
                          <p:cTn id="19" fill="hold">
                            <p:stCondLst>
                              <p:cond delay="69850"/>
                            </p:stCondLst>
                            <p:childTnLst>
                              <p:par>
                                <p:cTn id="20" presetID="1" presetClass="mediacall" presetSubtype="0" fill="hold" nodeType="afterEffect">
                                  <p:stCondLst>
                                    <p:cond delay="0"/>
                                  </p:stCondLst>
                                  <p:childTnLst>
                                    <p:cmd type="call" cmd="playFrom(0.0)">
                                      <p:cBhvr>
                                        <p:cTn id="21" dur="10848" fill="hold"/>
                                        <p:tgtEl>
                                          <p:spTgt spid="130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1303"/>
                </p:tgtEl>
              </p:cMediaNode>
            </p:audio>
            <p:audio>
              <p:cMediaNode vol="80000" showWhenStopped="0">
                <p:cTn id="23" fill="hold" display="0">
                  <p:stCondLst>
                    <p:cond delay="indefinite"/>
                  </p:stCondLst>
                  <p:endCondLst>
                    <p:cond evt="onStopAudio" delay="0">
                      <p:tgtEl>
                        <p:sldTgt/>
                      </p:tgtEl>
                    </p:cond>
                  </p:endCondLst>
                </p:cTn>
                <p:tgtEl>
                  <p:spTgt spid="1304"/>
                </p:tgtEl>
              </p:cMediaNode>
            </p:audio>
            <p:audio>
              <p:cMediaNode vol="80000" showWhenStopped="0">
                <p:cTn id="24" fill="hold" display="0">
                  <p:stCondLst>
                    <p:cond delay="indefinite"/>
                  </p:stCondLst>
                  <p:endCondLst>
                    <p:cond evt="onStopAudio" delay="0">
                      <p:tgtEl>
                        <p:sldTgt/>
                      </p:tgtEl>
                    </p:cond>
                  </p:endCondLst>
                </p:cTn>
                <p:tgtEl>
                  <p:spTgt spid="1305"/>
                </p:tgtEl>
              </p:cMediaNode>
            </p:audio>
            <p:audio>
              <p:cMediaNode vol="80000" showWhenStopped="0">
                <p:cTn id="25" fill="hold" display="0">
                  <p:stCondLst>
                    <p:cond delay="indefinite"/>
                  </p:stCondLst>
                  <p:endCondLst>
                    <p:cond evt="onStopAudio" delay="0">
                      <p:tgtEl>
                        <p:sldTgt/>
                      </p:tgtEl>
                    </p:cond>
                  </p:endCondLst>
                </p:cTn>
                <p:tgtEl>
                  <p:spTgt spid="1306"/>
                </p:tgtEl>
              </p:cMediaNode>
            </p:audio>
            <p:audio>
              <p:cMediaNode vol="80000" showWhenStopped="0">
                <p:cTn id="26" fill="hold" display="0">
                  <p:stCondLst>
                    <p:cond delay="indefinite"/>
                  </p:stCondLst>
                  <p:endCondLst>
                    <p:cond evt="onStopAudio" delay="0">
                      <p:tgtEl>
                        <p:sldTgt/>
                      </p:tgtEl>
                    </p:cond>
                  </p:endCondLst>
                </p:cTn>
                <p:tgtEl>
                  <p:spTgt spid="1307"/>
                </p:tgtEl>
              </p:cMediaNode>
            </p:audio>
            <p:audio>
              <p:cMediaNode vol="80000" showWhenStopped="0">
                <p:cTn id="27" fill="hold" display="0">
                  <p:stCondLst>
                    <p:cond delay="indefinite"/>
                  </p:stCondLst>
                  <p:endCondLst>
                    <p:cond evt="onStopAudio" delay="0">
                      <p:tgtEl>
                        <p:sldTgt/>
                      </p:tgtEl>
                    </p:cond>
                  </p:endCondLst>
                </p:cTn>
                <p:tgtEl>
                  <p:spTgt spid="1308"/>
                </p:tgtEl>
              </p:cMediaNode>
            </p:audio>
          </p:childTnLst>
        </p:cTn>
      </p:par>
    </p:tnLst>
  </p:timing>
  <p:extLst>
    <p:ext uri="{E180D4A7-C9FB-4DFB-919C-405C955672EB}">
      <p14:showEvtLst xmlns:p14="http://schemas.microsoft.com/office/powerpoint/2010/main">
        <p14:playEvt time="10" objId="2"/>
        <p14:playEvt time="4659" objId="4"/>
        <p14:playEvt time="25156" objId="3"/>
        <p14:playEvt time="39067" objId="5"/>
        <p14:playEvt time="49524" objId="6"/>
        <p14:playEvt time="66593" objId="7"/>
        <p14:stopEvt time="4642" objId="2"/>
        <p14:stopEvt time="25188" objId="4"/>
        <p14:stopEvt time="39133" objId="3"/>
        <p14:stopEvt time="49539" objId="5"/>
        <p14:stopEvt time="66626" objId="6"/>
        <p14:stopEvt time="77448" objId="7"/>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52" name="テキスト 12"/>
          <p:cNvSpPr txBox="1"/>
          <p:nvPr/>
        </p:nvSpPr>
        <p:spPr>
          <a:xfrm>
            <a:off x="108000" y="189000"/>
            <a:ext cx="8896017" cy="706993"/>
          </a:xfrm>
          <a:prstGeom prst="rect">
            <a:avLst/>
          </a:prstGeom>
        </p:spPr>
        <p:txBody>
          <a:bodyPr wrap="square">
            <a:spAutoFit/>
          </a:bodyPr>
          <a:lstStyle/>
          <a:p>
            <a:pPr algn="ctr">
              <a:defRPr lang="ja-JP" altLang="en-US"/>
            </a:pPr>
            <a:r>
              <a:rPr lang="ja-JP" altLang="en-US" sz="4000" b="1">
                <a:solidFill>
                  <a:schemeClr val="tx1"/>
                </a:solidFill>
                <a:latin typeface="メイリオ"/>
                <a:ea typeface="メイリオ"/>
              </a:rPr>
              <a:t>⑧県への申請のポイント２（別紙１）</a:t>
            </a:r>
          </a:p>
        </p:txBody>
      </p:sp>
      <p:pic>
        <p:nvPicPr>
          <p:cNvPr id="1253" name="図 92"/>
          <p:cNvPicPr>
            <a:picLocks noChangeAspect="1"/>
          </p:cNvPicPr>
          <p:nvPr/>
        </p:nvPicPr>
        <p:blipFill>
          <a:blip r:embed="rId1"/>
          <a:srcRect l="127" t="60713" r="19070" b="3967"/>
          <a:stretch>
            <a:fillRect/>
          </a:stretch>
        </p:blipFill>
        <p:spPr>
          <a:xfrm>
            <a:off x="557412" y="1501125"/>
            <a:ext cx="8190588" cy="4026838"/>
          </a:xfrm>
          <a:prstGeom prst="rect">
            <a:avLst/>
          </a:prstGeom>
        </p:spPr>
      </p:pic>
      <p:sp>
        <p:nvSpPr>
          <p:cNvPr id="1254" name="図形 95"/>
          <p:cNvSpPr/>
          <p:nvPr/>
        </p:nvSpPr>
        <p:spPr>
          <a:xfrm>
            <a:off x="5090518" y="2146563"/>
            <a:ext cx="1080000" cy="233143"/>
          </a:xfrm>
          <a:prstGeom prst="roundRect">
            <a:avLst/>
          </a:prstGeom>
          <a:noFill/>
          <a:ln w="28575"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55" name="図形 96"/>
          <p:cNvSpPr/>
          <p:nvPr/>
        </p:nvSpPr>
        <p:spPr>
          <a:xfrm>
            <a:off x="1456806" y="2824925"/>
            <a:ext cx="717914" cy="288648"/>
          </a:xfrm>
          <a:prstGeom prst="roundRect">
            <a:avLst/>
          </a:prstGeom>
          <a:noFill/>
          <a:ln w="28575"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56" name="図形 97"/>
          <p:cNvSpPr/>
          <p:nvPr/>
        </p:nvSpPr>
        <p:spPr>
          <a:xfrm>
            <a:off x="6462644" y="2970536"/>
            <a:ext cx="2232000" cy="1771876"/>
          </a:xfrm>
          <a:prstGeom prst="roundRect">
            <a:avLst/>
          </a:prstGeom>
          <a:noFill/>
          <a:ln w="28575"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57" name="テキスト 98"/>
          <p:cNvSpPr txBox="1"/>
          <p:nvPr/>
        </p:nvSpPr>
        <p:spPr>
          <a:xfrm>
            <a:off x="2213412" y="2203383"/>
            <a:ext cx="2161163" cy="953214"/>
          </a:xfrm>
          <a:prstGeom prst="rect">
            <a:avLst/>
          </a:prstGeom>
        </p:spPr>
        <p:txBody>
          <a:bodyPr wrap="square">
            <a:spAutoFit/>
          </a:bodyPr>
          <a:lstStyle/>
          <a:p>
            <a:pPr>
              <a:defRPr lang="ja-JP" altLang="en-US"/>
            </a:pPr>
            <a:r>
              <a:rPr lang="ja-JP" altLang="en-US" sz="1400">
                <a:solidFill>
                  <a:srgbClr val="FF0000"/>
                </a:solidFill>
                <a:latin typeface="メイリオ"/>
                <a:ea typeface="メイリオ"/>
              </a:rPr>
              <a:t>２つ選択すれば補助率、補助限度額が示されます。</a:t>
            </a:r>
          </a:p>
          <a:p>
            <a:pPr>
              <a:defRPr lang="ja-JP" altLang="en-US"/>
            </a:pPr>
            <a:r>
              <a:rPr lang="ja-JP" altLang="en-US" sz="1400">
                <a:solidFill>
                  <a:srgbClr val="FF0000"/>
                </a:solidFill>
                <a:latin typeface="メイリオ"/>
                <a:ea typeface="メイリオ"/>
              </a:rPr>
              <a:t>様式の(E)、(G)に入力してください。</a:t>
            </a:r>
          </a:p>
        </p:txBody>
      </p:sp>
      <p:sp>
        <p:nvSpPr>
          <p:cNvPr id="1258" name="直線 100"/>
          <p:cNvSpPr/>
          <p:nvPr/>
        </p:nvSpPr>
        <p:spPr>
          <a:xfrm flipH="1">
            <a:off x="1922412" y="2509125"/>
            <a:ext cx="288000" cy="243800"/>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sp>
      <p:sp>
        <p:nvSpPr>
          <p:cNvPr id="1259" name="直線 101"/>
          <p:cNvSpPr/>
          <p:nvPr/>
        </p:nvSpPr>
        <p:spPr>
          <a:xfrm flipV="1">
            <a:off x="4296995" y="2222140"/>
            <a:ext cx="726154" cy="88232"/>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sp>
      <p:sp>
        <p:nvSpPr>
          <p:cNvPr id="1260" name="図形 105"/>
          <p:cNvSpPr/>
          <p:nvPr/>
        </p:nvSpPr>
        <p:spPr>
          <a:xfrm>
            <a:off x="2176394" y="4021125"/>
            <a:ext cx="542692" cy="1008000"/>
          </a:xfrm>
          <a:prstGeom prst="roundRect">
            <a:avLst/>
          </a:prstGeom>
          <a:noFill/>
          <a:ln w="28575" cap="flat" cmpd="sng" algn="ctr">
            <a:solidFill>
              <a:schemeClr val="accent1">
                <a:shade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61" name="図形 106"/>
          <p:cNvSpPr/>
          <p:nvPr/>
        </p:nvSpPr>
        <p:spPr>
          <a:xfrm>
            <a:off x="3831883" y="4021125"/>
            <a:ext cx="542692" cy="1008000"/>
          </a:xfrm>
          <a:prstGeom prst="roundRect">
            <a:avLst/>
          </a:prstGeom>
          <a:noFill/>
          <a:ln w="28575" cap="flat" cmpd="sng" algn="ctr">
            <a:solidFill>
              <a:schemeClr val="accent1">
                <a:shade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62" name="図形 107"/>
          <p:cNvSpPr/>
          <p:nvPr/>
        </p:nvSpPr>
        <p:spPr>
          <a:xfrm>
            <a:off x="5087826" y="4021125"/>
            <a:ext cx="542692" cy="1008000"/>
          </a:xfrm>
          <a:prstGeom prst="roundRect">
            <a:avLst/>
          </a:prstGeom>
          <a:noFill/>
          <a:ln w="28575" cap="flat" cmpd="sng" algn="ctr">
            <a:solidFill>
              <a:schemeClr val="accent1">
                <a:shade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63" name="図形 108"/>
          <p:cNvSpPr/>
          <p:nvPr/>
        </p:nvSpPr>
        <p:spPr>
          <a:xfrm>
            <a:off x="5740304" y="4021125"/>
            <a:ext cx="542692" cy="1008000"/>
          </a:xfrm>
          <a:prstGeom prst="roundRect">
            <a:avLst/>
          </a:prstGeom>
          <a:noFill/>
          <a:ln w="28575" cap="flat" cmpd="sng" algn="ctr">
            <a:solidFill>
              <a:schemeClr val="accent1">
                <a:shade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64" name="直線 103"/>
          <p:cNvSpPr/>
          <p:nvPr/>
        </p:nvSpPr>
        <p:spPr>
          <a:xfrm flipH="1">
            <a:off x="4732335" y="4098266"/>
            <a:ext cx="3100222" cy="570601"/>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sp>
      <p:sp>
        <p:nvSpPr>
          <p:cNvPr id="1265" name="直線 109"/>
          <p:cNvSpPr/>
          <p:nvPr/>
        </p:nvSpPr>
        <p:spPr>
          <a:xfrm flipV="1">
            <a:off x="1720551" y="4808475"/>
            <a:ext cx="7601" cy="1010088"/>
          </a:xfrm>
          <a:prstGeom prst="line">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sp>
      <p:sp>
        <p:nvSpPr>
          <p:cNvPr id="1266" name="直線 110"/>
          <p:cNvSpPr/>
          <p:nvPr/>
        </p:nvSpPr>
        <p:spPr>
          <a:xfrm flipV="1">
            <a:off x="4095759" y="4879139"/>
            <a:ext cx="9192" cy="1013860"/>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sp>
      <p:sp>
        <p:nvSpPr>
          <p:cNvPr id="1267" name="直線 111"/>
          <p:cNvSpPr/>
          <p:nvPr/>
        </p:nvSpPr>
        <p:spPr>
          <a:xfrm flipV="1">
            <a:off x="5349980" y="4878764"/>
            <a:ext cx="9192" cy="1013860"/>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sp>
      <p:sp>
        <p:nvSpPr>
          <p:cNvPr id="1268" name="直線 112"/>
          <p:cNvSpPr/>
          <p:nvPr/>
        </p:nvSpPr>
        <p:spPr>
          <a:xfrm flipV="1">
            <a:off x="6002458" y="4874992"/>
            <a:ext cx="9192" cy="1013860"/>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sp>
      <p:sp>
        <p:nvSpPr>
          <p:cNvPr id="1269" name="直線 102"/>
          <p:cNvSpPr/>
          <p:nvPr/>
        </p:nvSpPr>
        <p:spPr>
          <a:xfrm flipH="1">
            <a:off x="3589661" y="3948554"/>
            <a:ext cx="3165537" cy="435978"/>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sp>
      <p:sp>
        <p:nvSpPr>
          <p:cNvPr id="1270" name="テキスト 113"/>
          <p:cNvSpPr txBox="1"/>
          <p:nvPr/>
        </p:nvSpPr>
        <p:spPr>
          <a:xfrm>
            <a:off x="2375320" y="5893125"/>
            <a:ext cx="4212680" cy="645438"/>
          </a:xfrm>
          <a:prstGeom prst="rect">
            <a:avLst/>
          </a:prstGeom>
          <a:ln w="28575" cap="flat" cmpd="sng" algn="ctr">
            <a:solidFill>
              <a:schemeClr val="accent1"/>
            </a:solidFill>
            <a:prstDash val="solid"/>
            <a:miter lim="800000"/>
          </a:ln>
        </p:spPr>
        <p:style>
          <a:lnRef idx="2">
            <a:schemeClr val="accent1"/>
          </a:lnRef>
          <a:fillRef idx="1">
            <a:schemeClr val="lt1"/>
          </a:fillRef>
          <a:effectRef idx="0">
            <a:schemeClr val="accent1"/>
          </a:effectRef>
          <a:fontRef idx="minor">
            <a:schemeClr val="dk1"/>
          </a:fontRef>
        </p:style>
        <p:txBody>
          <a:bodyPr wrap="square">
            <a:spAutoFit/>
          </a:bodyPr>
          <a:lstStyle/>
          <a:p>
            <a:pPr>
              <a:defRPr lang="ja-JP" altLang="en-US"/>
            </a:pPr>
            <a:r>
              <a:rPr lang="ja-JP" altLang="en-US"/>
              <a:t>(A)、(B)、(D)、(E)、(G)を入力すれば自動で計算されます。</a:t>
            </a:r>
          </a:p>
        </p:txBody>
      </p:sp>
      <p:sp>
        <p:nvSpPr>
          <p:cNvPr id="1271" name="テキスト 109"/>
          <p:cNvSpPr txBox="1"/>
          <p:nvPr/>
        </p:nvSpPr>
        <p:spPr>
          <a:xfrm>
            <a:off x="343956" y="5818563"/>
            <a:ext cx="1852044" cy="922437"/>
          </a:xfrm>
          <a:prstGeom prst="rect">
            <a:avLst/>
          </a:prstGeom>
          <a:ln w="28575">
            <a:solidFill>
              <a:srgbClr val="00B050"/>
            </a:solidFill>
          </a:ln>
        </p:spPr>
        <p:txBody>
          <a:bodyPr wrap="square">
            <a:spAutoFit/>
          </a:bodyPr>
          <a:lstStyle/>
          <a:p>
            <a:pPr>
              <a:defRPr lang="ja-JP" altLang="en-US"/>
            </a:pPr>
            <a:r>
              <a:rPr lang="ja-JP" altLang="en-US"/>
              <a:t>当該整備に係るICT基金の補助金は含みません。</a:t>
            </a:r>
          </a:p>
        </p:txBody>
      </p:sp>
      <p:sp>
        <p:nvSpPr>
          <p:cNvPr id="1272" name="図形 110"/>
          <p:cNvSpPr/>
          <p:nvPr/>
        </p:nvSpPr>
        <p:spPr>
          <a:xfrm>
            <a:off x="1456806" y="4021125"/>
            <a:ext cx="542692" cy="1008000"/>
          </a:xfrm>
          <a:prstGeom prst="roundRect">
            <a:avLst/>
          </a:prstGeom>
          <a:noFill/>
          <a:ln w="28575"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73" name="直線 111"/>
          <p:cNvSpPr/>
          <p:nvPr/>
        </p:nvSpPr>
        <p:spPr>
          <a:xfrm flipV="1">
            <a:off x="2600937" y="4883037"/>
            <a:ext cx="7601" cy="1010088"/>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sp>
      <p:sp>
        <p:nvSpPr>
          <p:cNvPr id="1274" name="テキスト 112"/>
          <p:cNvSpPr txBox="1"/>
          <p:nvPr/>
        </p:nvSpPr>
        <p:spPr>
          <a:xfrm>
            <a:off x="684000" y="765000"/>
            <a:ext cx="7338685" cy="645438"/>
          </a:xfrm>
          <a:prstGeom prst="rect">
            <a:avLst/>
          </a:prstGeom>
        </p:spPr>
        <p:txBody>
          <a:bodyPr wrap="none">
            <a:spAutoFit/>
          </a:bodyPr>
          <a:lstStyle/>
          <a:p>
            <a:pPr>
              <a:defRPr lang="ja-JP" altLang="en-US"/>
            </a:pPr>
            <a:r>
              <a:rPr lang="ja-JP" altLang="en-US">
                <a:latin typeface="メイリオ"/>
                <a:ea typeface="メイリオ"/>
              </a:rPr>
              <a:t>別紙１－１と別紙１－２の（計算式あり）の様式では、以下のとおり</a:t>
            </a:r>
          </a:p>
          <a:p>
            <a:pPr>
              <a:defRPr lang="ja-JP" altLang="en-US"/>
            </a:pPr>
            <a:r>
              <a:rPr lang="ja-JP" altLang="en-US">
                <a:latin typeface="メイリオ"/>
                <a:ea typeface="メイリオ"/>
              </a:rPr>
              <a:t>自動で計算されますので、御活用ください。</a:t>
            </a:r>
          </a:p>
        </p:txBody>
      </p:sp>
      <p:pic>
        <p:nvPicPr>
          <p:cNvPr id="1275" name="8-1-5voicegate">
            <a:hlinkClick r:id="" action="ppaction://media"/>
          </p:cNvPr>
          <p:cNvPicPr>
            <a:picLocks noChangeAspect="1"/>
          </p:cNvPicPr>
          <p:nvPr>
            <a:audioFile r:link="rId2" contentType="audio/mpeg"/>
            <p:extLst>
              <p:ext uri="{DAA4B4D4-6D71-4841-9C94-3DE7FCFB9230}">
                <p14:media xmlns:p14="http://schemas.microsoft.com/office/powerpoint/2010/main" r:embed="rId3"/>
              </p:ext>
            </p:extLst>
          </p:nvPr>
        </p:nvPicPr>
        <p:blipFill>
          <a:blip r:embed="rId4"/>
          <a:stretch>
            <a:fillRect/>
          </a:stretch>
        </p:blipFill>
        <p:spPr>
          <a:xfrm>
            <a:off x="8270273" y="782919"/>
            <a:ext cx="609600" cy="609600"/>
          </a:xfrm>
          <a:prstGeom prst="rect">
            <a:avLst/>
          </a:prstGeom>
        </p:spPr>
      </p:pic>
      <p:pic>
        <p:nvPicPr>
          <p:cNvPr id="1276" name="8-2-21voicegate">
            <a:hlinkClick r:id="" action="ppaction://media"/>
          </p:cNvPr>
          <p:cNvPicPr>
            <a:picLocks noChangeAspect="1"/>
          </p:cNvPicPr>
          <p:nvPr>
            <a:audioFile r:link="rId5" contentType="audio/mpeg"/>
            <p:extLst>
              <p:ext uri="{DAA4B4D4-6D71-4841-9C94-3DE7FCFB9230}">
                <p14:media xmlns:p14="http://schemas.microsoft.com/office/powerpoint/2010/main" r:embed="rId6"/>
              </p:ext>
            </p:extLst>
          </p:nvPr>
        </p:nvPicPr>
        <p:blipFill>
          <a:blip r:embed="rId4"/>
          <a:stretch>
            <a:fillRect/>
          </a:stretch>
        </p:blipFill>
        <p:spPr>
          <a:xfrm>
            <a:off x="7964673" y="5523495"/>
            <a:ext cx="609600" cy="609600"/>
          </a:xfrm>
          <a:prstGeom prst="rect">
            <a:avLst/>
          </a:prstGeom>
        </p:spPr>
      </p:pic>
      <p:pic>
        <p:nvPicPr>
          <p:cNvPr id="1277" name="8-3-12voicegate">
            <a:hlinkClick r:id="" action="ppaction://media"/>
          </p:cNvPr>
          <p:cNvPicPr>
            <a:picLocks noChangeAspect="1"/>
          </p:cNvPicPr>
          <p:nvPr>
            <a:audioFile r:link="rId7" contentType="audio/mpeg"/>
            <p:extLst>
              <p:ext uri="{DAA4B4D4-6D71-4841-9C94-3DE7FCFB9230}">
                <p14:media xmlns:p14="http://schemas.microsoft.com/office/powerpoint/2010/main" r:embed="rId8"/>
              </p:ext>
            </p:extLst>
          </p:nvPr>
        </p:nvPicPr>
        <p:blipFill>
          <a:blip r:embed="rId4"/>
          <a:stretch>
            <a:fillRect/>
          </a:stretch>
        </p:blipFill>
        <p:spPr>
          <a:xfrm>
            <a:off x="7967986" y="6211823"/>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41709" p14:dur="2000"/>
    </mc:Choice>
    <mc:Fallback>
      <p:transition spd="slow" advTm="417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40" fill="hold"/>
                                        <p:tgtEl>
                                          <p:spTgt spid="1275"/>
                                        </p:tgtEl>
                                      </p:cBhvr>
                                    </p:cmd>
                                  </p:childTnLst>
                                </p:cTn>
                              </p:par>
                            </p:childTnLst>
                          </p:cTn>
                        </p:par>
                        <p:par>
                          <p:cTn id="7" fill="hold">
                            <p:stCondLst>
                              <p:cond delay="5040"/>
                            </p:stCondLst>
                            <p:childTnLst>
                              <p:par>
                                <p:cTn id="8" presetID="1" presetClass="mediacall" presetSubtype="0" fill="hold" nodeType="afterEffect">
                                  <p:stCondLst>
                                    <p:cond delay="0"/>
                                  </p:stCondLst>
                                  <p:childTnLst>
                                    <p:cmd type="call" cmd="playFrom(0.0)">
                                      <p:cBhvr>
                                        <p:cTn id="9" dur="21984" fill="hold"/>
                                        <p:tgtEl>
                                          <p:spTgt spid="1276"/>
                                        </p:tgtEl>
                                      </p:cBhvr>
                                    </p:cmd>
                                  </p:childTnLst>
                                </p:cTn>
                              </p:par>
                            </p:childTnLst>
                          </p:cTn>
                        </p:par>
                        <p:par>
                          <p:cTn id="10" fill="hold">
                            <p:stCondLst>
                              <p:cond delay="27024"/>
                            </p:stCondLst>
                            <p:childTnLst>
                              <p:par>
                                <p:cTn id="11" presetID="1" presetClass="mediacall" presetSubtype="0" fill="hold" nodeType="afterEffect">
                                  <p:stCondLst>
                                    <p:cond delay="0"/>
                                  </p:stCondLst>
                                  <p:childTnLst>
                                    <p:cmd type="call" cmd="playFrom(0.0)">
                                      <p:cBhvr>
                                        <p:cTn id="12" dur="12072" fill="hold"/>
                                        <p:tgtEl>
                                          <p:spTgt spid="127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1275"/>
                </p:tgtEl>
              </p:cMediaNode>
            </p:audio>
            <p:audio>
              <p:cMediaNode vol="80000" showWhenStopped="0">
                <p:cTn id="14" fill="hold" display="0">
                  <p:stCondLst>
                    <p:cond delay="indefinite"/>
                  </p:stCondLst>
                  <p:endCondLst>
                    <p:cond evt="onStopAudio" delay="0">
                      <p:tgtEl>
                        <p:sldTgt/>
                      </p:tgtEl>
                    </p:cond>
                  </p:endCondLst>
                </p:cTn>
                <p:tgtEl>
                  <p:spTgt spid="1276"/>
                </p:tgtEl>
              </p:cMediaNode>
            </p:audio>
            <p:audio>
              <p:cMediaNode vol="80000" showWhenStopped="0">
                <p:cTn id="15" fill="hold" display="0">
                  <p:stCondLst>
                    <p:cond delay="indefinite"/>
                  </p:stCondLst>
                  <p:endCondLst>
                    <p:cond evt="onStopAudio" delay="0">
                      <p:tgtEl>
                        <p:sldTgt/>
                      </p:tgtEl>
                    </p:cond>
                  </p:endCondLst>
                </p:cTn>
                <p:tgtEl>
                  <p:spTgt spid="1277"/>
                </p:tgtEl>
              </p:cMediaNode>
            </p:audio>
          </p:childTnLst>
        </p:cTn>
      </p:par>
    </p:tnLst>
  </p:timing>
  <p:extLst>
    <p:ext uri="{E180D4A7-C9FB-4DFB-919C-405C955672EB}">
      <p14:showEvtLst xmlns:p14="http://schemas.microsoft.com/office/powerpoint/2010/main">
        <p14:playEvt time="9" objId="2"/>
        <p14:playEvt time="5057" objId="3"/>
        <p14:playEvt time="27049" objId="4"/>
        <p14:stopEvt time="5058" objId="2"/>
        <p14:stopEvt time="27082" objId="3"/>
        <p14:stopEvt time="39149" objId="4"/>
      </p14:showEvtLst>
    </p:ext>
  </p:extLst>
</p:sld>
</file>

<file path=ppt/theme/theme1.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640</TotalTime>
  <Words>856</Words>
  <Application>JUST Focus</Application>
  <Paragraphs>129</Paragraph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Meiryo UI</vt:lpstr>
      <vt:lpstr>ＭＳ ゴシック</vt:lpstr>
      <vt:lpstr>メイリオ</vt:lpstr>
      <vt:lpstr>游ゴシック</vt:lpstr>
      <vt:lpstr>游ゴシック Light</vt:lpstr>
      <vt:lpstr>Arial</vt:lpstr>
      <vt:lpstr>Wingdings</vt:lpstr>
      <vt:lpstr>標準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4.1.6</AppVersion>
  <PresentationFormat>ユーザー設定</PresentationFormat>
  <Slides>11</Slides>
  <Notes>0</Notes>
  <HiddenSlides>0</HiddenSlides>
  <MMClips>32</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プレゼンテーション</dc:title>
  <dc:creator>中村太輔</dc:creator>
  <cp:lastModifiedBy>中村　太輔</cp:lastModifiedBy>
  <dcterms:created xsi:type="dcterms:W3CDTF">2024-11-27T23:43:32Z</dcterms:created>
  <dcterms:modified xsi:type="dcterms:W3CDTF">2024-12-11T06:12:01Z</dcterms:modified>
  <cp:revision>27</cp:revision>
</cp:coreProperties>
</file>

<file path=docProps/custom.xml><?xml version="1.0" encoding="utf-8"?>
<Properties xmlns:vt="http://schemas.openxmlformats.org/officeDocument/2006/docPropsVTypes" xmlns="http://schemas.openxmlformats.org/officeDocument/2006/custom-properties"/>
</file>