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6" Type="http://schemas.microsoft.com/office/2020/02/relationships/classificationlabels" Target="docMetadata/LabelInfo.xml" />
  <Relationship Id="rId5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4"/>
  </p:sldMasterIdLst>
  <p:notesMasterIdLst>
    <p:notesMasterId r:id="rId12"/>
  </p:notesMasterIdLst>
  <p:sldIdLst>
    <p:sldId id="305" r:id="rId5"/>
    <p:sldId id="325" r:id="rId6"/>
    <p:sldId id="324" r:id="rId7"/>
    <p:sldId id="311" r:id="rId8"/>
    <p:sldId id="323" r:id="rId9"/>
    <p:sldId id="294" r:id="rId10"/>
    <p:sldId id="307" r:id="rId11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59E53"/>
    <a:srgbClr val="1654A4"/>
    <a:srgbClr val="239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769" autoAdjust="0"/>
    <p:restoredTop sz="95214" autoAdjust="0"/>
  </p:normalViewPr>
  <p:slideViewPr>
    <p:cSldViewPr>
      <p:cViewPr varScale="1">
        <p:scale>
          <a:sx n="113" d="100"/>
          <a:sy n="113" d="100"/>
        </p:scale>
        <p:origin x="11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4.xml" />
  <Relationship Id="rId13" Type="http://schemas.openxmlformats.org/officeDocument/2006/relationships/presProps" Target="presProps.xml" />
  <Relationship Id="rId3" Type="http://schemas.openxmlformats.org/officeDocument/2006/relationships/customXml" Target="../customXml/item3.xml" />
  <Relationship Id="rId7" Type="http://schemas.openxmlformats.org/officeDocument/2006/relationships/slide" Target="slides/slide3.xml" />
  <Relationship Id="rId12" Type="http://schemas.openxmlformats.org/officeDocument/2006/relationships/notesMaster" Target="notesMasters/notesMaster1.xml" />
  <Relationship Id="rId2" Type="http://schemas.openxmlformats.org/officeDocument/2006/relationships/customXml" Target="../customXml/item2.xml" />
  <Relationship Id="rId16" Type="http://schemas.openxmlformats.org/officeDocument/2006/relationships/tableStyles" Target="tableStyles.xml" />
  <Relationship Id="rId1" Type="http://schemas.openxmlformats.org/officeDocument/2006/relationships/customXml" Target="../customXml/item1.xml" />
  <Relationship Id="rId6" Type="http://schemas.openxmlformats.org/officeDocument/2006/relationships/slide" Target="slides/slide2.xml" />
  <Relationship Id="rId11" Type="http://schemas.openxmlformats.org/officeDocument/2006/relationships/slide" Target="slides/slide7.xml" />
  <Relationship Id="rId5" Type="http://schemas.openxmlformats.org/officeDocument/2006/relationships/slide" Target="slides/slide1.xml" />
  <Relationship Id="rId15" Type="http://schemas.openxmlformats.org/officeDocument/2006/relationships/theme" Target="theme/theme1.xml" />
  <Relationship Id="rId10" Type="http://schemas.openxmlformats.org/officeDocument/2006/relationships/slide" Target="slides/slide6.xml" />
  <Relationship Id="rId4" Type="http://schemas.openxmlformats.org/officeDocument/2006/relationships/slideMaster" Target="slideMasters/slideMaster1.xml" />
  <Relationship Id="rId9" Type="http://schemas.openxmlformats.org/officeDocument/2006/relationships/slide" Target="slides/slide5.xml" />
  <Relationship Id="rId14" Type="http://schemas.openxmlformats.org/officeDocument/2006/relationships/viewProps" Target="view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90C1A1BA-84E3-42A9-9947-44E161CAFAE2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15FA5BC-3C9F-41F4-BE49-B5BC0655F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2A1C641-4A2D-49C9-8E7A-B06C361A0A7A}" type="datetime1">
              <a:rPr lang="ja-JP" altLang="en-US" smtClean="0"/>
              <a:t>2025/6/18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B573624-9676-401E-A4F8-639460B6B7D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804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9D09D-4B52-4FB3-BF27-388C9EA87C1A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7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BB1-CC66-490F-9C6C-41DDA38458F3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24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311FF-428C-440E-AF09-9C196D3D6AF3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43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BEA5-BB4F-454B-BF8F-A5393E977F70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18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B9DE-20D7-48DC-87DF-55B05367C8A8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08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2BCE-2864-4E34-8B7F-CA4230B907ED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9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84CEA-66E3-4C09-9981-49C03DF513D2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19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E89C-9A0E-44DC-BA7C-6E3F2A07AC19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50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726A-4D28-4CAE-A36D-7005469D419F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9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A35-69F1-4E6B-BCC6-20BB70B95075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64172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D4A7A-379E-47C6-AA60-4892B56834B3}" type="datetime1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41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E79BFF-2033-43F3-849E-17BF905A9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【</a:t>
            </a:r>
            <a:r>
              <a:rPr kumimoji="1" lang="ja-JP" altLang="en-US" sz="3600" dirty="0"/>
              <a:t>企業局の課題を解決する応募者の</a:t>
            </a:r>
            <a:br>
              <a:rPr kumimoji="1" lang="en-US" altLang="ja-JP" sz="3600" dirty="0"/>
            </a:br>
            <a:r>
              <a:rPr kumimoji="1" lang="ja-JP" altLang="en-US" sz="3600" dirty="0"/>
              <a:t>サービス等の説明資料</a:t>
            </a:r>
            <a:r>
              <a:rPr kumimoji="1" lang="en-US" altLang="ja-JP" sz="3600" dirty="0"/>
              <a:t>】</a:t>
            </a:r>
            <a:endParaRPr kumimoji="1" lang="ja-JP" altLang="en-US" sz="36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BD95999-0761-4C9D-885B-B3797FD59C0C}"/>
              </a:ext>
            </a:extLst>
          </p:cNvPr>
          <p:cNvSpPr txBox="1">
            <a:spLocks/>
          </p:cNvSpPr>
          <p:nvPr/>
        </p:nvSpPr>
        <p:spPr>
          <a:xfrm>
            <a:off x="611560" y="3356992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企業名・チーム名 </a:t>
            </a:r>
            <a:r>
              <a:rPr lang="en-US" altLang="ja-JP" sz="2800" dirty="0"/>
              <a:t>】</a:t>
            </a:r>
            <a:endParaRPr lang="ja-JP" altLang="en-US" sz="2800" dirty="0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00E6CE07-BBAC-4CD3-8C96-CB381133C18B}"/>
              </a:ext>
            </a:extLst>
          </p:cNvPr>
          <p:cNvSpPr txBox="1">
            <a:spLocks/>
          </p:cNvSpPr>
          <p:nvPr/>
        </p:nvSpPr>
        <p:spPr>
          <a:xfrm>
            <a:off x="467544" y="4221088"/>
            <a:ext cx="8532440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rgbClr val="0000FF"/>
                </a:solidFill>
              </a:rPr>
              <a:t>説明資料は簡潔な記載を心がけていただき、</a:t>
            </a:r>
            <a:r>
              <a:rPr lang="en-US" altLang="ja-JP" sz="2000" dirty="0">
                <a:solidFill>
                  <a:srgbClr val="0000FF"/>
                </a:solidFill>
              </a:rPr>
              <a:t>10</a:t>
            </a:r>
            <a:r>
              <a:rPr lang="ja-JP" altLang="en-US" sz="2000" dirty="0">
                <a:solidFill>
                  <a:srgbClr val="0000FF"/>
                </a:solidFill>
              </a:rPr>
              <a:t>ページ以内で作成してください。</a:t>
            </a:r>
            <a:endParaRPr lang="en-US" altLang="ja-JP" sz="2000" dirty="0">
              <a:solidFill>
                <a:srgbClr val="0000FF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rgbClr val="0000FF"/>
                </a:solidFill>
              </a:rPr>
              <a:t>提出時に、各スライドに青文字で記載してある説明文は削除してください。</a:t>
            </a:r>
            <a:endParaRPr lang="en-US" altLang="ja-JP" sz="2000" dirty="0">
              <a:solidFill>
                <a:srgbClr val="0000FF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rgbClr val="0000FF"/>
                </a:solidFill>
              </a:rPr>
              <a:t>別途、会社概要資料（</a:t>
            </a:r>
            <a:r>
              <a:rPr lang="en-US" altLang="ja-JP" sz="2000" dirty="0">
                <a:solidFill>
                  <a:srgbClr val="0000FF"/>
                </a:solidFill>
              </a:rPr>
              <a:t>excel</a:t>
            </a:r>
            <a:r>
              <a:rPr lang="ja-JP" altLang="en-US" sz="2000" dirty="0">
                <a:solidFill>
                  <a:srgbClr val="0000FF"/>
                </a:solidFill>
              </a:rPr>
              <a:t>）を提出してください。会社概要資料で十分なサービス等の説明がされている場合には、当説明資料の該当ページに「会社概要資料を参照」として、当説明資料を作成していただいても構いません。</a:t>
            </a:r>
            <a:endParaRPr lang="en-US" altLang="ja-JP" sz="2000" dirty="0">
              <a:solidFill>
                <a:srgbClr val="0000FF"/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00E6CE07-BBAC-4CD3-8C96-CB381133C18B}"/>
              </a:ext>
            </a:extLst>
          </p:cNvPr>
          <p:cNvSpPr txBox="1">
            <a:spLocks/>
          </p:cNvSpPr>
          <p:nvPr/>
        </p:nvSpPr>
        <p:spPr>
          <a:xfrm>
            <a:off x="107504" y="123986"/>
            <a:ext cx="5905918" cy="1393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l"/>
            <a:r>
              <a:rPr lang="ja-JP" altLang="en-US" sz="1600" dirty="0"/>
              <a:t>令和７年度 静岡県ウォーターイノベーション共創支援事業</a:t>
            </a:r>
          </a:p>
          <a:p>
            <a:pPr algn="l"/>
            <a:r>
              <a:rPr lang="en-US" altLang="ja-JP" sz="1600" dirty="0"/>
              <a:t>(Shizuoka Water Innovation)</a:t>
            </a:r>
          </a:p>
          <a:p>
            <a:pPr algn="l"/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18222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解決すべき課題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7931224" cy="709539"/>
          </a:xfrm>
        </p:spPr>
        <p:txBody>
          <a:bodyPr/>
          <a:lstStyle/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募集提案テーマの中から、なぜその解決すべき課題に着目したのか等、課題認識を記載してください。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57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当社事業の概要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709539"/>
          </a:xfrm>
        </p:spPr>
        <p:txBody>
          <a:bodyPr/>
          <a:lstStyle/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当社の事業の内容を簡潔に記載してください。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534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781547"/>
          </a:xfrm>
        </p:spPr>
        <p:txBody>
          <a:bodyPr>
            <a:normAutofit fontScale="85000" lnSpcReduction="10000"/>
          </a:bodyPr>
          <a:lstStyle/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この事業で提供する製品・サービスが優れているポイントを記載し、いかに企業局の業務の効率化やコスト削減、収益確保に資するものであるかを記載してください。</a:t>
            </a:r>
            <a:endParaRPr lang="en-US" altLang="ja-JP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記載にあたっては、競合となる製品、サービスとの比較も意識してください。</a:t>
            </a:r>
            <a:endParaRPr lang="en-US" altLang="ja-JP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6E823050-E0FE-4A2D-9329-D4BF3B867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提供する製品、サービスの内容とその優位性</a:t>
            </a:r>
            <a:b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（競合の状況）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1685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6167" y="308435"/>
            <a:ext cx="8229600" cy="81630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　技術シーズの概要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0731" y="1088903"/>
            <a:ext cx="8229600" cy="816309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この事業の基盤となる技術シーズがある場合は、その概要と現時点での成熟度（ラボレベル、試作段階（プロトタイプ）、製品化段階など）を記載してください。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138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本実証実験の内容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1501627"/>
          </a:xfrm>
        </p:spPr>
        <p:txBody>
          <a:bodyPr/>
          <a:lstStyle/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静岡県企業局と実証実験を行う目的、実証実験内容、スケジュール、体制・メンバー経歴、活用したいアセット、期間内の想定成果指標、課題解決による成果見込みを記載してください。</a:t>
            </a:r>
            <a:endParaRPr lang="en-US" altLang="ja-JP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必要に応じ、ページを追加していただいて構いません。</a:t>
            </a:r>
            <a:endParaRPr lang="en-US" altLang="ja-JP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98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　実証実験後の事業展開の見通し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1501627"/>
          </a:xfrm>
        </p:spPr>
        <p:txBody>
          <a:bodyPr/>
          <a:lstStyle/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本実証実験の成果を活用して、どのような事業展開を想定しているか</a:t>
            </a:r>
            <a:b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年後、</a:t>
            </a:r>
            <a:r>
              <a:rPr lang="en-US" altLang="ja-JP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年後、</a:t>
            </a:r>
            <a:r>
              <a:rPr lang="en-US" altLang="ja-JP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年後）、現在考えている展望を記載してください。</a:t>
            </a:r>
          </a:p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また、実証実験実施後の静岡県内での事業展開について、想定している</a:t>
            </a:r>
            <a:b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計画があれば記載してください。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10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f2ece7-00ee-4550-80de-8594ddff63c2" xsi:nil="true"/>
    <lcf76f155ced4ddcb4097134ff3c332f xmlns="aaee529c-172a-4efe-918c-a395056c3e3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C330D13E7F164FABD887CB71429E3D" ma:contentTypeVersion="10" ma:contentTypeDescription="Create a new document." ma:contentTypeScope="" ma:versionID="25c12cee19c933a51cfe0977d3a9a1d7">
  <xsd:schema xmlns:xsd="http://www.w3.org/2001/XMLSchema" xmlns:xs="http://www.w3.org/2001/XMLSchema" xmlns:p="http://schemas.microsoft.com/office/2006/metadata/properties" xmlns:ns2="aaee529c-172a-4efe-918c-a395056c3e33" xmlns:ns3="b6f2ece7-00ee-4550-80de-8594ddff63c2" targetNamespace="http://schemas.microsoft.com/office/2006/metadata/properties" ma:root="true" ma:fieldsID="ac8b3d249ea5e23cd513a1d5573481b5" ns2:_="" ns3:_="">
    <xsd:import namespace="aaee529c-172a-4efe-918c-a395056c3e33"/>
    <xsd:import namespace="b6f2ece7-00ee-4550-80de-8594ddff63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ee529c-172a-4efe-918c-a395056c3e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98d900d-0589-4081-96eb-513de833a5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f2ece7-00ee-4550-80de-8594ddff63c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9fee55-9503-40dc-91af-248ddb32671d}" ma:internalName="TaxCatchAll" ma:showField="CatchAllData" ma:web="b6f2ece7-00ee-4550-80de-8594ddff63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132058-F9C1-42F1-9B49-19BA3AD9DFE7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b6f2ece7-00ee-4550-80de-8594ddff63c2"/>
    <ds:schemaRef ds:uri="http://schemas.microsoft.com/office/infopath/2007/PartnerControls"/>
    <ds:schemaRef ds:uri="aaee529c-172a-4efe-918c-a395056c3e33"/>
  </ds:schemaRefs>
</ds:datastoreItem>
</file>

<file path=customXml/itemProps2.xml><?xml version="1.0" encoding="utf-8"?>
<ds:datastoreItem xmlns:ds="http://schemas.openxmlformats.org/officeDocument/2006/customXml" ds:itemID="{404A8244-6059-4C99-9EF0-247A11278B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C30985-D6E7-4242-BBA2-A33BE3D083C5}"/>
</file>

<file path=docMetadata/LabelInfo.xml><?xml version="1.0" encoding="utf-8"?>
<clbl:labelList xmlns:clbl="http://schemas.microsoft.com/office/2020/mipLabelMetadata">
  <clbl:label id="{ea60d57e-af5b-4752-ac57-3e4f28ca11dc}" enabled="1" method="Standard" siteId="{36da45f1-dd2c-4d1f-af13-5abe46b99921}" contentBits="0" removed="0"/>
</clbl:labelList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2023-11-28T04:15:46Z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62bd8410-fcb3-4891-b828-3d8c082e26dc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0x01010038C330D13E7F164FABD887CB71429E3D</vt:lpwstr>
  </property>
  <property fmtid="{D5CDD505-2E9C-101B-9397-08002B2CF9AE}" pid="10" name="MediaServiceImageTags">
    <vt:lpwstr/>
  </property>
</Properties>
</file>