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65"/>
    <a:srgbClr val="D02319"/>
    <a:srgbClr val="B4C7E7"/>
    <a:srgbClr val="FECE3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53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39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36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2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05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73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75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62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26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30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0706A-652D-4569-90D4-69BECF013199}" type="datetimeFigureOut">
              <a:rPr kumimoji="1" lang="ja-JP" altLang="en-US" smtClean="0"/>
              <a:t>2023/11/1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0D155-455C-4CCF-80C7-F72BCC844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23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テキスト ボックス 132">
            <a:extLst>
              <a:ext uri="{FF2B5EF4-FFF2-40B4-BE49-F238E27FC236}">
                <a16:creationId xmlns:a16="http://schemas.microsoft.com/office/drawing/2014/main" id="{AE532E3F-5501-485E-B917-FBF79873BA32}"/>
              </a:ext>
            </a:extLst>
          </p:cNvPr>
          <p:cNvSpPr txBox="1"/>
          <p:nvPr/>
        </p:nvSpPr>
        <p:spPr>
          <a:xfrm>
            <a:off x="-5508375" y="6846501"/>
            <a:ext cx="3781636" cy="412777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19A31683-CF0C-49CD-90A0-99984AA04860}"/>
              </a:ext>
            </a:extLst>
          </p:cNvPr>
          <p:cNvSpPr/>
          <p:nvPr/>
        </p:nvSpPr>
        <p:spPr>
          <a:xfrm>
            <a:off x="54142" y="1172306"/>
            <a:ext cx="6749716" cy="1209718"/>
          </a:xfrm>
          <a:prstGeom prst="rect">
            <a:avLst/>
          </a:prstGeom>
          <a:solidFill>
            <a:srgbClr val="002665"/>
          </a:solidFill>
          <a:ln>
            <a:solidFill>
              <a:srgbClr val="0026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D57DF523-9F42-482A-BF7C-8301A59C371E}"/>
              </a:ext>
            </a:extLst>
          </p:cNvPr>
          <p:cNvSpPr/>
          <p:nvPr/>
        </p:nvSpPr>
        <p:spPr>
          <a:xfrm>
            <a:off x="1157202" y="1226453"/>
            <a:ext cx="5188475" cy="7345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500"/>
              </a:lnSpc>
            </a:pPr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銀行口座の通帳</a:t>
            </a:r>
            <a:r>
              <a:rPr kumimoji="1"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等を他人に</a:t>
            </a:r>
            <a:endParaRPr kumimoji="1" lang="en-US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19DAC66-8BF6-42AE-85C7-32C818DCE942}"/>
              </a:ext>
            </a:extLst>
          </p:cNvPr>
          <p:cNvSpPr/>
          <p:nvPr/>
        </p:nvSpPr>
        <p:spPr>
          <a:xfrm>
            <a:off x="1001843" y="1743921"/>
            <a:ext cx="5450126" cy="770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500"/>
              </a:lnSpc>
            </a:pP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あげる、売ること</a:t>
            </a:r>
            <a:r>
              <a:rPr kumimoji="1"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犯罪です</a:t>
            </a:r>
            <a:r>
              <a:rPr kumimoji="1" lang="en-US" altLang="ja-JP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</a:t>
            </a:r>
            <a:endParaRPr kumimoji="1" lang="ja-JP" altLang="en-US" sz="3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167289B1-1CE5-4CE3-9FA9-A41C54A22757}"/>
              </a:ext>
            </a:extLst>
          </p:cNvPr>
          <p:cNvSpPr/>
          <p:nvPr/>
        </p:nvSpPr>
        <p:spPr>
          <a:xfrm>
            <a:off x="163815" y="3476614"/>
            <a:ext cx="6553678" cy="1010815"/>
          </a:xfrm>
          <a:prstGeom prst="roundRect">
            <a:avLst>
              <a:gd name="adj" fmla="val 2345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E9B02305-BDF7-4977-B50A-D8D34E2FCCAF}"/>
              </a:ext>
            </a:extLst>
          </p:cNvPr>
          <p:cNvSpPr/>
          <p:nvPr/>
        </p:nvSpPr>
        <p:spPr>
          <a:xfrm>
            <a:off x="152161" y="4611570"/>
            <a:ext cx="6553678" cy="536645"/>
          </a:xfrm>
          <a:prstGeom prst="roundRect">
            <a:avLst>
              <a:gd name="adj" fmla="val 2345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D4B55D35-63CF-482B-9F44-5CEF59F5F156}"/>
              </a:ext>
            </a:extLst>
          </p:cNvPr>
          <p:cNvSpPr/>
          <p:nvPr/>
        </p:nvSpPr>
        <p:spPr>
          <a:xfrm>
            <a:off x="152161" y="5248582"/>
            <a:ext cx="6553678" cy="1129656"/>
          </a:xfrm>
          <a:prstGeom prst="roundRect">
            <a:avLst>
              <a:gd name="adj" fmla="val 2345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53D4A1C7-36F9-4AD3-AB64-D7A16CEB7051}"/>
              </a:ext>
            </a:extLst>
          </p:cNvPr>
          <p:cNvSpPr/>
          <p:nvPr/>
        </p:nvSpPr>
        <p:spPr>
          <a:xfrm>
            <a:off x="152161" y="6511888"/>
            <a:ext cx="6553678" cy="733273"/>
          </a:xfrm>
          <a:prstGeom prst="roundRect">
            <a:avLst>
              <a:gd name="adj" fmla="val 2345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213864C4-4CF6-425B-ADFA-F2A6A9153899}"/>
              </a:ext>
            </a:extLst>
          </p:cNvPr>
          <p:cNvSpPr/>
          <p:nvPr/>
        </p:nvSpPr>
        <p:spPr>
          <a:xfrm>
            <a:off x="163815" y="7377476"/>
            <a:ext cx="6553678" cy="777315"/>
          </a:xfrm>
          <a:prstGeom prst="roundRect">
            <a:avLst>
              <a:gd name="adj" fmla="val 2345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ECEFAE66-EF41-4B9C-A1A9-F8668E02CC2D}"/>
              </a:ext>
            </a:extLst>
          </p:cNvPr>
          <p:cNvSpPr/>
          <p:nvPr/>
        </p:nvSpPr>
        <p:spPr>
          <a:xfrm>
            <a:off x="152161" y="8275793"/>
            <a:ext cx="6553678" cy="822863"/>
          </a:xfrm>
          <a:prstGeom prst="roundRect">
            <a:avLst>
              <a:gd name="adj" fmla="val 2345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2FC7380-2E32-49E8-BE86-0506062DD99F}"/>
              </a:ext>
            </a:extLst>
          </p:cNvPr>
          <p:cNvSpPr/>
          <p:nvPr/>
        </p:nvSpPr>
        <p:spPr>
          <a:xfrm>
            <a:off x="84717" y="2445620"/>
            <a:ext cx="6719142" cy="9741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A8697D5E-0A90-478B-BD8C-ED43069520FF}"/>
              </a:ext>
            </a:extLst>
          </p:cNvPr>
          <p:cNvSpPr txBox="1"/>
          <p:nvPr/>
        </p:nvSpPr>
        <p:spPr>
          <a:xfrm>
            <a:off x="129026" y="2680679"/>
            <a:ext cx="6788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１年以下の懲役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若しくは</a:t>
            </a:r>
            <a:r>
              <a:rPr kumimoji="1" lang="en-US" altLang="ja-JP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</a:t>
            </a:r>
            <a:r>
              <a:rPr kumimoji="1"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万円以下の罰金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又は</a:t>
            </a:r>
            <a:r>
              <a:rPr kumimoji="1"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これらの併科</a:t>
            </a:r>
            <a:endParaRPr kumimoji="1" lang="en-US" altLang="ja-JP" sz="2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E21BE27-9B5F-4E0D-8C22-FEBAA58FC7FC}"/>
              </a:ext>
            </a:extLst>
          </p:cNvPr>
          <p:cNvSpPr txBox="1"/>
          <p:nvPr/>
        </p:nvSpPr>
        <p:spPr>
          <a:xfrm>
            <a:off x="5393905" y="3011388"/>
            <a:ext cx="15231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に処されます。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4ACE2FA-7F29-4356-AB1B-03BB39AE04CE}"/>
              </a:ext>
            </a:extLst>
          </p:cNvPr>
          <p:cNvSpPr txBox="1"/>
          <p:nvPr/>
        </p:nvSpPr>
        <p:spPr>
          <a:xfrm>
            <a:off x="94059" y="2409381"/>
            <a:ext cx="4123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銀行口座を他人にあげたり売ったりすると、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ED5E855A-2321-4958-A609-7AB8A32C5861}"/>
              </a:ext>
            </a:extLst>
          </p:cNvPr>
          <p:cNvSpPr/>
          <p:nvPr/>
        </p:nvSpPr>
        <p:spPr>
          <a:xfrm>
            <a:off x="174201" y="3688963"/>
            <a:ext cx="6578403" cy="841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kumimoji="1" lang="en-US" altLang="ja-JP" sz="1600" b="1" dirty="0" err="1">
                <a:solidFill>
                  <a:schemeClr val="tx1"/>
                </a:solidFill>
              </a:rPr>
              <a:t>Ipinagbabawal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ang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pagbebenta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o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pagbibigay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ng account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sa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bangko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pati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ng ATM card at bankbook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sa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ibang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tao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. Kung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gagawa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ka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nito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,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pagkakabilanggo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nang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hindi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hihigit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sa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isang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taon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,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multang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hindi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hihigit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sa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isang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milyong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yen, o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pareho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ay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maaaring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maging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hatol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para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sa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err="1">
                <a:solidFill>
                  <a:schemeClr val="tx1"/>
                </a:solidFill>
              </a:rPr>
              <a:t>inyo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. </a:t>
            </a:r>
            <a:endParaRPr kumimoji="1" lang="ja-JP" altLang="en-US" sz="1600" b="1" dirty="0">
              <a:solidFill>
                <a:schemeClr val="tx1"/>
              </a:solidFill>
            </a:endParaRPr>
          </a:p>
          <a:p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587C4D8-305D-4390-9C7B-F69C63A42E6C}"/>
              </a:ext>
            </a:extLst>
          </p:cNvPr>
          <p:cNvSpPr/>
          <p:nvPr/>
        </p:nvSpPr>
        <p:spPr>
          <a:xfrm>
            <a:off x="161161" y="4626068"/>
            <a:ext cx="6462054" cy="508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400" b="1" dirty="0">
              <a:solidFill>
                <a:schemeClr val="tx1"/>
              </a:solidFill>
            </a:endParaRPr>
          </a:p>
          <a:p>
            <a:r>
              <a:rPr kumimoji="1" lang="ko-KR" altLang="en-US" sz="1400" b="1" dirty="0">
                <a:solidFill>
                  <a:schemeClr val="tx1"/>
                </a:solidFill>
              </a:rPr>
              <a:t>은행계좌 </a:t>
            </a:r>
            <a:r>
              <a:rPr kumimoji="1" lang="en-US" altLang="ko-KR" sz="1400" b="1" dirty="0">
                <a:solidFill>
                  <a:schemeClr val="tx1"/>
                </a:solidFill>
              </a:rPr>
              <a:t>( </a:t>
            </a:r>
            <a:r>
              <a:rPr kumimoji="1" lang="ko-KR" altLang="en-US" sz="1400" b="1" dirty="0">
                <a:solidFill>
                  <a:schemeClr val="tx1"/>
                </a:solidFill>
              </a:rPr>
              <a:t>현금카드・통장 </a:t>
            </a:r>
            <a:r>
              <a:rPr kumimoji="1" lang="en-US" altLang="ko-KR" sz="1400" b="1" dirty="0">
                <a:solidFill>
                  <a:schemeClr val="tx1"/>
                </a:solidFill>
              </a:rPr>
              <a:t>) </a:t>
            </a:r>
            <a:r>
              <a:rPr kumimoji="1" lang="ko-KR" altLang="en-US" sz="1400" b="1" dirty="0">
                <a:solidFill>
                  <a:schemeClr val="tx1"/>
                </a:solidFill>
              </a:rPr>
              <a:t>의 매매 </a:t>
            </a:r>
            <a:r>
              <a:rPr kumimoji="1" lang="en-US" altLang="ko-KR" sz="1400" b="1" dirty="0">
                <a:solidFill>
                  <a:schemeClr val="tx1"/>
                </a:solidFill>
              </a:rPr>
              <a:t>, </a:t>
            </a:r>
            <a:r>
              <a:rPr kumimoji="1" lang="ko-KR" altLang="en-US" sz="1400" b="1" dirty="0">
                <a:solidFill>
                  <a:schemeClr val="tx1"/>
                </a:solidFill>
              </a:rPr>
              <a:t>양도는 범죄입니다 </a:t>
            </a:r>
            <a:r>
              <a:rPr kumimoji="1" lang="en-US" altLang="ko-KR" sz="1400" b="1" dirty="0">
                <a:solidFill>
                  <a:schemeClr val="tx1"/>
                </a:solidFill>
              </a:rPr>
              <a:t>.</a:t>
            </a:r>
            <a:r>
              <a:rPr kumimoji="1" lang="ko-KR" altLang="en-US" sz="1400" b="1" dirty="0">
                <a:solidFill>
                  <a:schemeClr val="tx1"/>
                </a:solidFill>
              </a:rPr>
              <a:t>절대로 하지 마십시오</a:t>
            </a:r>
            <a:r>
              <a:rPr kumimoji="1" lang="en-US" altLang="ko-KR" sz="1400" b="1" dirty="0">
                <a:solidFill>
                  <a:schemeClr val="tx1"/>
                </a:solidFill>
              </a:rPr>
              <a:t>.</a:t>
            </a:r>
          </a:p>
          <a:p>
            <a:r>
              <a:rPr kumimoji="1" lang="en-US" altLang="ko-KR" sz="1400" b="1" dirty="0">
                <a:solidFill>
                  <a:schemeClr val="tx1"/>
                </a:solidFill>
              </a:rPr>
              <a:t>1</a:t>
            </a:r>
            <a:r>
              <a:rPr kumimoji="1" lang="ko-KR" altLang="en-US" sz="1400" b="1" dirty="0">
                <a:solidFill>
                  <a:schemeClr val="tx1"/>
                </a:solidFill>
              </a:rPr>
              <a:t>년 이하의 징역 혹은 </a:t>
            </a:r>
            <a:r>
              <a:rPr kumimoji="1" lang="en-US" altLang="ko-KR" sz="1400" b="1" dirty="0">
                <a:solidFill>
                  <a:schemeClr val="tx1"/>
                </a:solidFill>
              </a:rPr>
              <a:t>100</a:t>
            </a:r>
            <a:r>
              <a:rPr kumimoji="1" lang="ko-KR" altLang="en-US" sz="1400" b="1" dirty="0">
                <a:solidFill>
                  <a:schemeClr val="tx1"/>
                </a:solidFill>
              </a:rPr>
              <a:t>만엔 이하의 벌금 또는 이들  두 가지가 함깨 적용됩니다</a:t>
            </a:r>
            <a:r>
              <a:rPr kumimoji="1" lang="en-US" altLang="ko-KR" sz="1400" b="1" dirty="0">
                <a:solidFill>
                  <a:schemeClr val="tx1"/>
                </a:solidFill>
              </a:rPr>
              <a:t>.</a:t>
            </a:r>
          </a:p>
          <a:p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2D72CCDD-3419-4C58-9347-0B78827DD587}"/>
              </a:ext>
            </a:extLst>
          </p:cNvPr>
          <p:cNvSpPr/>
          <p:nvPr/>
        </p:nvSpPr>
        <p:spPr>
          <a:xfrm>
            <a:off x="183345" y="5177643"/>
            <a:ext cx="6707102" cy="1264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vi-VN" altLang="ja-JP" sz="1600" b="1" dirty="0">
                <a:solidFill>
                  <a:schemeClr val="tx1"/>
                </a:solidFill>
              </a:rPr>
              <a:t>Mua bán hoặc chuyển giao tài khoản ngân hàng</a:t>
            </a:r>
            <a:r>
              <a:rPr kumimoji="1" lang="ja-JP" altLang="vi-VN" sz="1600" b="1" dirty="0">
                <a:solidFill>
                  <a:schemeClr val="tx1"/>
                </a:solidFill>
              </a:rPr>
              <a:t>（</a:t>
            </a:r>
            <a:r>
              <a:rPr kumimoji="1" lang="vi-VN" altLang="ja-JP" sz="1600" b="1" dirty="0">
                <a:solidFill>
                  <a:schemeClr val="tx1"/>
                </a:solidFill>
              </a:rPr>
              <a:t>bao gồm thẻ ngân hàng hoặc sổ tay ngân hàng</a:t>
            </a:r>
            <a:r>
              <a:rPr kumimoji="1" lang="ja-JP" altLang="vi-VN" sz="1600" b="1" dirty="0">
                <a:solidFill>
                  <a:schemeClr val="tx1"/>
                </a:solidFill>
              </a:rPr>
              <a:t>）</a:t>
            </a:r>
            <a:r>
              <a:rPr kumimoji="1" lang="vi-VN" altLang="ja-JP" sz="1600" b="1" dirty="0">
                <a:solidFill>
                  <a:schemeClr val="tx1"/>
                </a:solidFill>
              </a:rPr>
              <a:t>là hành vi phạm tội.</a:t>
            </a:r>
          </a:p>
          <a:p>
            <a:pPr>
              <a:lnSpc>
                <a:spcPts val="2000"/>
              </a:lnSpc>
            </a:pPr>
            <a:r>
              <a:rPr kumimoji="1" lang="vi-VN" altLang="ja-JP" sz="1600" b="1" dirty="0">
                <a:solidFill>
                  <a:schemeClr val="tx1"/>
                </a:solidFill>
              </a:rPr>
              <a:t>Sẽ bị phạt tù dài nhất là 1 năm hay là phạt tiền cao nhất là 1 triệu yên,hoặc cả hai.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60197F10-1BD5-4934-832C-81FC58907E7E}"/>
              </a:ext>
            </a:extLst>
          </p:cNvPr>
          <p:cNvSpPr/>
          <p:nvPr/>
        </p:nvSpPr>
        <p:spPr>
          <a:xfrm>
            <a:off x="171915" y="6551522"/>
            <a:ext cx="6371966" cy="6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转让、转卖银行账户、提款卡、现金磁卡和储蓄存折是非法行为，请不要做。</a:t>
            </a:r>
            <a:endParaRPr lang="en-US" altLang="zh-CN" sz="1400" b="1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14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如有上述行为，则将受到一年以下有期徒刑、一百万日币以下罚款或者并处这两种处罚。</a:t>
            </a:r>
            <a:endParaRPr kumimoji="1" lang="ja-JP" altLang="en-US" sz="14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6F41DAC-1B29-4318-875B-DA66B7E06169}"/>
              </a:ext>
            </a:extLst>
          </p:cNvPr>
          <p:cNvSpPr/>
          <p:nvPr/>
        </p:nvSpPr>
        <p:spPr>
          <a:xfrm>
            <a:off x="163815" y="7363750"/>
            <a:ext cx="6519388" cy="79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ja-JP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Assigning or selling bank accounts, passbooks, ATM cards, etc. is a CRIME punishable by imprisonment with work for not more than 1 year or a fine of not more than 1,000,000 yen, or both.</a:t>
            </a:r>
            <a:endParaRPr kumimoji="1" lang="ja-JP" alt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C8D585DF-01AB-4F2E-9C83-4C6B5AA07A5B}"/>
              </a:ext>
            </a:extLst>
          </p:cNvPr>
          <p:cNvSpPr/>
          <p:nvPr/>
        </p:nvSpPr>
        <p:spPr>
          <a:xfrm>
            <a:off x="161161" y="8297500"/>
            <a:ext cx="6541261" cy="7850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0097945-0F80-43CC-AC4F-8D0A1A183A4D}"/>
              </a:ext>
            </a:extLst>
          </p:cNvPr>
          <p:cNvSpPr txBox="1"/>
          <p:nvPr/>
        </p:nvSpPr>
        <p:spPr>
          <a:xfrm>
            <a:off x="165544" y="8289168"/>
            <a:ext cx="6587060" cy="761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ja-JP" sz="1450" b="1" dirty="0"/>
              <a:t>É crime ceder ou vender uma conta bancária (caderneta bancária / cartão de conta </a:t>
            </a:r>
          </a:p>
          <a:p>
            <a:r>
              <a:rPr lang="pt-BR" altLang="ja-JP" sz="1450" b="1" dirty="0"/>
              <a:t>corrente) a outra pessoa. Quem pratica isto será punido com aprisionamento com </a:t>
            </a:r>
          </a:p>
          <a:p>
            <a:r>
              <a:rPr lang="pt-BR" altLang="ja-JP" sz="1450" b="1" dirty="0"/>
              <a:t>trabalho forçado de até 1 ano e/ou multa de até 1 milhão de ienes.</a:t>
            </a:r>
            <a:endParaRPr kumimoji="1" lang="ja-JP" altLang="en-US" sz="1450" b="1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78C63011-05F0-4FC7-9B7F-39088E379AD5}"/>
              </a:ext>
            </a:extLst>
          </p:cNvPr>
          <p:cNvSpPr txBox="1"/>
          <p:nvPr/>
        </p:nvSpPr>
        <p:spPr>
          <a:xfrm>
            <a:off x="1461594" y="1140539"/>
            <a:ext cx="1204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err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ぎん</a:t>
            </a:r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こうこうざ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67955410-C5AF-430F-AEF5-A2961348A622}"/>
              </a:ext>
            </a:extLst>
          </p:cNvPr>
          <p:cNvSpPr txBox="1"/>
          <p:nvPr/>
        </p:nvSpPr>
        <p:spPr>
          <a:xfrm>
            <a:off x="3293252" y="1146736"/>
            <a:ext cx="11929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つうちょうとう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8C571CD-95F6-41EE-9AA4-1810C1CF3707}"/>
              </a:ext>
            </a:extLst>
          </p:cNvPr>
          <p:cNvSpPr txBox="1"/>
          <p:nvPr/>
        </p:nvSpPr>
        <p:spPr>
          <a:xfrm>
            <a:off x="4659090" y="121457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たにん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BDF3CDED-864F-4FF9-A360-96F07311D99F}"/>
              </a:ext>
            </a:extLst>
          </p:cNvPr>
          <p:cNvSpPr txBox="1"/>
          <p:nvPr/>
        </p:nvSpPr>
        <p:spPr>
          <a:xfrm>
            <a:off x="4014454" y="172786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はんざい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C33BEEF-FAB8-4454-9640-79B03A94B4C3}"/>
              </a:ext>
            </a:extLst>
          </p:cNvPr>
          <p:cNvSpPr txBox="1"/>
          <p:nvPr/>
        </p:nvSpPr>
        <p:spPr>
          <a:xfrm>
            <a:off x="2407026" y="177299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う</a:t>
            </a:r>
          </a:p>
        </p:txBody>
      </p:sp>
      <p:pic>
        <p:nvPicPr>
          <p:cNvPr id="34" name="図 33" descr="O:\イラスト\No3595 警察手帳エンブレム.png">
            <a:extLst>
              <a:ext uri="{FF2B5EF4-FFF2-40B4-BE49-F238E27FC236}">
                <a16:creationId xmlns:a16="http://schemas.microsoft.com/office/drawing/2014/main" id="{1949723D-7703-486E-B311-AB409C1AFE9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1" y="226362"/>
            <a:ext cx="943610" cy="9842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テキスト ボックス 21">
            <a:extLst>
              <a:ext uri="{FF2B5EF4-FFF2-40B4-BE49-F238E27FC236}">
                <a16:creationId xmlns:a16="http://schemas.microsoft.com/office/drawing/2014/main" id="{2C9317E9-A0BA-492E-ADA5-2CACD8633857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258355" y="897741"/>
            <a:ext cx="632032" cy="11680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square" numCol="1" fromWordArt="1">
            <a:prstTxWarp prst="textArchUp">
              <a:avLst>
                <a:gd name="adj" fmla="val 10800000"/>
              </a:avLst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ＳＨＩＺＵＯＫＡ</a:t>
            </a:r>
            <a:endParaRPr lang="en-US" sz="2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A348C1F-B4F7-4C1B-8586-F50B5313C41B}"/>
              </a:ext>
            </a:extLst>
          </p:cNvPr>
          <p:cNvSpPr txBox="1"/>
          <p:nvPr/>
        </p:nvSpPr>
        <p:spPr>
          <a:xfrm>
            <a:off x="1134414" y="426192"/>
            <a:ext cx="5035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静岡県警察からのお知らせ</a:t>
            </a:r>
            <a:endParaRPr lang="en-US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FD465975-6B2B-4738-ABA9-38B467304C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3"/>
          <a:stretch/>
        </p:blipFill>
        <p:spPr>
          <a:xfrm>
            <a:off x="5815713" y="1361472"/>
            <a:ext cx="981112" cy="1028598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A5D2303-F929-46A9-91B8-085B841BF6A3}"/>
              </a:ext>
            </a:extLst>
          </p:cNvPr>
          <p:cNvSpPr txBox="1"/>
          <p:nvPr/>
        </p:nvSpPr>
        <p:spPr>
          <a:xfrm>
            <a:off x="4551400" y="9294124"/>
            <a:ext cx="28635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静岡県警察サイバー犯罪対策課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</a:t>
            </a:r>
            <a:endParaRPr 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2128F89-F24D-4C74-A589-EE3173BDCF06}"/>
              </a:ext>
            </a:extLst>
          </p:cNvPr>
          <p:cNvSpPr txBox="1"/>
          <p:nvPr/>
        </p:nvSpPr>
        <p:spPr>
          <a:xfrm>
            <a:off x="4367760" y="9452536"/>
            <a:ext cx="2158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>
                <a:solidFill>
                  <a:schemeClr val="accent5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</a:t>
            </a:r>
            <a:r>
              <a:rPr lang="en-US" altLang="ja-JP" sz="1600" b="1" u="sng" dirty="0" err="1">
                <a:solidFill>
                  <a:schemeClr val="accent5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shizuoka_cyber</a:t>
            </a:r>
            <a:endParaRPr lang="en-US" sz="1600" b="1" u="sng" dirty="0">
              <a:solidFill>
                <a:schemeClr val="accent5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34111FD3-7335-4D0B-86D4-BFB41EA964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70343">
            <a:off x="6410521" y="9477746"/>
            <a:ext cx="346981" cy="346981"/>
          </a:xfrm>
          <a:prstGeom prst="rect">
            <a:avLst/>
          </a:prstGeom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85937B4-78EF-4111-8494-C67107D7B8A3}"/>
              </a:ext>
            </a:extLst>
          </p:cNvPr>
          <p:cNvSpPr txBox="1"/>
          <p:nvPr/>
        </p:nvSpPr>
        <p:spPr>
          <a:xfrm>
            <a:off x="40467" y="9257068"/>
            <a:ext cx="52811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発行        静岡県警察本部生活安全部サイバー犯罪対策課</a:t>
            </a:r>
            <a:endParaRPr lang="en-US" altLang="ja-JP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サイバーセキュリティ対策係　　　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         Ｔ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EL(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代表）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054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－２７１－０１１０</a:t>
            </a:r>
            <a:endParaRPr 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98E5B7E-6443-4027-A94E-87680CCBCA84}"/>
              </a:ext>
            </a:extLst>
          </p:cNvPr>
          <p:cNvSpPr/>
          <p:nvPr/>
        </p:nvSpPr>
        <p:spPr>
          <a:xfrm>
            <a:off x="54141" y="9219468"/>
            <a:ext cx="6749715" cy="610047"/>
          </a:xfrm>
          <a:prstGeom prst="rect">
            <a:avLst/>
          </a:prstGeom>
          <a:noFill/>
          <a:ln w="38100">
            <a:solidFill>
              <a:srgbClr val="0026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6E16A191-7F19-4C13-A5E3-DD75657048D4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9" t="10628" r="10600" b="11058"/>
          <a:stretch/>
        </p:blipFill>
        <p:spPr>
          <a:xfrm>
            <a:off x="3805388" y="9275039"/>
            <a:ext cx="487675" cy="50813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5E88582-E166-4F7B-87F6-8C0F85B8A79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222" y="1263959"/>
            <a:ext cx="914516" cy="65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850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348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ＤＦ特太ゴシック体</vt:lpstr>
      <vt:lpstr>맑은 고딕</vt:lpstr>
      <vt:lpstr>ＭＳ Ｐゴシック</vt:lpstr>
      <vt:lpstr>SimSun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2023-11-01T08:41:13Z</dcterms:created>
  <dcterms:modified xsi:type="dcterms:W3CDTF">2023-11-01T08:41:13Z</dcterms:modified>
</cp:coreProperties>
</file>