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handoutMasterIdLst>
    <p:handoutMasterId r:id="rId57"/>
  </p:handoutMasterIdLst>
  <p:sldIdLst>
    <p:sldId id="264" r:id="rId2"/>
    <p:sldId id="303" r:id="rId3"/>
    <p:sldId id="340" r:id="rId4"/>
    <p:sldId id="341" r:id="rId5"/>
    <p:sldId id="312" r:id="rId6"/>
    <p:sldId id="342" r:id="rId7"/>
    <p:sldId id="290" r:id="rId8"/>
    <p:sldId id="314" r:id="rId9"/>
    <p:sldId id="313" r:id="rId10"/>
    <p:sldId id="315" r:id="rId11"/>
    <p:sldId id="302" r:id="rId12"/>
    <p:sldId id="316" r:id="rId13"/>
    <p:sldId id="343" r:id="rId14"/>
    <p:sldId id="317" r:id="rId15"/>
    <p:sldId id="301" r:id="rId16"/>
    <p:sldId id="318" r:id="rId17"/>
    <p:sldId id="319" r:id="rId18"/>
    <p:sldId id="320" r:id="rId19"/>
    <p:sldId id="291" r:id="rId20"/>
    <p:sldId id="321" r:id="rId21"/>
    <p:sldId id="295" r:id="rId22"/>
    <p:sldId id="322" r:id="rId23"/>
    <p:sldId id="323" r:id="rId24"/>
    <p:sldId id="298" r:id="rId25"/>
    <p:sldId id="324" r:id="rId26"/>
    <p:sldId id="325" r:id="rId27"/>
    <p:sldId id="297" r:id="rId28"/>
    <p:sldId id="326" r:id="rId29"/>
    <p:sldId id="327" r:id="rId30"/>
    <p:sldId id="294" r:id="rId31"/>
    <p:sldId id="329" r:id="rId32"/>
    <p:sldId id="344" r:id="rId33"/>
    <p:sldId id="328" r:id="rId34"/>
    <p:sldId id="292" r:id="rId35"/>
    <p:sldId id="352" r:id="rId36"/>
    <p:sldId id="339" r:id="rId37"/>
    <p:sldId id="347" r:id="rId38"/>
    <p:sldId id="349" r:id="rId39"/>
    <p:sldId id="351" r:id="rId40"/>
    <p:sldId id="331" r:id="rId41"/>
    <p:sldId id="304" r:id="rId42"/>
    <p:sldId id="332" r:id="rId43"/>
    <p:sldId id="333" r:id="rId44"/>
    <p:sldId id="306" r:id="rId45"/>
    <p:sldId id="334" r:id="rId46"/>
    <p:sldId id="335" r:id="rId47"/>
    <p:sldId id="305" r:id="rId48"/>
    <p:sldId id="336" r:id="rId49"/>
    <p:sldId id="338" r:id="rId50"/>
    <p:sldId id="299" r:id="rId51"/>
    <p:sldId id="300" r:id="rId52"/>
    <p:sldId id="309" r:id="rId53"/>
    <p:sldId id="310" r:id="rId54"/>
    <p:sldId id="311" r:id="rId55"/>
    <p:sldId id="288" r:id="rId56"/>
  </p:sldIdLst>
  <p:sldSz cx="12192000" cy="6858000"/>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0F256ED-07F5-4BBB-BB75-49FAAB6E0BCB}">
          <p14:sldIdLst>
            <p14:sldId id="264"/>
            <p14:sldId id="303"/>
            <p14:sldId id="340"/>
            <p14:sldId id="341"/>
            <p14:sldId id="312"/>
            <p14:sldId id="342"/>
            <p14:sldId id="290"/>
            <p14:sldId id="314"/>
            <p14:sldId id="313"/>
            <p14:sldId id="315"/>
            <p14:sldId id="302"/>
            <p14:sldId id="316"/>
            <p14:sldId id="343"/>
            <p14:sldId id="317"/>
            <p14:sldId id="301"/>
            <p14:sldId id="318"/>
            <p14:sldId id="319"/>
            <p14:sldId id="320"/>
            <p14:sldId id="291"/>
            <p14:sldId id="321"/>
            <p14:sldId id="295"/>
            <p14:sldId id="322"/>
            <p14:sldId id="323"/>
            <p14:sldId id="298"/>
            <p14:sldId id="324"/>
            <p14:sldId id="325"/>
            <p14:sldId id="297"/>
            <p14:sldId id="326"/>
            <p14:sldId id="327"/>
            <p14:sldId id="294"/>
            <p14:sldId id="329"/>
            <p14:sldId id="344"/>
            <p14:sldId id="328"/>
            <p14:sldId id="292"/>
            <p14:sldId id="352"/>
            <p14:sldId id="339"/>
            <p14:sldId id="347"/>
            <p14:sldId id="349"/>
            <p14:sldId id="351"/>
            <p14:sldId id="331"/>
            <p14:sldId id="304"/>
            <p14:sldId id="332"/>
            <p14:sldId id="333"/>
            <p14:sldId id="306"/>
            <p14:sldId id="334"/>
            <p14:sldId id="335"/>
            <p14:sldId id="305"/>
            <p14:sldId id="336"/>
            <p14:sldId id="338"/>
            <p14:sldId id="299"/>
            <p14:sldId id="300"/>
            <p14:sldId id="309"/>
            <p14:sldId id="310"/>
            <p14:sldId id="311"/>
            <p14:sldId id="2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6FAFE"/>
    <a:srgbClr val="033A8B"/>
    <a:srgbClr val="FFE7F9"/>
    <a:srgbClr val="9CD4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43" autoAdjust="0"/>
    <p:restoredTop sz="94660"/>
  </p:normalViewPr>
  <p:slideViewPr>
    <p:cSldViewPr snapToGrid="0">
      <p:cViewPr varScale="1">
        <p:scale>
          <a:sx n="72" d="100"/>
          <a:sy n="72" d="100"/>
        </p:scale>
        <p:origin x="5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2625" cy="340265"/>
          </a:xfrm>
          <a:prstGeom prst="rect">
            <a:avLst/>
          </a:prstGeom>
        </p:spPr>
        <p:txBody>
          <a:bodyPr vert="horz" lIns="91422" tIns="45710" rIns="91422"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701" y="2"/>
            <a:ext cx="4302625" cy="340265"/>
          </a:xfrm>
          <a:prstGeom prst="rect">
            <a:avLst/>
          </a:prstGeom>
        </p:spPr>
        <p:txBody>
          <a:bodyPr vert="horz" lIns="91422" tIns="45710" rIns="91422" bIns="45710" rtlCol="0"/>
          <a:lstStyle>
            <a:lvl1pPr algn="r">
              <a:defRPr sz="1200"/>
            </a:lvl1pPr>
          </a:lstStyle>
          <a:p>
            <a:fld id="{6037A937-A237-44DA-BBF0-6F9574AAA05C}" type="datetimeFigureOut">
              <a:rPr kumimoji="1" lang="ja-JP" altLang="en-US" smtClean="0"/>
              <a:t>2023/2/1</a:t>
            </a:fld>
            <a:endParaRPr kumimoji="1" lang="ja-JP" altLang="en-US"/>
          </a:p>
        </p:txBody>
      </p:sp>
      <p:sp>
        <p:nvSpPr>
          <p:cNvPr id="4" name="フッター プレースホルダー 3"/>
          <p:cNvSpPr>
            <a:spLocks noGrp="1"/>
          </p:cNvSpPr>
          <p:nvPr>
            <p:ph type="ftr" sz="quarter" idx="2"/>
          </p:nvPr>
        </p:nvSpPr>
        <p:spPr>
          <a:xfrm>
            <a:off x="2" y="6457413"/>
            <a:ext cx="4302625" cy="340265"/>
          </a:xfrm>
          <a:prstGeom prst="rect">
            <a:avLst/>
          </a:prstGeom>
        </p:spPr>
        <p:txBody>
          <a:bodyPr vert="horz" lIns="91422" tIns="45710" rIns="91422"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701" y="6457413"/>
            <a:ext cx="4302625" cy="340265"/>
          </a:xfrm>
          <a:prstGeom prst="rect">
            <a:avLst/>
          </a:prstGeom>
        </p:spPr>
        <p:txBody>
          <a:bodyPr vert="horz" lIns="91422" tIns="45710" rIns="91422" bIns="45710" rtlCol="0" anchor="b"/>
          <a:lstStyle>
            <a:lvl1pPr algn="r">
              <a:defRPr sz="1200"/>
            </a:lvl1pPr>
          </a:lstStyle>
          <a:p>
            <a:fld id="{5A0E7DF9-CCFE-48AB-9992-383054C6E455}" type="slidenum">
              <a:rPr kumimoji="1" lang="ja-JP" altLang="en-US" smtClean="0"/>
              <a:t>‹#›</a:t>
            </a:fld>
            <a:endParaRPr kumimoji="1" lang="ja-JP" altLang="en-US"/>
          </a:p>
        </p:txBody>
      </p:sp>
    </p:spTree>
    <p:extLst>
      <p:ext uri="{BB962C8B-B14F-4D97-AF65-F5344CB8AC3E}">
        <p14:creationId xmlns:p14="http://schemas.microsoft.com/office/powerpoint/2010/main" val="21602739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667019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84111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299055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3635875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276166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1831306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230639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2796542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408349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861829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A8CAC2-13C3-4364-9418-BCD99CB2DA4F}" type="datetimeFigureOut">
              <a:rPr kumimoji="1" lang="ja-JP" altLang="en-US" smtClean="0"/>
              <a:t>2023/2/1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4030697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8CAC2-13C3-4364-9418-BCD99CB2DA4F}" type="datetimeFigureOut">
              <a:rPr kumimoji="1" lang="ja-JP" altLang="en-US" smtClean="0"/>
              <a:t>2023/2/1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8D411-D45B-435D-864A-292B3C391779}" type="slidenum">
              <a:rPr kumimoji="1" lang="ja-JP" altLang="en-US" smtClean="0"/>
              <a:t>‹#›</a:t>
            </a:fld>
            <a:endParaRPr kumimoji="1" lang="ja-JP" altLang="en-US"/>
          </a:p>
        </p:txBody>
      </p:sp>
    </p:spTree>
    <p:extLst>
      <p:ext uri="{BB962C8B-B14F-4D97-AF65-F5344CB8AC3E}">
        <p14:creationId xmlns:p14="http://schemas.microsoft.com/office/powerpoint/2010/main" val="13371581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bakugai.shop/"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bakugai.shop/"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damedame.access.shop/"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damedame.access.sho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www.bank.jp/"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www.bank.jp/"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a:off x="397609" y="1466438"/>
            <a:ext cx="5502875" cy="5297181"/>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44707" y="2843976"/>
            <a:ext cx="6027939" cy="2739211"/>
          </a:xfrm>
          <a:prstGeom prst="rect">
            <a:avLst/>
          </a:prstGeom>
          <a:noFill/>
        </p:spPr>
        <p:txBody>
          <a:bodyPr wrap="square" rtlCol="0">
            <a:spAutoFit/>
          </a:bodyPr>
          <a:lstStyle/>
          <a:p>
            <a:pPr algn="ctr"/>
            <a:r>
              <a:rPr lang="ja-JP" altLang="en-US" sz="6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a:t>
            </a:r>
            <a:endParaRPr lang="en-US" altLang="ja-JP" sz="6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gn="ctr"/>
            <a:r>
              <a:rPr lang="ja-JP" altLang="en-US" sz="6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メール詐欺体験</a:t>
            </a:r>
            <a:endParaRPr lang="en-US" altLang="ja-JP" sz="6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gn="ctr"/>
            <a:endParaRPr kumimoji="1" lang="en-US" altLang="ja-JP" sz="2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gn="ctr"/>
            <a:r>
              <a:rPr lang="ja-JP" altLang="en-US" sz="2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～フィッシングメールの見分け方講座～</a:t>
            </a:r>
            <a:endParaRPr kumimoji="1"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pic>
        <p:nvPicPr>
          <p:cNvPr id="11" name="図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5192" y="1466438"/>
            <a:ext cx="3363229" cy="4606922"/>
          </a:xfrm>
          <a:prstGeom prst="rect">
            <a:avLst/>
          </a:prstGeom>
        </p:spPr>
      </p:pic>
      <p:sp>
        <p:nvSpPr>
          <p:cNvPr id="16" name="テキスト ボックス 15"/>
          <p:cNvSpPr txBox="1"/>
          <p:nvPr/>
        </p:nvSpPr>
        <p:spPr>
          <a:xfrm rot="20732115">
            <a:off x="12547" y="429176"/>
            <a:ext cx="4786570" cy="707886"/>
          </a:xfrm>
          <a:prstGeom prst="rect">
            <a:avLst/>
          </a:prstGeom>
          <a:noFill/>
        </p:spPr>
        <p:txBody>
          <a:bodyPr wrap="square" rtlCol="0">
            <a:spAutoFit/>
          </a:bodyPr>
          <a:lstStyle/>
          <a:p>
            <a:r>
              <a:rPr lang="ja-JP" altLang="en-US" sz="4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めざせ！被害ゼロ！</a:t>
            </a:r>
            <a:endParaRPr kumimoji="1" lang="ja-JP" altLang="en-US" sz="4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cxnSp>
        <p:nvCxnSpPr>
          <p:cNvPr id="18" name="直線コネクタ 17"/>
          <p:cNvCxnSpPr/>
          <p:nvPr/>
        </p:nvCxnSpPr>
        <p:spPr>
          <a:xfrm flipV="1">
            <a:off x="144707" y="518969"/>
            <a:ext cx="4302629" cy="1204679"/>
          </a:xfrm>
          <a:prstGeom prst="line">
            <a:avLst/>
          </a:prstGeom>
          <a:ln w="57150">
            <a:prstDash val="sysDash"/>
          </a:ln>
        </p:spPr>
        <p:style>
          <a:lnRef idx="1">
            <a:schemeClr val="accent4"/>
          </a:lnRef>
          <a:fillRef idx="0">
            <a:schemeClr val="accent4"/>
          </a:fillRef>
          <a:effectRef idx="0">
            <a:schemeClr val="accent4"/>
          </a:effectRef>
          <a:fontRef idx="minor">
            <a:schemeClr val="tx1"/>
          </a:fontRef>
        </p:style>
      </p:cxnSp>
      <p:sp>
        <p:nvSpPr>
          <p:cNvPr id="7" name="テキスト ボックス 6"/>
          <p:cNvSpPr txBox="1"/>
          <p:nvPr/>
        </p:nvSpPr>
        <p:spPr>
          <a:xfrm>
            <a:off x="8859167" y="6055733"/>
            <a:ext cx="2775277" cy="707886"/>
          </a:xfrm>
          <a:prstGeom prst="rect">
            <a:avLst/>
          </a:prstGeom>
          <a:noFill/>
        </p:spPr>
        <p:txBody>
          <a:bodyPr wrap="square" rtlCol="0">
            <a:spAutoFit/>
          </a:bodyPr>
          <a:lstStyle/>
          <a:p>
            <a:r>
              <a:rPr kumimoji="1" lang="ja-JP" altLang="en-US" sz="4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静岡県警察</a:t>
            </a:r>
          </a:p>
        </p:txBody>
      </p:sp>
      <p:sp>
        <p:nvSpPr>
          <p:cNvPr id="2" name="吹き出し: 円形 1">
            <a:extLst>
              <a:ext uri="{FF2B5EF4-FFF2-40B4-BE49-F238E27FC236}">
                <a16:creationId xmlns:a16="http://schemas.microsoft.com/office/drawing/2014/main" id="{EBA177D8-E8A4-4AC1-8125-707DF88E992D}"/>
              </a:ext>
            </a:extLst>
          </p:cNvPr>
          <p:cNvSpPr/>
          <p:nvPr/>
        </p:nvSpPr>
        <p:spPr>
          <a:xfrm>
            <a:off x="3602736" y="346110"/>
            <a:ext cx="6473952" cy="1675769"/>
          </a:xfrm>
          <a:prstGeom prst="wedgeEllipseCallout">
            <a:avLst>
              <a:gd name="adj1" fmla="val 41351"/>
              <a:gd name="adj2" fmla="val 118186"/>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4800" dirty="0">
                <a:solidFill>
                  <a:schemeClr val="accent1">
                    <a:lumMod val="50000"/>
                  </a:schemeClr>
                </a:solidFill>
              </a:rPr>
              <a:t>F5</a:t>
            </a:r>
            <a:r>
              <a:rPr kumimoji="1" lang="ja-JP" altLang="en-US" sz="4800" dirty="0">
                <a:solidFill>
                  <a:schemeClr val="accent1">
                    <a:lumMod val="50000"/>
                  </a:schemeClr>
                </a:solidFill>
              </a:rPr>
              <a:t>ボタンを押して始めてください！</a:t>
            </a:r>
          </a:p>
        </p:txBody>
      </p:sp>
    </p:spTree>
    <p:extLst>
      <p:ext uri="{BB962C8B-B14F-4D97-AF65-F5344CB8AC3E}">
        <p14:creationId xmlns:p14="http://schemas.microsoft.com/office/powerpoint/2010/main" val="2573322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２</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75975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56534" y="1033342"/>
            <a:ext cx="10689489" cy="4401205"/>
          </a:xfrm>
          <a:prstGeom prst="rect">
            <a:avLst/>
          </a:prstGeom>
          <a:noFill/>
        </p:spPr>
        <p:txBody>
          <a:bodyPr wrap="square" rtlCol="0">
            <a:spAutoFit/>
          </a:bodyPr>
          <a:lstStyle/>
          <a:p>
            <a:r>
              <a:rPr lang="en-US" altLang="ja-JP" sz="4000" dirty="0">
                <a:latin typeface="HG丸ｺﾞｼｯｸM-PRO" panose="020F0600000000000000" pitchFamily="50" charset="-128"/>
                <a:ea typeface="HG丸ｺﾞｼｯｸM-PRO" panose="020F0600000000000000" pitchFamily="50" charset="-128"/>
              </a:rPr>
              <a:t>From</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相手の電話番号</a:t>
            </a:r>
            <a:r>
              <a:rPr lang="en-US" altLang="ja-JP" sz="4000" dirty="0">
                <a:latin typeface="HG丸ｺﾞｼｯｸM-PRO" panose="020F0600000000000000" pitchFamily="50" charset="-128"/>
                <a:ea typeface="HG丸ｺﾞｼｯｸM-PRO" panose="020F0600000000000000" pitchFamily="50" charset="-128"/>
              </a:rPr>
              <a:t>】</a:t>
            </a:r>
          </a:p>
          <a:p>
            <a:r>
              <a:rPr lang="ja-JP" altLang="en-US" sz="4000" dirty="0">
                <a:latin typeface="HG丸ｺﾞｼｯｸM-PRO" panose="020F0600000000000000" pitchFamily="50" charset="-128"/>
                <a:ea typeface="HG丸ｺﾞｼｯｸM-PRO" panose="020F0600000000000000" pitchFamily="50" charset="-128"/>
              </a:rPr>
              <a:t> 　</a:t>
            </a:r>
            <a:r>
              <a:rPr lang="en-US" altLang="ja-JP" sz="4000" dirty="0">
                <a:latin typeface="HG丸ｺﾞｼｯｸM-PRO" panose="020F0600000000000000" pitchFamily="50" charset="-128"/>
                <a:ea typeface="HG丸ｺﾞｼｯｸM-PRO" panose="020F0600000000000000" pitchFamily="50" charset="-128"/>
              </a:rPr>
              <a:t>To</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自分の電話番号</a:t>
            </a:r>
            <a:r>
              <a:rPr lang="en-US" altLang="ja-JP" sz="4000" dirty="0">
                <a:latin typeface="HG丸ｺﾞｼｯｸM-PRO" panose="020F0600000000000000" pitchFamily="50" charset="-128"/>
                <a:ea typeface="HG丸ｺﾞｼｯｸM-PRO" panose="020F0600000000000000" pitchFamily="50" charset="-128"/>
              </a:rPr>
              <a:t>】</a:t>
            </a:r>
          </a:p>
          <a:p>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お荷物を発送しましたが、あて先不明です、</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4000" u="sng" dirty="0">
                <a:solidFill>
                  <a:srgbClr val="00B0F0"/>
                </a:solidFill>
                <a:latin typeface="HG丸ｺﾞｼｯｸM-PRO" panose="020F0600000000000000" pitchFamily="50" charset="-128"/>
                <a:ea typeface="HG丸ｺﾞｼｯｸM-PRO" panose="020F0600000000000000" pitchFamily="50" charset="-128"/>
              </a:rPr>
              <a:t>http://short.ly/3FzSFIH</a:t>
            </a:r>
            <a:endParaRPr kumimoji="1" lang="ja-JP" altLang="en-US" sz="4000" u="sng" dirty="0">
              <a:solidFill>
                <a:srgbClr val="00B0F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4239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24FFC6B9-A761-41C0-AC11-27716F2D5D39}"/>
              </a:ext>
            </a:extLst>
          </p:cNvPr>
          <p:cNvSpPr txBox="1"/>
          <p:nvPr/>
        </p:nvSpPr>
        <p:spPr>
          <a:xfrm>
            <a:off x="656534" y="1033342"/>
            <a:ext cx="10689489" cy="4401205"/>
          </a:xfrm>
          <a:prstGeom prst="rect">
            <a:avLst/>
          </a:prstGeom>
          <a:noFill/>
        </p:spPr>
        <p:txBody>
          <a:bodyPr wrap="square" rtlCol="0">
            <a:spAutoFit/>
          </a:bodyPr>
          <a:lstStyle/>
          <a:p>
            <a:r>
              <a:rPr lang="en-US" altLang="ja-JP" sz="4000" dirty="0">
                <a:latin typeface="HG丸ｺﾞｼｯｸM-PRO" panose="020F0600000000000000" pitchFamily="50" charset="-128"/>
                <a:ea typeface="HG丸ｺﾞｼｯｸM-PRO" panose="020F0600000000000000" pitchFamily="50" charset="-128"/>
              </a:rPr>
              <a:t>From</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相手の電話番号</a:t>
            </a:r>
            <a:r>
              <a:rPr lang="en-US" altLang="ja-JP" sz="4000" dirty="0">
                <a:latin typeface="HG丸ｺﾞｼｯｸM-PRO" panose="020F0600000000000000" pitchFamily="50" charset="-128"/>
                <a:ea typeface="HG丸ｺﾞｼｯｸM-PRO" panose="020F0600000000000000" pitchFamily="50" charset="-128"/>
              </a:rPr>
              <a:t>】</a:t>
            </a:r>
          </a:p>
          <a:p>
            <a:r>
              <a:rPr lang="ja-JP" altLang="en-US" sz="4000" dirty="0">
                <a:latin typeface="HG丸ｺﾞｼｯｸM-PRO" panose="020F0600000000000000" pitchFamily="50" charset="-128"/>
                <a:ea typeface="HG丸ｺﾞｼｯｸM-PRO" panose="020F0600000000000000" pitchFamily="50" charset="-128"/>
              </a:rPr>
              <a:t>　 </a:t>
            </a:r>
            <a:r>
              <a:rPr lang="en-US" altLang="ja-JP" sz="4000" dirty="0">
                <a:latin typeface="HG丸ｺﾞｼｯｸM-PRO" panose="020F0600000000000000" pitchFamily="50" charset="-128"/>
                <a:ea typeface="HG丸ｺﾞｼｯｸM-PRO" panose="020F0600000000000000" pitchFamily="50" charset="-128"/>
              </a:rPr>
              <a:t>To</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自分の電話番号</a:t>
            </a:r>
            <a:r>
              <a:rPr lang="en-US" altLang="ja-JP" sz="4000" dirty="0">
                <a:latin typeface="HG丸ｺﾞｼｯｸM-PRO" panose="020F0600000000000000" pitchFamily="50" charset="-128"/>
                <a:ea typeface="HG丸ｺﾞｼｯｸM-PRO" panose="020F0600000000000000" pitchFamily="50" charset="-128"/>
              </a:rPr>
              <a:t>】</a:t>
            </a:r>
          </a:p>
          <a:p>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お荷物を発送しましたが、あて先不明です、</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4000" u="sng" dirty="0">
                <a:solidFill>
                  <a:srgbClr val="00B0F0"/>
                </a:solidFill>
                <a:latin typeface="HG丸ｺﾞｼｯｸM-PRO" panose="020F0600000000000000" pitchFamily="50" charset="-128"/>
                <a:ea typeface="HG丸ｺﾞｼｯｸM-PRO" panose="020F0600000000000000" pitchFamily="50" charset="-128"/>
              </a:rPr>
              <a:t>http://short.ly/3FzSFIH</a:t>
            </a:r>
            <a:endParaRPr kumimoji="1" lang="ja-JP" altLang="en-US" sz="40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6728603" y="3308622"/>
            <a:ext cx="5363166" cy="3416320"/>
          </a:xfrm>
          <a:prstGeom prst="rect">
            <a:avLst/>
          </a:prstGeom>
          <a:solidFill>
            <a:srgbClr val="FFFF00"/>
          </a:solidFill>
        </p:spPr>
        <p:txBody>
          <a:bodyPr wrap="square" rtlCol="0">
            <a:spAutoFit/>
          </a:bodyPr>
          <a:lstStyle/>
          <a:p>
            <a:r>
              <a:rPr kumimoji="1" lang="ja-JP" altLang="en-US" sz="2400"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・日本語が不自然です。発送→配送</a:t>
            </a: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あて先不明です→ご不在でした</a:t>
            </a: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kumimoji="1" lang="en-US" altLang="ja-JP" sz="2400" b="1" dirty="0">
                <a:solidFill>
                  <a:srgbClr val="FF0000"/>
                </a:solidFill>
                <a:latin typeface="HG丸ｺﾞｼｯｸM-PRO" panose="020F0600000000000000" pitchFamily="50" charset="-128"/>
                <a:ea typeface="HG丸ｺﾞｼｯｸM-PRO" panose="020F0600000000000000" pitchFamily="50" charset="-128"/>
              </a:rPr>
              <a:t>URL</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に「</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short</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err="1">
                <a:solidFill>
                  <a:srgbClr val="FF0000"/>
                </a:solidFill>
                <a:latin typeface="HG丸ｺﾞｼｯｸM-PRO" panose="020F0600000000000000" pitchFamily="50" charset="-128"/>
                <a:ea typeface="HG丸ｺﾞｼｯｸM-PRO" panose="020F0600000000000000" pitchFamily="50" charset="-128"/>
              </a:rPr>
              <a:t>ly</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」などと書いてあり、「</a:t>
            </a:r>
            <a:r>
              <a:rPr lang="en-US" altLang="ja-JP" sz="2400" b="1" dirty="0" err="1">
                <a:solidFill>
                  <a:srgbClr val="FF0000"/>
                </a:solidFill>
                <a:latin typeface="HG丸ｺﾞｼｯｸM-PRO" panose="020F0600000000000000" pitchFamily="50" charset="-128"/>
                <a:ea typeface="HG丸ｺﾞｼｯｸM-PRO" panose="020F0600000000000000" pitchFamily="50" charset="-128"/>
              </a:rPr>
              <a:t>jp</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」や「</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com</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」の記載がないため、短縮</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URL</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機能を使用してます。</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・本来の</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URL</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を隠すために短縮していると思われます。</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3AEF8565-53FF-4461-A155-59E85EDADD1A}"/>
              </a:ext>
            </a:extLst>
          </p:cNvPr>
          <p:cNvSpPr/>
          <p:nvPr/>
        </p:nvSpPr>
        <p:spPr>
          <a:xfrm>
            <a:off x="2939957" y="4879910"/>
            <a:ext cx="1809325" cy="485192"/>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15516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1+#ppt_w/2"/>
                                          </p:val>
                                        </p:tav>
                                        <p:tav tm="100000">
                                          <p:val>
                                            <p:strVal val="#ppt_x"/>
                                          </p:val>
                                        </p:tav>
                                      </p:tavLst>
                                    </p:anim>
                                    <p:anim calcmode="lin" valueType="num">
                                      <p:cBhvr additive="base">
                                        <p:cTn id="11"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67304" y="2124436"/>
            <a:ext cx="10206682" cy="3534492"/>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43505" y="2204756"/>
            <a:ext cx="10715625" cy="3243196"/>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メールが届いた。</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このメールの</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どこが不審だと思いますか？</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43777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３</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7396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01081" y="797510"/>
            <a:ext cx="11989837" cy="5262979"/>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○○サービスのお知らせ</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○○サービス</a:t>
            </a:r>
            <a:r>
              <a:rPr lang="en-US" altLang="ja-JP" sz="2800" dirty="0">
                <a:latin typeface="HG丸ｺﾞｼｯｸM-PRO" panose="020F0600000000000000" pitchFamily="50" charset="-128"/>
                <a:ea typeface="HG丸ｺﾞｼｯｸM-PRO" panose="020F0600000000000000" pitchFamily="50" charset="-128"/>
              </a:rPr>
              <a:t>&lt;【</a:t>
            </a:r>
            <a:r>
              <a:rPr lang="ja-JP" altLang="en-US" sz="2800" dirty="0">
                <a:latin typeface="HG丸ｺﾞｼｯｸM-PRO" panose="020F0600000000000000" pitchFamily="50" charset="-128"/>
                <a:ea typeface="HG丸ｺﾞｼｯｸM-PRO" panose="020F0600000000000000" pitchFamily="50" charset="-128"/>
              </a:rPr>
              <a:t>相手のメールアドレス</a:t>
            </a:r>
            <a:r>
              <a:rPr lang="en-US" altLang="ja-JP" sz="2800" dirty="0">
                <a:latin typeface="HG丸ｺﾞｼｯｸM-PRO" panose="020F0600000000000000" pitchFamily="50" charset="-128"/>
                <a:ea typeface="HG丸ｺﾞｼｯｸM-PRO" panose="020F0600000000000000" pitchFamily="50" charset="-128"/>
              </a:rPr>
              <a:t>】&gt;</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○○サービスをご利用いただきありがとうございます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〇〇サービスは無効になりました。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引き続きサービスをご利用いただきたい場合は、</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下記リンクより詳細をご確認ください。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u="sng" dirty="0">
                <a:solidFill>
                  <a:srgbClr val="0070C0"/>
                </a:solidFill>
                <a:latin typeface="HG丸ｺﾞｼｯｸM-PRO" panose="020F0600000000000000" pitchFamily="50" charset="-128"/>
                <a:ea typeface="HG丸ｺﾞｼｯｸM-PRO" panose="020F0600000000000000" pitchFamily="50" charset="-128"/>
                <a:hlinkClick r:id="rId2"/>
              </a:rPr>
              <a:t>https://bakugai.co.jp</a:t>
            </a:r>
            <a:endParaRPr lang="en-US" altLang="ja-JP" sz="2800" u="sng" dirty="0">
              <a:solidFill>
                <a:srgbClr val="0070C0"/>
              </a:soli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ご不便とご心配をおかけしまして誠に申し訳ございませんが、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何とぞご理解賜わりたくお願い申し上げます。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82671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48263F6-3AAF-4C7D-8AF2-279E39B4A756}"/>
              </a:ext>
            </a:extLst>
          </p:cNvPr>
          <p:cNvSpPr txBox="1"/>
          <p:nvPr/>
        </p:nvSpPr>
        <p:spPr>
          <a:xfrm>
            <a:off x="101081" y="797510"/>
            <a:ext cx="11989837" cy="5262979"/>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○○サービスのお知らせ</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○○サービス</a:t>
            </a:r>
            <a:r>
              <a:rPr lang="en-US" altLang="ja-JP" sz="2800" dirty="0">
                <a:latin typeface="HG丸ｺﾞｼｯｸM-PRO" panose="020F0600000000000000" pitchFamily="50" charset="-128"/>
                <a:ea typeface="HG丸ｺﾞｼｯｸM-PRO" panose="020F0600000000000000" pitchFamily="50" charset="-128"/>
              </a:rPr>
              <a:t>&lt;【</a:t>
            </a:r>
            <a:r>
              <a:rPr lang="ja-JP" altLang="en-US" sz="2800" dirty="0">
                <a:latin typeface="HG丸ｺﾞｼｯｸM-PRO" panose="020F0600000000000000" pitchFamily="50" charset="-128"/>
                <a:ea typeface="HG丸ｺﾞｼｯｸM-PRO" panose="020F0600000000000000" pitchFamily="50" charset="-128"/>
              </a:rPr>
              <a:t>相手のメールアドレス</a:t>
            </a:r>
            <a:r>
              <a:rPr lang="en-US" altLang="ja-JP" sz="2800" dirty="0">
                <a:latin typeface="HG丸ｺﾞｼｯｸM-PRO" panose="020F0600000000000000" pitchFamily="50" charset="-128"/>
                <a:ea typeface="HG丸ｺﾞｼｯｸM-PRO" panose="020F0600000000000000" pitchFamily="50" charset="-128"/>
              </a:rPr>
              <a:t>】&gt;</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○○サービスをご利用いただきありがとうございます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〇〇サービスは無効になりました。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引き続きサービスをご利用いただきたい場合は、</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下記リンクより詳細をご確認ください。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u="sng" dirty="0">
                <a:solidFill>
                  <a:srgbClr val="0070C0"/>
                </a:solidFill>
                <a:latin typeface="HG丸ｺﾞｼｯｸM-PRO" panose="020F0600000000000000" pitchFamily="50" charset="-128"/>
                <a:ea typeface="HG丸ｺﾞｼｯｸM-PRO" panose="020F0600000000000000" pitchFamily="50" charset="-128"/>
                <a:hlinkClick r:id="rId2"/>
              </a:rPr>
              <a:t>https://bakugai.co.jp</a:t>
            </a:r>
            <a:endParaRPr lang="en-US" altLang="ja-JP" sz="2800" u="sng" dirty="0">
              <a:solidFill>
                <a:srgbClr val="0070C0"/>
              </a:soli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ご不便とご心配をおかけしまして誠に申し訳ございませんが、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何とぞご理解賜わりたくお願い申し上げます。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7279689" y="693327"/>
            <a:ext cx="4811229" cy="2585323"/>
          </a:xfrm>
          <a:prstGeom prst="rect">
            <a:avLst/>
          </a:prstGeom>
          <a:solidFill>
            <a:srgbClr val="FFFF00"/>
          </a:solidFill>
        </p:spPr>
        <p:txBody>
          <a:bodyPr wrap="square" rtlCol="0">
            <a:spAutoFit/>
          </a:bodyPr>
          <a:lstStyle/>
          <a:p>
            <a:r>
              <a:rPr kumimoji="1" lang="ja-JP" altLang="en-US"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・日本語が不自然です。</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ご利用いただきたい→ご利用なさりたい</a:t>
            </a:r>
            <a:endParaRPr kumimoji="1"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・マウスを上に乗せるとアクセス先</a:t>
            </a:r>
            <a:r>
              <a:rPr lang="en-US" altLang="ja-JP" b="1" dirty="0">
                <a:solidFill>
                  <a:srgbClr val="FF0000"/>
                </a:solidFill>
                <a:latin typeface="HG丸ｺﾞｼｯｸM-PRO" panose="020F0600000000000000" pitchFamily="50" charset="-128"/>
                <a:ea typeface="HG丸ｺﾞｼｯｸM-PRO" panose="020F0600000000000000" pitchFamily="50" charset="-128"/>
              </a:rPr>
              <a:t>URL</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r>
              <a:rPr lang="en-US" altLang="ja-JP" b="1" dirty="0">
                <a:solidFill>
                  <a:srgbClr val="FF0000"/>
                </a:solidFill>
                <a:latin typeface="HG丸ｺﾞｼｯｸM-PRO" panose="020F0600000000000000" pitchFamily="50" charset="-128"/>
                <a:ea typeface="HG丸ｺﾞｼｯｸM-PRO" panose="020F0600000000000000" pitchFamily="50" charset="-128"/>
              </a:rPr>
              <a:t>https://bakugai.shop</a:t>
            </a:r>
            <a:r>
              <a:rPr lang="ja-JP" altLang="en-US" b="1" dirty="0">
                <a:solidFill>
                  <a:srgbClr val="FF0000"/>
                </a:solidFill>
                <a:latin typeface="HG丸ｺﾞｼｯｸM-PRO" panose="020F0600000000000000" pitchFamily="50" charset="-128"/>
                <a:ea typeface="HG丸ｺﾞｼｯｸM-PRO" panose="020F0600000000000000" pitchFamily="50" charset="-128"/>
              </a:rPr>
              <a:t>」が表示され、</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記載されている</a:t>
            </a:r>
            <a:r>
              <a:rPr lang="en-US" altLang="ja-JP" b="1" dirty="0">
                <a:solidFill>
                  <a:srgbClr val="FF0000"/>
                </a:solidFill>
                <a:latin typeface="HG丸ｺﾞｼｯｸM-PRO" panose="020F0600000000000000" pitchFamily="50" charset="-128"/>
                <a:ea typeface="HG丸ｺﾞｼｯｸM-PRO" panose="020F0600000000000000" pitchFamily="50" charset="-128"/>
              </a:rPr>
              <a:t>URL</a:t>
            </a:r>
            <a:r>
              <a:rPr lang="ja-JP" altLang="en-US" b="1" dirty="0">
                <a:solidFill>
                  <a:srgbClr val="FF0000"/>
                </a:solidFill>
                <a:latin typeface="HG丸ｺﾞｼｯｸM-PRO" panose="020F0600000000000000" pitchFamily="50" charset="-128"/>
                <a:ea typeface="HG丸ｺﾞｼｯｸM-PRO" panose="020F0600000000000000" pitchFamily="50" charset="-128"/>
              </a:rPr>
              <a:t>とアクセス先が違う</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ことがわかります。</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・今回、</a:t>
            </a:r>
            <a:r>
              <a:rPr lang="en-US" altLang="ja-JP" b="1" dirty="0">
                <a:solidFill>
                  <a:srgbClr val="FF0000"/>
                </a:solidFill>
                <a:latin typeface="HG丸ｺﾞｼｯｸM-PRO" panose="020F0600000000000000" pitchFamily="50" charset="-128"/>
                <a:ea typeface="HG丸ｺﾞｼｯｸM-PRO" panose="020F0600000000000000" pitchFamily="50" charset="-128"/>
              </a:rPr>
              <a:t>URL</a:t>
            </a:r>
            <a:r>
              <a:rPr lang="ja-JP" altLang="en-US" b="1" dirty="0">
                <a:solidFill>
                  <a:srgbClr val="FF0000"/>
                </a:solidFill>
                <a:latin typeface="HG丸ｺﾞｼｯｸM-PRO" panose="020F0600000000000000" pitchFamily="50" charset="-128"/>
                <a:ea typeface="HG丸ｺﾞｼｯｸM-PRO" panose="020F0600000000000000" pitchFamily="50" charset="-128"/>
              </a:rPr>
              <a:t>の最後が「</a:t>
            </a:r>
            <a:r>
              <a:rPr lang="en-US" altLang="ja-JP" b="1" dirty="0">
                <a:solidFill>
                  <a:srgbClr val="FF0000"/>
                </a:solidFill>
                <a:latin typeface="HG丸ｺﾞｼｯｸM-PRO" panose="020F0600000000000000" pitchFamily="50" charset="-128"/>
                <a:ea typeface="HG丸ｺﾞｼｯｸM-PRO" panose="020F0600000000000000" pitchFamily="50" charset="-128"/>
              </a:rPr>
              <a:t>shop</a:t>
            </a:r>
            <a:r>
              <a:rPr lang="ja-JP" altLang="en-US" b="1" dirty="0">
                <a:solidFill>
                  <a:srgbClr val="FF0000"/>
                </a:solidFill>
                <a:latin typeface="HG丸ｺﾞｼｯｸM-PRO" panose="020F0600000000000000" pitchFamily="50" charset="-128"/>
                <a:ea typeface="HG丸ｺﾞｼｯｸM-PRO" panose="020F0600000000000000" pitchFamily="50" charset="-128"/>
              </a:rPr>
              <a:t>」ですが、「</a:t>
            </a:r>
            <a:r>
              <a:rPr lang="en-US" altLang="ja-JP" b="1" dirty="0">
                <a:solidFill>
                  <a:srgbClr val="FF0000"/>
                </a:solidFill>
                <a:latin typeface="HG丸ｺﾞｼｯｸM-PRO" panose="020F0600000000000000" pitchFamily="50" charset="-128"/>
                <a:ea typeface="HG丸ｺﾞｼｯｸM-PRO" panose="020F0600000000000000" pitchFamily="50" charset="-128"/>
              </a:rPr>
              <a:t>online</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r>
              <a:rPr lang="en-US" altLang="ja-JP" b="1" dirty="0" err="1">
                <a:solidFill>
                  <a:srgbClr val="FF0000"/>
                </a:solidFill>
                <a:latin typeface="HG丸ｺﾞｼｯｸM-PRO" panose="020F0600000000000000" pitchFamily="50" charset="-128"/>
                <a:ea typeface="HG丸ｺﾞｼｯｸM-PRO" panose="020F0600000000000000" pitchFamily="50" charset="-128"/>
              </a:rPr>
              <a:t>xyz</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r>
              <a:rPr lang="en-US" altLang="ja-JP" b="1" dirty="0">
                <a:solidFill>
                  <a:srgbClr val="FF0000"/>
                </a:solidFill>
                <a:latin typeface="HG丸ｺﾞｼｯｸM-PRO" panose="020F0600000000000000" pitchFamily="50" charset="-128"/>
                <a:ea typeface="HG丸ｺﾞｼｯｸM-PRO" panose="020F0600000000000000" pitchFamily="50" charset="-128"/>
              </a:rPr>
              <a:t>top</a:t>
            </a:r>
            <a:r>
              <a:rPr lang="ja-JP" altLang="en-US" b="1" dirty="0">
                <a:solidFill>
                  <a:srgbClr val="FF0000"/>
                </a:solidFill>
                <a:latin typeface="HG丸ｺﾞｼｯｸM-PRO" panose="020F0600000000000000" pitchFamily="50" charset="-128"/>
                <a:ea typeface="HG丸ｺﾞｼｯｸM-PRO" panose="020F0600000000000000" pitchFamily="50" charset="-128"/>
              </a:rPr>
              <a:t>」などもあります。</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F8C6C3A5-166B-4CE8-90B5-4413A001AD59}"/>
              </a:ext>
            </a:extLst>
          </p:cNvPr>
          <p:cNvSpPr/>
          <p:nvPr/>
        </p:nvSpPr>
        <p:spPr>
          <a:xfrm>
            <a:off x="2263682" y="4738340"/>
            <a:ext cx="3832318" cy="440149"/>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3" name="吹き出し: 四角形 2">
            <a:extLst>
              <a:ext uri="{FF2B5EF4-FFF2-40B4-BE49-F238E27FC236}">
                <a16:creationId xmlns:a16="http://schemas.microsoft.com/office/drawing/2014/main" id="{54BDC849-F8F4-4F15-BDA3-111BB1ADA155}"/>
              </a:ext>
            </a:extLst>
          </p:cNvPr>
          <p:cNvSpPr/>
          <p:nvPr/>
        </p:nvSpPr>
        <p:spPr>
          <a:xfrm>
            <a:off x="2338326" y="6248447"/>
            <a:ext cx="3689249" cy="413609"/>
          </a:xfrm>
          <a:prstGeom prst="wedgeRectCallout">
            <a:avLst>
              <a:gd name="adj1" fmla="val -26602"/>
              <a:gd name="adj2" fmla="val -313645"/>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0070C0"/>
                </a:solidFill>
              </a:rPr>
              <a:t>https://bakugai.shop/</a:t>
            </a:r>
            <a:endParaRPr kumimoji="1" lang="ja-JP" altLang="en-US" sz="2800" dirty="0">
              <a:solidFill>
                <a:srgbClr val="0070C0"/>
              </a:solidFill>
            </a:endParaRPr>
          </a:p>
        </p:txBody>
      </p:sp>
      <p:sp>
        <p:nvSpPr>
          <p:cNvPr id="6" name="正方形/長方形 5">
            <a:extLst>
              <a:ext uri="{FF2B5EF4-FFF2-40B4-BE49-F238E27FC236}">
                <a16:creationId xmlns:a16="http://schemas.microsoft.com/office/drawing/2014/main" id="{9FC360A2-1F97-4302-9DA9-6985572378B9}"/>
              </a:ext>
            </a:extLst>
          </p:cNvPr>
          <p:cNvSpPr/>
          <p:nvPr/>
        </p:nvSpPr>
        <p:spPr>
          <a:xfrm>
            <a:off x="5530217" y="3856340"/>
            <a:ext cx="3225594" cy="440149"/>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5152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anim calcmode="lin" valueType="num">
                                      <p:cBhvr>
                                        <p:cTn id="11" dur="1000" fill="hold"/>
                                        <p:tgtEl>
                                          <p:spTgt spid="7"/>
                                        </p:tgtEl>
                                        <p:attrNameLst>
                                          <p:attrName>ppt_x</p:attrName>
                                        </p:attrNameLst>
                                      </p:cBhvr>
                                      <p:tavLst>
                                        <p:tav tm="0">
                                          <p:val>
                                            <p:strVal val="#ppt_x"/>
                                          </p:val>
                                        </p:tav>
                                        <p:tav tm="100000">
                                          <p:val>
                                            <p:strVal val="#ppt_x"/>
                                          </p:val>
                                        </p:tav>
                                      </p:tavLst>
                                    </p:anim>
                                    <p:anim calcmode="lin" valueType="num">
                                      <p:cBhvr>
                                        <p:cTn id="12" dur="1000" fill="hold"/>
                                        <p:tgtEl>
                                          <p:spTgt spid="7"/>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7" grpId="0" animBg="1"/>
      <p:bldP spid="3"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４</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43440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39959" y="797510"/>
            <a:ext cx="12052041" cy="5262979"/>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○○サービスのお知らせ</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○○サービス</a:t>
            </a:r>
            <a:r>
              <a:rPr lang="en-US" altLang="ja-JP" sz="2800" dirty="0">
                <a:latin typeface="HG丸ｺﾞｼｯｸM-PRO" panose="020F0600000000000000" pitchFamily="50" charset="-128"/>
                <a:ea typeface="HG丸ｺﾞｼｯｸM-PRO" panose="020F0600000000000000" pitchFamily="50" charset="-128"/>
              </a:rPr>
              <a:t>&lt;【</a:t>
            </a:r>
            <a:r>
              <a:rPr lang="ja-JP" altLang="en-US" sz="2800" dirty="0">
                <a:latin typeface="HG丸ｺﾞｼｯｸM-PRO" panose="020F0600000000000000" pitchFamily="50" charset="-128"/>
                <a:ea typeface="HG丸ｺﾞｼｯｸM-PRO" panose="020F0600000000000000" pitchFamily="50" charset="-128"/>
              </a:rPr>
              <a:t>相手のメールアドレス</a:t>
            </a:r>
            <a:r>
              <a:rPr lang="en-US" altLang="ja-JP" sz="2800" dirty="0">
                <a:latin typeface="HG丸ｺﾞｼｯｸM-PRO" panose="020F0600000000000000" pitchFamily="50" charset="-128"/>
                <a:ea typeface="HG丸ｺﾞｼｯｸM-PRO" panose="020F0600000000000000" pitchFamily="50" charset="-128"/>
              </a:rPr>
              <a:t>】&gt;</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○○サービスをご利用いただきありがとうございます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〇〇サービスは無効になりました。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引き続きサービスをご利用いただきたい場合は、</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下記リンクより詳細をご確認ください。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u="sng" dirty="0">
                <a:solidFill>
                  <a:srgbClr val="0070C0"/>
                </a:solidFill>
                <a:latin typeface="HG丸ｺﾞｼｯｸM-PRO" panose="020F0600000000000000" pitchFamily="50" charset="-128"/>
                <a:ea typeface="HG丸ｺﾞｼｯｸM-PRO" panose="020F0600000000000000" pitchFamily="50" charset="-128"/>
                <a:hlinkClick r:id="rId2"/>
              </a:rPr>
              <a:t>→ご利用変更はこちらから</a:t>
            </a:r>
            <a:endParaRPr lang="en-US" altLang="ja-JP" sz="2800" u="sng" dirty="0">
              <a:solidFill>
                <a:srgbClr val="0070C0"/>
              </a:soli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ご不便とご心配をおかけしまして誠に申し訳ございませんが、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何とぞご理解賜わりたくお願い申し上げます。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70657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DF4D393C-08D7-408E-A8DC-679D69DF8659}"/>
              </a:ext>
            </a:extLst>
          </p:cNvPr>
          <p:cNvSpPr txBox="1"/>
          <p:nvPr/>
        </p:nvSpPr>
        <p:spPr>
          <a:xfrm>
            <a:off x="139959" y="797510"/>
            <a:ext cx="12052041" cy="5262979"/>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○○サービスのお知らせ</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○○サービス</a:t>
            </a:r>
            <a:r>
              <a:rPr lang="en-US" altLang="ja-JP" sz="2800" dirty="0">
                <a:latin typeface="HG丸ｺﾞｼｯｸM-PRO" panose="020F0600000000000000" pitchFamily="50" charset="-128"/>
                <a:ea typeface="HG丸ｺﾞｼｯｸM-PRO" panose="020F0600000000000000" pitchFamily="50" charset="-128"/>
              </a:rPr>
              <a:t>&lt;【</a:t>
            </a:r>
            <a:r>
              <a:rPr lang="ja-JP" altLang="en-US" sz="2800" dirty="0">
                <a:latin typeface="HG丸ｺﾞｼｯｸM-PRO" panose="020F0600000000000000" pitchFamily="50" charset="-128"/>
                <a:ea typeface="HG丸ｺﾞｼｯｸM-PRO" panose="020F0600000000000000" pitchFamily="50" charset="-128"/>
              </a:rPr>
              <a:t>相手のメールアドレス</a:t>
            </a:r>
            <a:r>
              <a:rPr lang="en-US" altLang="ja-JP" sz="2800" dirty="0">
                <a:latin typeface="HG丸ｺﾞｼｯｸM-PRO" panose="020F0600000000000000" pitchFamily="50" charset="-128"/>
                <a:ea typeface="HG丸ｺﾞｼｯｸM-PRO" panose="020F0600000000000000" pitchFamily="50" charset="-128"/>
              </a:rPr>
              <a:t>】&gt;</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○○サービスをご利用いただきありがとうございます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〇〇サービスは無効になりました。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引き続きサービスをご利用いただきたい場合は、</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下記リンクより詳細をご確認ください。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u="sng" dirty="0">
                <a:solidFill>
                  <a:srgbClr val="0070C0"/>
                </a:solidFill>
                <a:latin typeface="HG丸ｺﾞｼｯｸM-PRO" panose="020F0600000000000000" pitchFamily="50" charset="-128"/>
                <a:ea typeface="HG丸ｺﾞｼｯｸM-PRO" panose="020F0600000000000000" pitchFamily="50" charset="-128"/>
                <a:hlinkClick r:id="rId2"/>
              </a:rPr>
              <a:t>→ご利用変更はこちらから</a:t>
            </a:r>
            <a:endParaRPr lang="en-US" altLang="ja-JP" sz="2800" u="sng" dirty="0">
              <a:solidFill>
                <a:srgbClr val="0070C0"/>
              </a:soli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ご不便とご心配をおかけしまして誠に申し訳ございませんが、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何とぞご理解賜わりたくお願い申し上げます。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7412854" y="333047"/>
            <a:ext cx="4779146" cy="2308324"/>
          </a:xfrm>
          <a:prstGeom prst="rect">
            <a:avLst/>
          </a:prstGeom>
          <a:solidFill>
            <a:srgbClr val="FFFF00"/>
          </a:solidFill>
        </p:spPr>
        <p:txBody>
          <a:bodyPr wrap="square" rtlCol="0">
            <a:spAutoFit/>
          </a:bodyPr>
          <a:lstStyle/>
          <a:p>
            <a:r>
              <a:rPr kumimoji="1" lang="ja-JP" altLang="en-US"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・マウスを上に乗せるとアクセス先</a:t>
            </a:r>
            <a:r>
              <a:rPr lang="en-US" altLang="ja-JP" b="1" dirty="0">
                <a:solidFill>
                  <a:srgbClr val="FF0000"/>
                </a:solidFill>
                <a:latin typeface="HG丸ｺﾞｼｯｸM-PRO" panose="020F0600000000000000" pitchFamily="50" charset="-128"/>
                <a:ea typeface="HG丸ｺﾞｼｯｸM-PRO" panose="020F0600000000000000" pitchFamily="50" charset="-128"/>
              </a:rPr>
              <a:t>URL</a:t>
            </a:r>
            <a:r>
              <a:rPr lang="ja-JP" altLang="en-US" b="1" dirty="0">
                <a:solidFill>
                  <a:srgbClr val="FF0000"/>
                </a:solidFill>
                <a:latin typeface="HG丸ｺﾞｼｯｸM-PRO" panose="020F0600000000000000" pitchFamily="50" charset="-128"/>
                <a:ea typeface="HG丸ｺﾞｼｯｸM-PRO" panose="020F0600000000000000" pitchFamily="50" charset="-128"/>
              </a:rPr>
              <a:t>が表示され、「ご利用変更はこちらから」のアクセス先が「</a:t>
            </a:r>
            <a:r>
              <a:rPr lang="en-US" altLang="ja-JP" b="1" dirty="0">
                <a:solidFill>
                  <a:srgbClr val="FF0000"/>
                </a:solidFill>
                <a:latin typeface="HG丸ｺﾞｼｯｸM-PRO" panose="020F0600000000000000" pitchFamily="50" charset="-128"/>
                <a:ea typeface="HG丸ｺﾞｼｯｸM-PRO" panose="020F0600000000000000" pitchFamily="50" charset="-128"/>
              </a:rPr>
              <a:t>https://damedame.access.shop/</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ということがわかります。</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・これは、不審な</a:t>
            </a:r>
            <a:r>
              <a:rPr lang="en-US" altLang="ja-JP" b="1" dirty="0">
                <a:solidFill>
                  <a:srgbClr val="FF0000"/>
                </a:solidFill>
                <a:latin typeface="HG丸ｺﾞｼｯｸM-PRO" panose="020F0600000000000000" pitchFamily="50" charset="-128"/>
                <a:ea typeface="HG丸ｺﾞｼｯｸM-PRO" panose="020F0600000000000000" pitchFamily="50" charset="-128"/>
              </a:rPr>
              <a:t>URL</a:t>
            </a:r>
            <a:r>
              <a:rPr lang="ja-JP" altLang="en-US" b="1" dirty="0">
                <a:solidFill>
                  <a:srgbClr val="FF0000"/>
                </a:solidFill>
                <a:latin typeface="HG丸ｺﾞｼｯｸM-PRO" panose="020F0600000000000000" pitchFamily="50" charset="-128"/>
                <a:ea typeface="HG丸ｺﾞｼｯｸM-PRO" panose="020F0600000000000000" pitchFamily="50" charset="-128"/>
              </a:rPr>
              <a:t>を隠すためにリンク機能を使用していると思われます。</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08DD1F7C-8E8F-4F99-807A-6DE46CCAB67F}"/>
              </a:ext>
            </a:extLst>
          </p:cNvPr>
          <p:cNvSpPr/>
          <p:nvPr/>
        </p:nvSpPr>
        <p:spPr>
          <a:xfrm>
            <a:off x="2338327" y="4701018"/>
            <a:ext cx="4351722" cy="449480"/>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8" name="吹き出し: 四角形 7">
            <a:extLst>
              <a:ext uri="{FF2B5EF4-FFF2-40B4-BE49-F238E27FC236}">
                <a16:creationId xmlns:a16="http://schemas.microsoft.com/office/drawing/2014/main" id="{E866805E-90B4-407C-AC06-DC57914BF326}"/>
              </a:ext>
            </a:extLst>
          </p:cNvPr>
          <p:cNvSpPr/>
          <p:nvPr/>
        </p:nvSpPr>
        <p:spPr>
          <a:xfrm>
            <a:off x="2338326" y="6248447"/>
            <a:ext cx="4948881" cy="441601"/>
          </a:xfrm>
          <a:prstGeom prst="wedgeRectCallout">
            <a:avLst>
              <a:gd name="adj1" fmla="val -28293"/>
              <a:gd name="adj2" fmla="val -295919"/>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rgbClr val="0070C0"/>
                </a:solidFill>
              </a:rPr>
              <a:t>https://damedame.access.shop/</a:t>
            </a:r>
            <a:endParaRPr kumimoji="1" lang="ja-JP" altLang="en-US" sz="2800" dirty="0">
              <a:solidFill>
                <a:srgbClr val="0070C0"/>
              </a:solidFill>
            </a:endParaRPr>
          </a:p>
        </p:txBody>
      </p:sp>
    </p:spTree>
    <p:extLst>
      <p:ext uri="{BB962C8B-B14F-4D97-AF65-F5344CB8AC3E}">
        <p14:creationId xmlns:p14="http://schemas.microsoft.com/office/powerpoint/2010/main" val="180146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anim calcmode="lin" valueType="num">
                                      <p:cBhvr>
                                        <p:cTn id="11" dur="1000" fill="hold"/>
                                        <p:tgtEl>
                                          <p:spTgt spid="7"/>
                                        </p:tgtEl>
                                        <p:attrNameLst>
                                          <p:attrName>ppt_x</p:attrName>
                                        </p:attrNameLst>
                                      </p:cBhvr>
                                      <p:tavLst>
                                        <p:tav tm="0">
                                          <p:val>
                                            <p:strVal val="#ppt_x"/>
                                          </p:val>
                                        </p:tav>
                                        <p:tav tm="100000">
                                          <p:val>
                                            <p:strVal val="#ppt_x"/>
                                          </p:val>
                                        </p:tav>
                                      </p:tavLst>
                                    </p:anim>
                                    <p:anim calcmode="lin" valueType="num">
                                      <p:cBhvr>
                                        <p:cTn id="12" dur="1000" fill="hold"/>
                                        <p:tgtEl>
                                          <p:spTgt spid="7"/>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1">
            <a:extLst>
              <a:ext uri="{FF2B5EF4-FFF2-40B4-BE49-F238E27FC236}">
                <a16:creationId xmlns:a16="http://schemas.microsoft.com/office/drawing/2014/main" id="{1AE1549B-E610-4043-AA69-1E9C2307E220}"/>
              </a:ext>
            </a:extLst>
          </p:cNvPr>
          <p:cNvSpPr/>
          <p:nvPr/>
        </p:nvSpPr>
        <p:spPr>
          <a:xfrm>
            <a:off x="2615274" y="1783284"/>
            <a:ext cx="7135471" cy="4477427"/>
          </a:xfrm>
          <a:prstGeom prst="roundRect">
            <a:avLst>
              <a:gd name="adj" fmla="val 621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1400B138-815D-4437-A2CF-CCE37C549451}"/>
              </a:ext>
            </a:extLst>
          </p:cNvPr>
          <p:cNvSpPr txBox="1"/>
          <p:nvPr/>
        </p:nvSpPr>
        <p:spPr>
          <a:xfrm>
            <a:off x="2720137" y="1774896"/>
            <a:ext cx="9098212" cy="4401205"/>
          </a:xfrm>
          <a:prstGeom prst="rect">
            <a:avLst/>
          </a:prstGeom>
          <a:noFill/>
        </p:spPr>
        <p:txBody>
          <a:bodyPr wrap="square" rtlCol="0">
            <a:spAutoFit/>
          </a:bodyPr>
          <a:lstStyle/>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フィッシングサイト作成</a:t>
            </a:r>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（調達・構築）</a:t>
            </a:r>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40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40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フィッシングサイト公開</a:t>
            </a:r>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40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40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a:t>
            </a:r>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スミッシング配信（誘導）</a:t>
            </a:r>
            <a:endParaRPr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914399" y="411891"/>
            <a:ext cx="10206682" cy="134979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45707" y="327281"/>
            <a:ext cx="10715625" cy="1027204"/>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フィッシングメールの流れ①</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635A47F9-C849-4027-8C31-D524F8879BAC}"/>
              </a:ext>
            </a:extLst>
          </p:cNvPr>
          <p:cNvSpPr txBox="1"/>
          <p:nvPr/>
        </p:nvSpPr>
        <p:spPr>
          <a:xfrm>
            <a:off x="1109791" y="1767409"/>
            <a:ext cx="2202751" cy="646331"/>
          </a:xfrm>
          <a:prstGeom prst="rect">
            <a:avLst/>
          </a:prstGeom>
          <a:noFill/>
        </p:spPr>
        <p:txBody>
          <a:bodyPr wrap="square" rtlCol="0">
            <a:spAutoFit/>
          </a:bodyPr>
          <a:lstStyle/>
          <a:p>
            <a:r>
              <a:rPr lang="ja-JP" altLang="en-US" sz="3600" dirty="0">
                <a:latin typeface="HG丸ｺﾞｼｯｸM-PRO" panose="020F0600000000000000" pitchFamily="50" charset="-128"/>
                <a:ea typeface="HG丸ｺﾞｼｯｸM-PRO" panose="020F0600000000000000" pitchFamily="50" charset="-128"/>
              </a:rPr>
              <a:t>攻撃者</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9C7BA541-85AB-4C50-860D-857890381168}"/>
              </a:ext>
            </a:extLst>
          </p:cNvPr>
          <p:cNvSpPr txBox="1"/>
          <p:nvPr/>
        </p:nvSpPr>
        <p:spPr>
          <a:xfrm>
            <a:off x="3187490" y="1305293"/>
            <a:ext cx="4704758" cy="461665"/>
          </a:xfrm>
          <a:prstGeom prst="rect">
            <a:avLst/>
          </a:prstGeom>
          <a:noFill/>
        </p:spPr>
        <p:txBody>
          <a:bodyPr wrap="square" rtlCol="0">
            <a:spAutoFit/>
          </a:bodyPr>
          <a:lstStyle/>
          <a:p>
            <a:r>
              <a:rPr lang="ja-JP" altLang="en-US" sz="2400" dirty="0">
                <a:latin typeface="HG丸ｺﾞｼｯｸM-PRO" panose="020F0600000000000000" pitchFamily="50" charset="-128"/>
                <a:ea typeface="HG丸ｺﾞｼｯｸM-PRO" panose="020F0600000000000000" pitchFamily="50" charset="-128"/>
              </a:rPr>
              <a:t>～詐欺被害が発生するまで～</a:t>
            </a:r>
            <a:endParaRPr lang="en-US"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9911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５</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5643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36375" y="1012954"/>
            <a:ext cx="11719250" cy="4832092"/>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○○銀行からのお知らせ</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○○サービス</a:t>
            </a:r>
            <a:r>
              <a:rPr lang="en-US" altLang="ja-JP" sz="2800" dirty="0">
                <a:latin typeface="HG丸ｺﾞｼｯｸM-PRO" panose="020F0600000000000000" pitchFamily="50" charset="-128"/>
                <a:ea typeface="HG丸ｺﾞｼｯｸM-PRO" panose="020F0600000000000000" pitchFamily="50" charset="-128"/>
              </a:rPr>
              <a:t>&lt;【shizuoka@gink</a:t>
            </a:r>
            <a:r>
              <a:rPr lang="en-US" altLang="ja-JP" sz="2800" dirty="0">
                <a:latin typeface="Consolas" panose="020B0609020204030204" pitchFamily="49" charset="0"/>
                <a:ea typeface="ＭＳ 明朝" panose="02020609040205080304" pitchFamily="17" charset="-128"/>
              </a:rPr>
              <a:t>0</a:t>
            </a:r>
            <a:r>
              <a:rPr lang="en-US" altLang="ja-JP" sz="2800" dirty="0">
                <a:latin typeface="HG丸ｺﾞｼｯｸM-PRO" panose="020F0600000000000000" pitchFamily="50" charset="-128"/>
                <a:ea typeface="HG丸ｺﾞｼｯｸM-PRO" panose="020F0600000000000000" pitchFamily="50" charset="-128"/>
              </a:rPr>
              <a:t>.co.jp】&gt;</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：いつも○○銀行をご利用いただき</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ありがとうございます。この度セキュリティ向上</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に伴いパスワードの変更をお願いしております。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ご面倒をおかけしますがお手続きをお願いいた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https://www.</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p:txBody>
      </p:sp>
    </p:spTree>
    <p:extLst>
      <p:ext uri="{BB962C8B-B14F-4D97-AF65-F5344CB8AC3E}">
        <p14:creationId xmlns:p14="http://schemas.microsoft.com/office/powerpoint/2010/main" val="3724264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A62DFD43-7E89-4008-9B5A-235680D024FF}"/>
              </a:ext>
            </a:extLst>
          </p:cNvPr>
          <p:cNvSpPr txBox="1"/>
          <p:nvPr/>
        </p:nvSpPr>
        <p:spPr>
          <a:xfrm>
            <a:off x="6463004" y="4932019"/>
            <a:ext cx="5728996" cy="1631216"/>
          </a:xfrm>
          <a:prstGeom prst="rect">
            <a:avLst/>
          </a:prstGeom>
          <a:solidFill>
            <a:srgbClr val="FFFF00"/>
          </a:solidFill>
        </p:spPr>
        <p:txBody>
          <a:bodyPr wrap="square" rtlCol="0">
            <a:spAutoFit/>
          </a:bodyPr>
          <a:lstStyle/>
          <a:p>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・送信元メールアドレスのドメイン（</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以降）が「</a:t>
            </a:r>
            <a:r>
              <a:rPr lang="en-US" altLang="ja-JP" sz="2000" b="1" dirty="0" err="1">
                <a:solidFill>
                  <a:srgbClr val="FF0000"/>
                </a:solidFill>
                <a:latin typeface="HG丸ｺﾞｼｯｸM-PRO" panose="020F0600000000000000" pitchFamily="50" charset="-128"/>
                <a:ea typeface="HG丸ｺﾞｼｯｸM-PRO" panose="020F0600000000000000" pitchFamily="50" charset="-128"/>
              </a:rPr>
              <a:t>ginko</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」ではなく「</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gink</a:t>
            </a:r>
            <a:r>
              <a:rPr lang="en-US" altLang="ja-JP" sz="2000" b="1" dirty="0">
                <a:solidFill>
                  <a:srgbClr val="FF0000"/>
                </a:solidFill>
                <a:latin typeface="Consolas" panose="020B0609020204030204" pitchFamily="49" charset="0"/>
                <a:ea typeface="HG丸ｺﾞｼｯｸM-PRO" panose="020F0600000000000000" pitchFamily="50" charset="-128"/>
              </a:rPr>
              <a:t>0</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」となっています。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・不自然にゼロが使用されており「</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o</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」を「</a:t>
            </a:r>
            <a:r>
              <a:rPr lang="en-US" altLang="ja-JP" sz="2000" b="1" dirty="0">
                <a:solidFill>
                  <a:srgbClr val="FF0000"/>
                </a:solidFill>
                <a:latin typeface="Consolas" panose="020B0609020204030204" pitchFamily="49" charset="0"/>
                <a:ea typeface="HG丸ｺﾞｼｯｸM-PRO" panose="020F0600000000000000" pitchFamily="50" charset="-128"/>
              </a:rPr>
              <a:t>0</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」に置き換えて似せています。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E9E9BFB5-A5A5-40C5-AF15-650CCBEF9551}"/>
              </a:ext>
            </a:extLst>
          </p:cNvPr>
          <p:cNvSpPr/>
          <p:nvPr/>
        </p:nvSpPr>
        <p:spPr>
          <a:xfrm>
            <a:off x="6952343" y="1953435"/>
            <a:ext cx="1016000" cy="379218"/>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41DA2A0-D200-4C8C-8E25-3915CB084447}"/>
              </a:ext>
            </a:extLst>
          </p:cNvPr>
          <p:cNvSpPr txBox="1"/>
          <p:nvPr/>
        </p:nvSpPr>
        <p:spPr>
          <a:xfrm>
            <a:off x="236375" y="1012954"/>
            <a:ext cx="11719250" cy="4832092"/>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○○銀行からのお知らせ</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○○サービス</a:t>
            </a:r>
            <a:r>
              <a:rPr lang="en-US" altLang="ja-JP" sz="2800" dirty="0">
                <a:latin typeface="HG丸ｺﾞｼｯｸM-PRO" panose="020F0600000000000000" pitchFamily="50" charset="-128"/>
                <a:ea typeface="HG丸ｺﾞｼｯｸM-PRO" panose="020F0600000000000000" pitchFamily="50" charset="-128"/>
              </a:rPr>
              <a:t>&lt;【shizuoka@gink</a:t>
            </a:r>
            <a:r>
              <a:rPr lang="en-US" altLang="ja-JP" sz="2800" dirty="0">
                <a:latin typeface="Consolas" panose="020B0609020204030204" pitchFamily="49" charset="0"/>
                <a:ea typeface="ＭＳ 明朝" panose="02020609040205080304" pitchFamily="17" charset="-128"/>
              </a:rPr>
              <a:t>0</a:t>
            </a:r>
            <a:r>
              <a:rPr lang="en-US" altLang="ja-JP" sz="2800" dirty="0">
                <a:latin typeface="HG丸ｺﾞｼｯｸM-PRO" panose="020F0600000000000000" pitchFamily="50" charset="-128"/>
                <a:ea typeface="HG丸ｺﾞｼｯｸM-PRO" panose="020F0600000000000000" pitchFamily="50" charset="-128"/>
              </a:rPr>
              <a:t>.co.jp】&gt;</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：いつも○○銀行をご利用いただき</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ありがとうございます。この度セキュリティ向上</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に伴いパスワードの変更をお願いしております。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ご面倒をおかけしますがお手続きをお願いいた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https://www.</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p:txBody>
      </p:sp>
      <p:cxnSp>
        <p:nvCxnSpPr>
          <p:cNvPr id="3" name="直線コネクタ 2">
            <a:extLst>
              <a:ext uri="{FF2B5EF4-FFF2-40B4-BE49-F238E27FC236}">
                <a16:creationId xmlns:a16="http://schemas.microsoft.com/office/drawing/2014/main" id="{8964C51B-279D-49A4-B7D2-AA70353522B6}"/>
              </a:ext>
            </a:extLst>
          </p:cNvPr>
          <p:cNvCxnSpPr/>
          <p:nvPr/>
        </p:nvCxnSpPr>
        <p:spPr>
          <a:xfrm>
            <a:off x="976544" y="2374868"/>
            <a:ext cx="8398276" cy="0"/>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91827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1+#ppt_w/2"/>
                                          </p:val>
                                        </p:tav>
                                        <p:tav tm="100000">
                                          <p:val>
                                            <p:strVal val="#ppt_x"/>
                                          </p:val>
                                        </p:tav>
                                      </p:tavLst>
                                    </p:anim>
                                    <p:anim calcmode="lin" valueType="num">
                                      <p:cBhvr additive="base">
                                        <p:cTn id="11"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６</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71107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9F4F8EAF-69A8-4C33-BE2D-9A8059BB7C5D}"/>
              </a:ext>
            </a:extLst>
          </p:cNvPr>
          <p:cNvSpPr txBox="1"/>
          <p:nvPr/>
        </p:nvSpPr>
        <p:spPr>
          <a:xfrm>
            <a:off x="241041" y="373095"/>
            <a:ext cx="11709918" cy="5262979"/>
          </a:xfrm>
          <a:prstGeom prst="rect">
            <a:avLst/>
          </a:prstGeom>
          <a:noFill/>
        </p:spPr>
        <p:txBody>
          <a:bodyPr wrap="square" rtlCol="0">
            <a:spAutoFit/>
          </a:bodyPr>
          <a:lstStyle/>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：○○銀行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このメールは登録パスワードを変更された方へのメールです。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確認のためにメールを送信しています。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お客様ご自身で変更した 场合は、このメールを無视しても</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問題ありません。</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お客様ご自身で変更していない場合は盗用の可能性が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ございます。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至急以下の</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をクリックしてください。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PC</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？スマートフォンからご利用ください。）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hlinkClick r:id="rId2"/>
              </a:rPr>
              <a:t>https://www.bank.jp</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（正規の</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07470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20917C2D-FBB9-4CA2-BBC4-F8F047897700}"/>
              </a:ext>
            </a:extLst>
          </p:cNvPr>
          <p:cNvSpPr txBox="1"/>
          <p:nvPr/>
        </p:nvSpPr>
        <p:spPr>
          <a:xfrm>
            <a:off x="241041" y="373095"/>
            <a:ext cx="11709918" cy="5262979"/>
          </a:xfrm>
          <a:prstGeom prst="rect">
            <a:avLst/>
          </a:prstGeom>
          <a:noFill/>
        </p:spPr>
        <p:txBody>
          <a:bodyPr wrap="square" rtlCol="0">
            <a:spAutoFit/>
          </a:bodyPr>
          <a:lstStyle/>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：○○銀行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このメールは登録パスワードを変更された方へのメールです。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確認のためにメールを送信しています。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お客様ご自身で変更した 场合は、このメールを無视しても</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問題ありません。</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お客様ご自身で変更していない場合は盗用の可能性が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ございます。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至急以下の</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をクリックしてください。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PC</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？スマートフォンからご利用ください。）</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hlinkClick r:id="rId2"/>
              </a:rPr>
              <a:t>https://www.bank.jp</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（正規の</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1799771" y="5636074"/>
            <a:ext cx="10493830" cy="1015663"/>
          </a:xfrm>
          <a:prstGeom prst="rect">
            <a:avLst/>
          </a:prstGeom>
          <a:solidFill>
            <a:srgbClr val="FFFF00"/>
          </a:solidFill>
        </p:spPr>
        <p:txBody>
          <a:bodyPr wrap="square" rtlCol="0">
            <a:spAutoFit/>
          </a:bodyPr>
          <a:lstStyle/>
          <a:p>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・「場合」「無視」の文字が簡体字になっています。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PC</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？スマートフォン」のように文字コードが違うため「？」が表示されています。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 name="正方形/長方形 9">
            <a:extLst>
              <a:ext uri="{FF2B5EF4-FFF2-40B4-BE49-F238E27FC236}">
                <a16:creationId xmlns:a16="http://schemas.microsoft.com/office/drawing/2014/main" id="{711522ED-2E79-41F6-ACCB-C1E6A7A9999C}"/>
              </a:ext>
            </a:extLst>
          </p:cNvPr>
          <p:cNvSpPr/>
          <p:nvPr/>
        </p:nvSpPr>
        <p:spPr>
          <a:xfrm>
            <a:off x="6096000" y="2179060"/>
            <a:ext cx="799322" cy="371898"/>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1F50706E-5D60-4138-8DDA-04BAE7596D71}"/>
              </a:ext>
            </a:extLst>
          </p:cNvPr>
          <p:cNvSpPr/>
          <p:nvPr/>
        </p:nvSpPr>
        <p:spPr>
          <a:xfrm>
            <a:off x="9650964" y="2179060"/>
            <a:ext cx="799322" cy="371898"/>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23F3F177-1FBC-4928-B9AA-F88454BB8D87}"/>
              </a:ext>
            </a:extLst>
          </p:cNvPr>
          <p:cNvSpPr/>
          <p:nvPr/>
        </p:nvSpPr>
        <p:spPr>
          <a:xfrm>
            <a:off x="2444212" y="4726379"/>
            <a:ext cx="942612" cy="409510"/>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9158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additive="base">
                                        <p:cTn id="10" dur="500" fill="hold"/>
                                        <p:tgtEl>
                                          <p:spTgt spid="10"/>
                                        </p:tgtEl>
                                        <p:attrNameLst>
                                          <p:attrName>ppt_x</p:attrName>
                                        </p:attrNameLst>
                                      </p:cBhvr>
                                      <p:tavLst>
                                        <p:tav tm="0">
                                          <p:val>
                                            <p:strVal val="1+#ppt_w/2"/>
                                          </p:val>
                                        </p:tav>
                                        <p:tav tm="100000">
                                          <p:val>
                                            <p:strVal val="#ppt_x"/>
                                          </p:val>
                                        </p:tav>
                                      </p:tavLst>
                                    </p:anim>
                                    <p:anim calcmode="lin" valueType="num">
                                      <p:cBhvr additive="base">
                                        <p:cTn id="11" dur="500" fill="hold"/>
                                        <p:tgtEl>
                                          <p:spTgt spid="10"/>
                                        </p:tgtEl>
                                        <p:attrNameLst>
                                          <p:attrName>ppt_y</p:attrName>
                                        </p:attrNameLst>
                                      </p:cBhvr>
                                      <p:tavLst>
                                        <p:tav tm="0">
                                          <p:val>
                                            <p:strVal val="#ppt_y"/>
                                          </p:val>
                                        </p:tav>
                                        <p:tav tm="100000">
                                          <p:val>
                                            <p:strVal val="#ppt_y"/>
                                          </p:val>
                                        </p:tav>
                                      </p:tavLst>
                                    </p:anim>
                                  </p:childTnLst>
                                </p:cTn>
                              </p:par>
                              <p:par>
                                <p:cTn id="12" presetID="2" presetClass="entr" presetSubtype="2"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1+#ppt_w/2"/>
                                          </p:val>
                                        </p:tav>
                                        <p:tav tm="100000">
                                          <p:val>
                                            <p:strVal val="#ppt_x"/>
                                          </p:val>
                                        </p:tav>
                                      </p:tavLst>
                                    </p:anim>
                                    <p:anim calcmode="lin" valueType="num">
                                      <p:cBhvr additive="base">
                                        <p:cTn id="15" dur="500" fill="hold"/>
                                        <p:tgtEl>
                                          <p:spTgt spid="11"/>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1+#ppt_w/2"/>
                                          </p:val>
                                        </p:tav>
                                        <p:tav tm="100000">
                                          <p:val>
                                            <p:strVal val="#ppt_x"/>
                                          </p:val>
                                        </p:tav>
                                      </p:tavLst>
                                    </p:anim>
                                    <p:anim calcmode="lin" valueType="num">
                                      <p:cBhvr additive="base">
                                        <p:cTn id="19"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0" grpId="0" animBg="1"/>
      <p:bldP spid="11"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７</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53252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44624" y="1166842"/>
            <a:ext cx="11902752" cy="4524315"/>
          </a:xfrm>
          <a:prstGeom prst="rect">
            <a:avLst/>
          </a:prstGeom>
          <a:noFill/>
        </p:spPr>
        <p:txBody>
          <a:bodyPr wrap="square" rtlCol="0">
            <a:spAutoFit/>
          </a:bodyPr>
          <a:lstStyle/>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：いつも○○カードをご利用いただきありがとうございます。</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弊社では、お客様に安心してカードをご利用いただくことを目的に</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第三者による不正使用を防止するモニタリングを検出しました。</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なお、ご契約いただいているカードについては、第三者による不正使用</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の可能性がございますので、カードのご利用を一時的に停止させて</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いただいている、もしくは今後停止させていただく場合がございます。</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ご不便とご心配をおかけしまして誠に申し訳ございませんが、</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何とぞご理解賜わりたくお願い申し上げます。</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○○カード会員サービスへの情報再確認を早急にお願いします。　　　　　</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73117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EEAAAB7-A624-46DD-B038-6A3EC79A3E57}"/>
              </a:ext>
            </a:extLst>
          </p:cNvPr>
          <p:cNvSpPr txBox="1"/>
          <p:nvPr/>
        </p:nvSpPr>
        <p:spPr>
          <a:xfrm>
            <a:off x="144624" y="1166842"/>
            <a:ext cx="11902752" cy="4524315"/>
          </a:xfrm>
          <a:prstGeom prst="rect">
            <a:avLst/>
          </a:prstGeom>
          <a:noFill/>
        </p:spPr>
        <p:txBody>
          <a:bodyPr wrap="square" rtlCol="0">
            <a:spAutoFit/>
          </a:bodyPr>
          <a:lstStyle/>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：いつも○○カードをご利用いただきありがとうございます。</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弊社では、お客様に安心してカードをご利用いただくことを目的に</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第三者による不正使用を防止するモニタリングを検出しました。</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なお、ご契約いただいているカードについては、第三者による不正使用</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の可能性がございますので、カードのご利用を一時的に停止させて</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いただいている、もしくは今後停止させていただく場合がございます。</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ご不便とご心配をおかけしまして誠に申し訳ございませんが、</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何とぞご理解賜わりたくお願い申し上げます。</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○○カード会員サービスへの情報再確認を早急にお願いします。　　　　　</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7554898" y="5691157"/>
            <a:ext cx="4036270" cy="1015663"/>
          </a:xfrm>
          <a:prstGeom prst="rect">
            <a:avLst/>
          </a:prstGeom>
          <a:solidFill>
            <a:srgbClr val="FFFF00"/>
          </a:solidFill>
        </p:spPr>
        <p:txBody>
          <a:bodyPr wrap="square" rtlCol="0">
            <a:spAutoFit/>
          </a:bodyPr>
          <a:lstStyle/>
          <a:p>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・日本語の使用方法や言い回しが不自然なものがあります。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8" name="正方形/長方形 7">
            <a:extLst>
              <a:ext uri="{FF2B5EF4-FFF2-40B4-BE49-F238E27FC236}">
                <a16:creationId xmlns:a16="http://schemas.microsoft.com/office/drawing/2014/main" id="{62B918BA-B0C2-428A-A061-67ECF779509C}"/>
              </a:ext>
            </a:extLst>
          </p:cNvPr>
          <p:cNvSpPr/>
          <p:nvPr/>
        </p:nvSpPr>
        <p:spPr>
          <a:xfrm>
            <a:off x="6010991" y="1959115"/>
            <a:ext cx="4140714" cy="40588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946E8B6-FC84-4EB5-A369-70E1BD49B3EA}"/>
              </a:ext>
            </a:extLst>
          </p:cNvPr>
          <p:cNvSpPr/>
          <p:nvPr/>
        </p:nvSpPr>
        <p:spPr>
          <a:xfrm>
            <a:off x="3848086" y="3428999"/>
            <a:ext cx="7218019" cy="40588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AD82A545-1E96-4C72-B2CF-69D1CAF441BC}"/>
              </a:ext>
            </a:extLst>
          </p:cNvPr>
          <p:cNvSpPr/>
          <p:nvPr/>
        </p:nvSpPr>
        <p:spPr>
          <a:xfrm>
            <a:off x="1738795" y="5230610"/>
            <a:ext cx="8627515" cy="40588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7313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1+#ppt_w/2"/>
                                          </p:val>
                                        </p:tav>
                                        <p:tav tm="100000">
                                          <p:val>
                                            <p:strVal val="#ppt_x"/>
                                          </p:val>
                                        </p:tav>
                                      </p:tavLst>
                                    </p:anim>
                                    <p:anim calcmode="lin" valueType="num">
                                      <p:cBhvr additive="base">
                                        <p:cTn id="11" dur="500" fill="hold"/>
                                        <p:tgtEl>
                                          <p:spTgt spid="8"/>
                                        </p:tgtEl>
                                        <p:attrNameLst>
                                          <p:attrName>ppt_y</p:attrName>
                                        </p:attrNameLst>
                                      </p:cBhvr>
                                      <p:tavLst>
                                        <p:tav tm="0">
                                          <p:val>
                                            <p:strVal val="#ppt_y"/>
                                          </p:val>
                                        </p:tav>
                                        <p:tav tm="100000">
                                          <p:val>
                                            <p:strVal val="#ppt_y"/>
                                          </p:val>
                                        </p:tav>
                                      </p:tavLst>
                                    </p:anim>
                                  </p:childTnLst>
                                </p:cTn>
                              </p:par>
                              <p:par>
                                <p:cTn id="12" presetID="2" presetClass="entr" presetSubtype="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1+#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1+#ppt_w/2"/>
                                          </p:val>
                                        </p:tav>
                                        <p:tav tm="100000">
                                          <p:val>
                                            <p:strVal val="#ppt_x"/>
                                          </p:val>
                                        </p:tav>
                                      </p:tavLst>
                                    </p:anim>
                                    <p:anim calcmode="lin" valueType="num">
                                      <p:cBhvr additive="base">
                                        <p:cTn id="19"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8" grpId="0" animBg="1"/>
      <p:bldP spid="10" grpId="0" animBg="1"/>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８</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4149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14399" y="411891"/>
            <a:ext cx="10206682" cy="134979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1">
            <a:extLst>
              <a:ext uri="{FF2B5EF4-FFF2-40B4-BE49-F238E27FC236}">
                <a16:creationId xmlns:a16="http://schemas.microsoft.com/office/drawing/2014/main" id="{DDD5B35B-3CF7-42A1-9C72-730FE424202A}"/>
              </a:ext>
            </a:extLst>
          </p:cNvPr>
          <p:cNvSpPr/>
          <p:nvPr/>
        </p:nvSpPr>
        <p:spPr>
          <a:xfrm>
            <a:off x="2483625" y="1806310"/>
            <a:ext cx="8727382" cy="4938965"/>
          </a:xfrm>
          <a:prstGeom prst="roundRect">
            <a:avLst>
              <a:gd name="adj" fmla="val 4309"/>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5A48BFD-A3B7-4552-984C-E8884DDD7720}"/>
              </a:ext>
            </a:extLst>
          </p:cNvPr>
          <p:cNvSpPr txBox="1"/>
          <p:nvPr/>
        </p:nvSpPr>
        <p:spPr>
          <a:xfrm>
            <a:off x="914399" y="1806310"/>
            <a:ext cx="1771431" cy="646331"/>
          </a:xfrm>
          <a:prstGeom prst="rect">
            <a:avLst/>
          </a:prstGeom>
          <a:noFill/>
        </p:spPr>
        <p:txBody>
          <a:bodyPr wrap="square" rtlCol="0">
            <a:spAutoFit/>
          </a:bodyPr>
          <a:lstStyle/>
          <a:p>
            <a:r>
              <a:rPr lang="ja-JP" altLang="en-US" sz="3600" dirty="0">
                <a:latin typeface="HG丸ｺﾞｼｯｸM-PRO" panose="020F0600000000000000" pitchFamily="50" charset="-128"/>
                <a:ea typeface="HG丸ｺﾞｼｯｸM-PRO" panose="020F0600000000000000" pitchFamily="50" charset="-128"/>
              </a:rPr>
              <a:t>利用者</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5" name="正方形/長方形 24">
            <a:extLst>
              <a:ext uri="{FF2B5EF4-FFF2-40B4-BE49-F238E27FC236}">
                <a16:creationId xmlns:a16="http://schemas.microsoft.com/office/drawing/2014/main" id="{1402A76E-4990-4F5D-B000-3874E3F030AE}"/>
              </a:ext>
            </a:extLst>
          </p:cNvPr>
          <p:cNvSpPr/>
          <p:nvPr/>
        </p:nvSpPr>
        <p:spPr>
          <a:xfrm>
            <a:off x="2605730" y="2920710"/>
            <a:ext cx="6981875" cy="3614467"/>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A4FD3D9A-4AAB-40F9-943B-0375641280FA}"/>
              </a:ext>
            </a:extLst>
          </p:cNvPr>
          <p:cNvSpPr txBox="1"/>
          <p:nvPr/>
        </p:nvSpPr>
        <p:spPr>
          <a:xfrm>
            <a:off x="2604395" y="1908586"/>
            <a:ext cx="8661475" cy="4524315"/>
          </a:xfrm>
          <a:prstGeom prst="rect">
            <a:avLst/>
          </a:prstGeom>
          <a:noFill/>
        </p:spPr>
        <p:txBody>
          <a:bodyPr wrap="square" rtlCol="0">
            <a:spAutoFit/>
          </a:bodyPr>
          <a:lstStyle/>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フィッシングメール／スミッシング受信</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3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メール中のリンクをクリック</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3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にアクセス</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solidFill>
                  <a:srgbClr val="FF0000"/>
                </a:solidFill>
                <a:latin typeface="HG丸ｺﾞｼｯｸM-PRO" panose="020F0600000000000000" pitchFamily="50" charset="-128"/>
                <a:ea typeface="HG丸ｺﾞｼｯｸM-PRO" panose="020F0600000000000000" pitchFamily="50" charset="-128"/>
              </a:rPr>
              <a:t>　　　　⇩</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r>
              <a:rPr lang="en-US" altLang="ja-JP" sz="3200" dirty="0">
                <a:latin typeface="HG丸ｺﾞｼｯｸM-PRO" panose="020F0600000000000000" pitchFamily="50" charset="-128"/>
                <a:ea typeface="HG丸ｺﾞｼｯｸM-PRO" panose="020F0600000000000000" pitchFamily="50" charset="-128"/>
              </a:rPr>
              <a:t>ID</a:t>
            </a:r>
            <a:r>
              <a:rPr lang="ja-JP" altLang="en-US" sz="3200" dirty="0">
                <a:latin typeface="HG丸ｺﾞｼｯｸM-PRO" panose="020F0600000000000000" pitchFamily="50" charset="-128"/>
                <a:ea typeface="HG丸ｺﾞｼｯｸM-PRO" panose="020F0600000000000000" pitchFamily="50" charset="-128"/>
              </a:rPr>
              <a:t>・パスワード・クレジットカード</a:t>
            </a:r>
            <a:endParaRPr lang="en-US" altLang="ja-JP" sz="3200" dirty="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情報等を入力（搾取される）</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4" name="スクロール: 横 23">
            <a:extLst>
              <a:ext uri="{FF2B5EF4-FFF2-40B4-BE49-F238E27FC236}">
                <a16:creationId xmlns:a16="http://schemas.microsoft.com/office/drawing/2014/main" id="{A7EA8313-405D-4355-A846-B14740615BED}"/>
              </a:ext>
            </a:extLst>
          </p:cNvPr>
          <p:cNvSpPr/>
          <p:nvPr/>
        </p:nvSpPr>
        <p:spPr>
          <a:xfrm>
            <a:off x="8455869" y="2941608"/>
            <a:ext cx="2632046"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利用者の行動で</a:t>
            </a:r>
            <a:endParaRPr kumimoji="1" lang="en-US" altLang="ja-JP" dirty="0">
              <a:solidFill>
                <a:schemeClr val="tx1"/>
              </a:solidFill>
            </a:endParaRPr>
          </a:p>
          <a:p>
            <a:pPr algn="ctr"/>
            <a:r>
              <a:rPr kumimoji="1" lang="ja-JP" altLang="en-US" dirty="0">
                <a:solidFill>
                  <a:schemeClr val="tx1"/>
                </a:solidFill>
              </a:rPr>
              <a:t>重要な情報を盗まれる</a:t>
            </a:r>
            <a:endParaRPr kumimoji="1" lang="en-US" altLang="ja-JP" dirty="0">
              <a:solidFill>
                <a:schemeClr val="tx1"/>
              </a:solidFill>
            </a:endParaRPr>
          </a:p>
        </p:txBody>
      </p:sp>
      <p:sp>
        <p:nvSpPr>
          <p:cNvPr id="12" name="テキスト ボックス 11">
            <a:extLst>
              <a:ext uri="{FF2B5EF4-FFF2-40B4-BE49-F238E27FC236}">
                <a16:creationId xmlns:a16="http://schemas.microsoft.com/office/drawing/2014/main" id="{39BFD82F-E352-42CE-9A0E-567B81482F5A}"/>
              </a:ext>
            </a:extLst>
          </p:cNvPr>
          <p:cNvSpPr txBox="1"/>
          <p:nvPr/>
        </p:nvSpPr>
        <p:spPr>
          <a:xfrm>
            <a:off x="1345707" y="327281"/>
            <a:ext cx="10715625" cy="1027204"/>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フィッシングメールの流れ②</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13F58B98-8872-4F32-83DF-D0688C7E55C5}"/>
              </a:ext>
            </a:extLst>
          </p:cNvPr>
          <p:cNvSpPr txBox="1"/>
          <p:nvPr/>
        </p:nvSpPr>
        <p:spPr>
          <a:xfrm>
            <a:off x="3187490" y="1305293"/>
            <a:ext cx="4704758" cy="461665"/>
          </a:xfrm>
          <a:prstGeom prst="rect">
            <a:avLst/>
          </a:prstGeom>
          <a:noFill/>
        </p:spPr>
        <p:txBody>
          <a:bodyPr wrap="square" rtlCol="0">
            <a:spAutoFit/>
          </a:bodyPr>
          <a:lstStyle/>
          <a:p>
            <a:r>
              <a:rPr lang="ja-JP" altLang="en-US" sz="2400" dirty="0">
                <a:latin typeface="HG丸ｺﾞｼｯｸM-PRO" panose="020F0600000000000000" pitchFamily="50" charset="-128"/>
                <a:ea typeface="HG丸ｺﾞｼｯｸM-PRO" panose="020F0600000000000000" pitchFamily="50" charset="-128"/>
              </a:rPr>
              <a:t>～詐欺被害が発生するまで～</a:t>
            </a:r>
            <a:endParaRPr lang="en-US"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9519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400B138-815D-4437-A2CF-CCE37C549451}"/>
              </a:ext>
            </a:extLst>
          </p:cNvPr>
          <p:cNvSpPr txBox="1"/>
          <p:nvPr/>
        </p:nvSpPr>
        <p:spPr>
          <a:xfrm>
            <a:off x="217714" y="797510"/>
            <a:ext cx="11756572" cy="5262979"/>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緊急</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支払い口座の変更について</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経営者や取引業者からのメールアドレス</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〇</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@homnono.jp】</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お疲れ様です。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以前から計画していた○○の買収の件ですが、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緊急かつ極秘で進めることになりました。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至急、先方が指定する海外の口座に送金する</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必要があるため対応をお願いできないでしょうか？</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よろしくお願いします。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26886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73A1B37C-6E9E-4473-9D9D-B3F0D8AA592D}"/>
              </a:ext>
            </a:extLst>
          </p:cNvPr>
          <p:cNvSpPr txBox="1"/>
          <p:nvPr/>
        </p:nvSpPr>
        <p:spPr>
          <a:xfrm>
            <a:off x="217714" y="797510"/>
            <a:ext cx="11756572" cy="5262979"/>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subject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緊急</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支払い口座の変更について</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Date</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Wed,7,Dec 2022 12:32:01 +0000</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From</a:t>
            </a:r>
            <a:r>
              <a:rPr lang="ja-JP" altLang="en-US" sz="2800" dirty="0">
                <a:latin typeface="HG丸ｺﾞｼｯｸM-PRO" panose="020F0600000000000000" pitchFamily="50" charset="-128"/>
                <a:ea typeface="HG丸ｺﾞｼｯｸM-PRO" panose="020F0600000000000000" pitchFamily="50" charset="-128"/>
              </a:rPr>
              <a:t>： 経営者や取引業者からのメールアドレス</a:t>
            </a:r>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〇</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@homnono.jp】</a:t>
            </a:r>
          </a:p>
          <a:p>
            <a:r>
              <a:rPr lang="ja-JP" altLang="en-US" sz="2800" dirty="0">
                <a:latin typeface="HG丸ｺﾞｼｯｸM-PRO" panose="020F0600000000000000" pitchFamily="50" charset="-128"/>
                <a:ea typeface="HG丸ｺﾞｼｯｸM-PRO" panose="020F0600000000000000" pitchFamily="50" charset="-128"/>
              </a:rPr>
              <a:t>　       </a:t>
            </a:r>
            <a:r>
              <a:rPr lang="en-US" altLang="ja-JP" sz="2800" dirty="0">
                <a:latin typeface="HG丸ｺﾞｼｯｸM-PRO" panose="020F0600000000000000" pitchFamily="50" charset="-128"/>
                <a:ea typeface="HG丸ｺﾞｼｯｸM-PRO" panose="020F0600000000000000" pitchFamily="50" charset="-128"/>
              </a:rPr>
              <a:t>To</a:t>
            </a: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a:t>
            </a:r>
            <a:r>
              <a:rPr lang="ja-JP" altLang="en-US" sz="2800" dirty="0">
                <a:latin typeface="HG丸ｺﾞｼｯｸM-PRO" panose="020F0600000000000000" pitchFamily="50" charset="-128"/>
                <a:ea typeface="HG丸ｺﾞｼｯｸM-PRO" panose="020F0600000000000000" pitchFamily="50" charset="-128"/>
              </a:rPr>
              <a:t>自分のメールアドレス</a:t>
            </a:r>
            <a:r>
              <a:rPr lang="en-US" altLang="ja-JP" sz="2800" dirty="0">
                <a:latin typeface="HG丸ｺﾞｼｯｸM-PRO" panose="020F0600000000000000" pitchFamily="50" charset="-128"/>
                <a:ea typeface="HG丸ｺﾞｼｯｸM-PRO" panose="020F0600000000000000" pitchFamily="50" charset="-128"/>
              </a:rPr>
              <a:t>】</a:t>
            </a:r>
          </a:p>
          <a:p>
            <a:endParaRPr lang="en-US" altLang="ja-JP" sz="2800" dirty="0">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お疲れ様です。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以前から計画していた○○の買収の件ですが、</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緊急かつ極秘で進めることになりました。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至急、先方が指定する海外の口座に送金する</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必要があるため対応をお願いできないでしょうか？</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よろしくお願いします。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7341833" y="238541"/>
            <a:ext cx="4850167" cy="3170099"/>
          </a:xfrm>
          <a:prstGeom prst="rect">
            <a:avLst/>
          </a:prstGeom>
          <a:solidFill>
            <a:srgbClr val="FFFF00"/>
          </a:solidFill>
        </p:spPr>
        <p:txBody>
          <a:bodyPr wrap="square" rtlCol="0">
            <a:spAutoFit/>
          </a:bodyPr>
          <a:lstStyle/>
          <a:p>
            <a:r>
              <a:rPr lang="ja-JP" altLang="en-US" sz="2000" b="1" dirty="0">
                <a:solidFill>
                  <a:srgbClr val="FF0000"/>
                </a:solidFill>
                <a:latin typeface="HG丸ｺﾞｼｯｸM-PRO" panose="020F0600000000000000" pitchFamily="50" charset="-128"/>
                <a:ea typeface="HG丸ｺﾞｼｯｸM-PRO" panose="020F0600000000000000" pitchFamily="50" charset="-128"/>
              </a:rPr>
              <a:t>不審点：</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・受信したメールが、経営者や取引先からのものと思っても、メールが乗っ取られていたり、類似のメールアドレスを</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使用している場合があります。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・文章中に「緊急」や「極秘」という</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文字を使用している場合は、受信者に</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切迫感を持たせて困惑させようとします。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　特に、口座送金を指示している場合は、必ず責任者に確認をしましょう。</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9" name="正方形/長方形 8">
            <a:extLst>
              <a:ext uri="{FF2B5EF4-FFF2-40B4-BE49-F238E27FC236}">
                <a16:creationId xmlns:a16="http://schemas.microsoft.com/office/drawing/2014/main" id="{894AB6C2-3495-4D2A-BD5D-BB3055C98A19}"/>
              </a:ext>
            </a:extLst>
          </p:cNvPr>
          <p:cNvSpPr/>
          <p:nvPr/>
        </p:nvSpPr>
        <p:spPr>
          <a:xfrm>
            <a:off x="2485909" y="2141068"/>
            <a:ext cx="3860491" cy="40588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79EDDAAF-8EFD-41E5-A743-BFD2823D3D34}"/>
              </a:ext>
            </a:extLst>
          </p:cNvPr>
          <p:cNvSpPr/>
          <p:nvPr/>
        </p:nvSpPr>
        <p:spPr>
          <a:xfrm>
            <a:off x="2052909" y="4300124"/>
            <a:ext cx="2239173" cy="40588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D401971-3ACE-4E1D-947E-14A81FA91446}"/>
              </a:ext>
            </a:extLst>
          </p:cNvPr>
          <p:cNvSpPr/>
          <p:nvPr/>
        </p:nvSpPr>
        <p:spPr>
          <a:xfrm>
            <a:off x="2391019" y="4709740"/>
            <a:ext cx="6426410" cy="418088"/>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B61D719-4669-4527-A5EC-46861E7FEE15}"/>
              </a:ext>
            </a:extLst>
          </p:cNvPr>
          <p:cNvSpPr txBox="1"/>
          <p:nvPr/>
        </p:nvSpPr>
        <p:spPr>
          <a:xfrm>
            <a:off x="5506777" y="6060489"/>
            <a:ext cx="6038771" cy="707886"/>
          </a:xfrm>
          <a:prstGeom prst="rect">
            <a:avLst/>
          </a:prstGeom>
          <a:solidFill>
            <a:schemeClr val="tx1"/>
          </a:solidFill>
        </p:spPr>
        <p:txBody>
          <a:bodyPr wrap="square" rtlCol="0">
            <a:spAutoFit/>
          </a:bodyPr>
          <a:lstStyle/>
          <a:p>
            <a:r>
              <a:rPr lang="en-US" altLang="ja-JP" sz="2000" b="1" dirty="0">
                <a:solidFill>
                  <a:srgbClr val="FFFF00"/>
                </a:solidFill>
                <a:latin typeface="HG丸ｺﾞｼｯｸM-PRO" panose="020F0600000000000000" pitchFamily="50" charset="-128"/>
                <a:ea typeface="HG丸ｺﾞｼｯｸM-PRO" panose="020F0600000000000000" pitchFamily="50" charset="-128"/>
              </a:rPr>
              <a:t>※</a:t>
            </a:r>
            <a:r>
              <a:rPr lang="ja-JP" altLang="en-US" sz="2000" b="1" dirty="0">
                <a:solidFill>
                  <a:srgbClr val="FFFF00"/>
                </a:solidFill>
                <a:latin typeface="HG丸ｺﾞｼｯｸM-PRO" panose="020F0600000000000000" pitchFamily="50" charset="-128"/>
                <a:ea typeface="HG丸ｺﾞｼｯｸM-PRO" panose="020F0600000000000000" pitchFamily="50" charset="-128"/>
              </a:rPr>
              <a:t>相手の言うとおりに口座へ振り込みをして多額の詐欺被害にあう事件が発生しています。</a:t>
            </a:r>
            <a:endParaRPr lang="en-US" altLang="ja-JP" sz="2000" b="1" dirty="0">
              <a:solidFill>
                <a:srgbClr val="FFFF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9278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1+#ppt_w/2"/>
                                          </p:val>
                                        </p:tav>
                                        <p:tav tm="100000">
                                          <p:val>
                                            <p:strVal val="#ppt_x"/>
                                          </p:val>
                                        </p:tav>
                                      </p:tavLst>
                                    </p:anim>
                                    <p:anim calcmode="lin" valueType="num">
                                      <p:cBhvr additive="base">
                                        <p:cTn id="11" dur="500" fill="hold"/>
                                        <p:tgtEl>
                                          <p:spTgt spid="9"/>
                                        </p:tgtEl>
                                        <p:attrNameLst>
                                          <p:attrName>ppt_y</p:attrName>
                                        </p:attrNameLst>
                                      </p:cBhvr>
                                      <p:tavLst>
                                        <p:tav tm="0">
                                          <p:val>
                                            <p:strVal val="#ppt_y"/>
                                          </p:val>
                                        </p:tav>
                                        <p:tav tm="100000">
                                          <p:val>
                                            <p:strVal val="#ppt_y"/>
                                          </p:val>
                                        </p:tav>
                                      </p:tavLst>
                                    </p:anim>
                                  </p:childTnLst>
                                </p:cTn>
                              </p:par>
                              <p:par>
                                <p:cTn id="12" presetID="2" presetClass="entr" presetSubtype="2"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1+#ppt_w/2"/>
                                          </p:val>
                                        </p:tav>
                                        <p:tav tm="100000">
                                          <p:val>
                                            <p:strVal val="#ppt_x"/>
                                          </p:val>
                                        </p:tav>
                                      </p:tavLst>
                                    </p:anim>
                                    <p:anim calcmode="lin" valueType="num">
                                      <p:cBhvr additive="base">
                                        <p:cTn id="15" dur="500" fill="hold"/>
                                        <p:tgtEl>
                                          <p:spTgt spid="12"/>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1+#ppt_w/2"/>
                                          </p:val>
                                        </p:tav>
                                        <p:tav tm="100000">
                                          <p:val>
                                            <p:strVal val="#ppt_x"/>
                                          </p:val>
                                        </p:tav>
                                      </p:tavLst>
                                    </p:anim>
                                    <p:anim calcmode="lin" valueType="num">
                                      <p:cBhvr additive="base">
                                        <p:cTn id="19" dur="500" fill="hold"/>
                                        <p:tgtEl>
                                          <p:spTgt spid="13"/>
                                        </p:tgtEl>
                                        <p:attrNameLst>
                                          <p:attrName>ppt_y</p:attrName>
                                        </p:attrNameLst>
                                      </p:cBhvr>
                                      <p:tavLst>
                                        <p:tav tm="0">
                                          <p:val>
                                            <p:strVal val="#ppt_y"/>
                                          </p:val>
                                        </p:tav>
                                        <p:tav tm="100000">
                                          <p:val>
                                            <p:strVal val="#ppt_y"/>
                                          </p:val>
                                        </p:tav>
                                      </p:tavLst>
                                    </p:anim>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9" grpId="0" animBg="1"/>
      <p:bldP spid="12" grpId="0" animBg="1"/>
      <p:bldP spid="13" grpId="0" animBg="1"/>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67304" y="2124436"/>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43505" y="2204756"/>
            <a:ext cx="10715625" cy="2135200"/>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ファイルが添付されたメール</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どこが不審だと思いますか？</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87401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９</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20675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819689" y="366623"/>
            <a:ext cx="11092020" cy="6124754"/>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Attachment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文書</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800"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docm</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：○○様</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お世話になっております、○○です。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お見積もりについて、大変お待たせいたしました。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本メールにて添付しておりますので、</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ご確認のほどお願いいたします。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引き続きよろしくお願いします。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株式会社○○　営業部　○○</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正規のメール</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アドレス</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.co.jp</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○○様</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お世話になっております、○○です。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先日の打ち合わせ、ありがとうございました。　　　　　</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8164286" y="2580621"/>
            <a:ext cx="4027714" cy="2246769"/>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000" b="1" dirty="0">
                <a:solidFill>
                  <a:schemeClr val="accent1">
                    <a:lumMod val="50000"/>
                  </a:schemeClr>
                </a:solidFill>
                <a:latin typeface="HG丸ｺﾞｼｯｸM-PRO" panose="020F0600000000000000" pitchFamily="50" charset="-128"/>
                <a:ea typeface="HG丸ｺﾞｼｯｸM-PRO" panose="020F0600000000000000" pitchFamily="50" charset="-128"/>
              </a:rPr>
              <a:t>説明：</a:t>
            </a:r>
            <a:endParaRPr lang="en-US" altLang="ja-JP" sz="20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accent1">
                    <a:lumMod val="50000"/>
                  </a:schemeClr>
                </a:solidFill>
                <a:latin typeface="HG丸ｺﾞｼｯｸM-PRO" panose="020F0600000000000000" pitchFamily="50" charset="-128"/>
                <a:ea typeface="HG丸ｺﾞｼｯｸM-PRO" panose="020F0600000000000000" pitchFamily="50" charset="-128"/>
              </a:rPr>
              <a:t>　取引先から、過去のメールのやりとりが記載された「返信メール」が届きました。メール本文に不審箇所は見当たりません。</a:t>
            </a:r>
            <a:endParaRPr lang="en-US" altLang="ja-JP" sz="20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accent1">
                    <a:lumMod val="50000"/>
                  </a:schemeClr>
                </a:solidFill>
                <a:latin typeface="HG丸ｺﾞｼｯｸM-PRO" panose="020F0600000000000000" pitchFamily="50" charset="-128"/>
                <a:ea typeface="HG丸ｺﾞｼｯｸM-PRO" panose="020F0600000000000000" pitchFamily="50" charset="-128"/>
              </a:rPr>
              <a:t>　あなたは、メールに添付されたワードファイルを開きました。</a:t>
            </a:r>
            <a:endParaRPr lang="en-US" altLang="ja-JP" sz="20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C4FEF46E-49CB-4682-A463-195C14BA3E89}"/>
              </a:ext>
            </a:extLst>
          </p:cNvPr>
          <p:cNvSpPr/>
          <p:nvPr/>
        </p:nvSpPr>
        <p:spPr>
          <a:xfrm>
            <a:off x="2683917" y="5045575"/>
            <a:ext cx="7785029" cy="1607151"/>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C3BCFA2-388A-43D2-A43E-31C64C2F9655}"/>
              </a:ext>
            </a:extLst>
          </p:cNvPr>
          <p:cNvSpPr txBox="1"/>
          <p:nvPr/>
        </p:nvSpPr>
        <p:spPr>
          <a:xfrm>
            <a:off x="8322906" y="5182329"/>
            <a:ext cx="2109298" cy="400110"/>
          </a:xfrm>
          <a:prstGeom prst="rect">
            <a:avLst/>
          </a:prstGeom>
          <a:noFill/>
        </p:spPr>
        <p:txBody>
          <a:bodyPr wrap="square" rtlCol="0">
            <a:spAutoFit/>
          </a:bodyPr>
          <a:lstStyle/>
          <a:p>
            <a:r>
              <a:rPr lang="ja-JP" altLang="en-US" sz="2000" b="1" dirty="0">
                <a:solidFill>
                  <a:srgbClr val="FF0000"/>
                </a:solidFill>
                <a:latin typeface="HG丸ｺﾞｼｯｸM-PRO" panose="020F0600000000000000" pitchFamily="50" charset="-128"/>
                <a:ea typeface="HG丸ｺﾞｼｯｸM-PRO" panose="020F0600000000000000" pitchFamily="50" charset="-128"/>
              </a:rPr>
              <a:t>過去のやり取り</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10" name="図 9">
            <a:extLst>
              <a:ext uri="{FF2B5EF4-FFF2-40B4-BE49-F238E27FC236}">
                <a16:creationId xmlns:a16="http://schemas.microsoft.com/office/drawing/2014/main" id="{F7463F93-A3CE-48D6-A6D4-757BBA1D20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6188" y="306856"/>
            <a:ext cx="610243" cy="642756"/>
          </a:xfrm>
          <a:prstGeom prst="rect">
            <a:avLst/>
          </a:prstGeom>
        </p:spPr>
      </p:pic>
      <p:sp>
        <p:nvSpPr>
          <p:cNvPr id="11" name="テキスト ボックス 10">
            <a:extLst>
              <a:ext uri="{FF2B5EF4-FFF2-40B4-BE49-F238E27FC236}">
                <a16:creationId xmlns:a16="http://schemas.microsoft.com/office/drawing/2014/main" id="{41A9B7A7-2751-49DC-B883-D5BC2CCC5B0F}"/>
              </a:ext>
            </a:extLst>
          </p:cNvPr>
          <p:cNvSpPr txBox="1"/>
          <p:nvPr/>
        </p:nvSpPr>
        <p:spPr>
          <a:xfrm>
            <a:off x="6652825" y="369707"/>
            <a:ext cx="3374571" cy="523220"/>
          </a:xfrm>
          <a:prstGeom prst="rect">
            <a:avLst/>
          </a:prstGeom>
          <a:noFill/>
        </p:spPr>
        <p:txBody>
          <a:bodyPr wrap="square" rtlCol="0">
            <a:spAutoFit/>
          </a:bodyPr>
          <a:lstStyle/>
          <a:p>
            <a:r>
              <a:rPr lang="ja-JP" altLang="en-US" sz="2800" b="1" dirty="0">
                <a:solidFill>
                  <a:srgbClr val="FF0000"/>
                </a:solidFill>
                <a:latin typeface="HG丸ｺﾞｼｯｸM-PRO" panose="020F0600000000000000" pitchFamily="50" charset="-128"/>
                <a:ea typeface="HG丸ｺﾞｼｯｸM-PRO" panose="020F0600000000000000" pitchFamily="50" charset="-128"/>
              </a:rPr>
              <a:t>添付ファイル</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2" name="正方形/長方形 11">
            <a:extLst>
              <a:ext uri="{FF2B5EF4-FFF2-40B4-BE49-F238E27FC236}">
                <a16:creationId xmlns:a16="http://schemas.microsoft.com/office/drawing/2014/main" id="{CBB8D079-CF77-4997-B0A5-16309D2FEC6A}"/>
              </a:ext>
            </a:extLst>
          </p:cNvPr>
          <p:cNvSpPr/>
          <p:nvPr/>
        </p:nvSpPr>
        <p:spPr>
          <a:xfrm>
            <a:off x="3688072" y="308567"/>
            <a:ext cx="2964753" cy="642755"/>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00324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2" presetClass="entr" presetSubtype="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additive="base">
                                        <p:cTn id="10" dur="500" fill="hold"/>
                                        <p:tgtEl>
                                          <p:spTgt spid="12"/>
                                        </p:tgtEl>
                                        <p:attrNameLst>
                                          <p:attrName>ppt_x</p:attrName>
                                        </p:attrNameLst>
                                      </p:cBhvr>
                                      <p:tavLst>
                                        <p:tav tm="0">
                                          <p:val>
                                            <p:strVal val="1+#ppt_w/2"/>
                                          </p:val>
                                        </p:tav>
                                        <p:tav tm="100000">
                                          <p:val>
                                            <p:strVal val="#ppt_x"/>
                                          </p:val>
                                        </p:tav>
                                      </p:tavLst>
                                    </p:anim>
                                    <p:anim calcmode="lin" valueType="num">
                                      <p:cBhvr additive="base">
                                        <p:cTn id="11"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2" presetClass="emph" presetSubtype="0" fill="hold" nodeType="clickEffect">
                                  <p:stCondLst>
                                    <p:cond delay="0"/>
                                  </p:stCondLst>
                                  <p:childTnLst>
                                    <p:animRot by="120000">
                                      <p:cBhvr>
                                        <p:cTn id="15" dur="100" fill="hold">
                                          <p:stCondLst>
                                            <p:cond delay="0"/>
                                          </p:stCondLst>
                                        </p:cTn>
                                        <p:tgtEl>
                                          <p:spTgt spid="22">
                                            <p:txEl>
                                              <p:pRg st="2" end="2"/>
                                            </p:txEl>
                                          </p:spTgt>
                                        </p:tgtEl>
                                        <p:attrNameLst>
                                          <p:attrName>r</p:attrName>
                                        </p:attrNameLst>
                                      </p:cBhvr>
                                    </p:animRot>
                                    <p:animRot by="-240000">
                                      <p:cBhvr>
                                        <p:cTn id="16" dur="200" fill="hold">
                                          <p:stCondLst>
                                            <p:cond delay="200"/>
                                          </p:stCondLst>
                                        </p:cTn>
                                        <p:tgtEl>
                                          <p:spTgt spid="22">
                                            <p:txEl>
                                              <p:pRg st="2" end="2"/>
                                            </p:txEl>
                                          </p:spTgt>
                                        </p:tgtEl>
                                        <p:attrNameLst>
                                          <p:attrName>r</p:attrName>
                                        </p:attrNameLst>
                                      </p:cBhvr>
                                    </p:animRot>
                                    <p:animRot by="240000">
                                      <p:cBhvr>
                                        <p:cTn id="17" dur="200" fill="hold">
                                          <p:stCondLst>
                                            <p:cond delay="400"/>
                                          </p:stCondLst>
                                        </p:cTn>
                                        <p:tgtEl>
                                          <p:spTgt spid="22">
                                            <p:txEl>
                                              <p:pRg st="2" end="2"/>
                                            </p:txEl>
                                          </p:spTgt>
                                        </p:tgtEl>
                                        <p:attrNameLst>
                                          <p:attrName>r</p:attrName>
                                        </p:attrNameLst>
                                      </p:cBhvr>
                                    </p:animRot>
                                    <p:animRot by="-240000">
                                      <p:cBhvr>
                                        <p:cTn id="18" dur="200" fill="hold">
                                          <p:stCondLst>
                                            <p:cond delay="600"/>
                                          </p:stCondLst>
                                        </p:cTn>
                                        <p:tgtEl>
                                          <p:spTgt spid="22">
                                            <p:txEl>
                                              <p:pRg st="2" end="2"/>
                                            </p:txEl>
                                          </p:spTgt>
                                        </p:tgtEl>
                                        <p:attrNameLst>
                                          <p:attrName>r</p:attrName>
                                        </p:attrNameLst>
                                      </p:cBhvr>
                                    </p:animRot>
                                    <p:animRot by="120000">
                                      <p:cBhvr>
                                        <p:cTn id="19" dur="200" fill="hold">
                                          <p:stCondLst>
                                            <p:cond delay="800"/>
                                          </p:stCondLst>
                                        </p:cTn>
                                        <p:tgtEl>
                                          <p:spTgt spid="22">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819689" y="366623"/>
            <a:ext cx="11092020" cy="6124754"/>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Attachment</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文書</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800"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docm</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body</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：○○様</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お世話になっております、○○です。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お見積もりについて、大変お待たせいたしました。</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本メールにて添付しておりますので、</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ご確認のほどお願いいたします。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引き続きよろしくお願いします。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株式会社○○　営業部　○○</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正規のメール</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アドレス</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.co.jp</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○○様</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お世話になっております、○○です。</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先日の打ち合わせ、ありがとうございました。　　　　　</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8164286" y="2580621"/>
            <a:ext cx="4027714" cy="2246769"/>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000" b="1" dirty="0">
                <a:solidFill>
                  <a:schemeClr val="accent1">
                    <a:lumMod val="50000"/>
                  </a:schemeClr>
                </a:solidFill>
                <a:latin typeface="HG丸ｺﾞｼｯｸM-PRO" panose="020F0600000000000000" pitchFamily="50" charset="-128"/>
                <a:ea typeface="HG丸ｺﾞｼｯｸM-PRO" panose="020F0600000000000000" pitchFamily="50" charset="-128"/>
              </a:rPr>
              <a:t>説明：</a:t>
            </a:r>
            <a:endParaRPr lang="en-US" altLang="ja-JP" sz="20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accent1">
                    <a:lumMod val="50000"/>
                  </a:schemeClr>
                </a:solidFill>
                <a:latin typeface="HG丸ｺﾞｼｯｸM-PRO" panose="020F0600000000000000" pitchFamily="50" charset="-128"/>
                <a:ea typeface="HG丸ｺﾞｼｯｸM-PRO" panose="020F0600000000000000" pitchFamily="50" charset="-128"/>
              </a:rPr>
              <a:t>　取引先から、過去のメールのやりとりが記載された「返信メール」が届きました。メール本文に不審箇所は見当たりません。</a:t>
            </a:r>
            <a:endParaRPr lang="en-US" altLang="ja-JP" sz="20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r>
              <a:rPr lang="ja-JP" altLang="en-US" sz="2000" b="1" dirty="0">
                <a:solidFill>
                  <a:schemeClr val="accent1">
                    <a:lumMod val="50000"/>
                  </a:schemeClr>
                </a:solidFill>
                <a:latin typeface="HG丸ｺﾞｼｯｸM-PRO" panose="020F0600000000000000" pitchFamily="50" charset="-128"/>
                <a:ea typeface="HG丸ｺﾞｼｯｸM-PRO" panose="020F0600000000000000" pitchFamily="50" charset="-128"/>
              </a:rPr>
              <a:t>　あなたは、メールに添付されたワードファイルを開きました。</a:t>
            </a:r>
            <a:endParaRPr lang="en-US" altLang="ja-JP" sz="20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C4FEF46E-49CB-4682-A463-195C14BA3E89}"/>
              </a:ext>
            </a:extLst>
          </p:cNvPr>
          <p:cNvSpPr/>
          <p:nvPr/>
        </p:nvSpPr>
        <p:spPr>
          <a:xfrm>
            <a:off x="2683917" y="5045575"/>
            <a:ext cx="7785029" cy="1607151"/>
          </a:xfrm>
          <a:prstGeom prst="rect">
            <a:avLst/>
          </a:prstGeom>
          <a:noFill/>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C3BCFA2-388A-43D2-A43E-31C64C2F9655}"/>
              </a:ext>
            </a:extLst>
          </p:cNvPr>
          <p:cNvSpPr txBox="1"/>
          <p:nvPr/>
        </p:nvSpPr>
        <p:spPr>
          <a:xfrm>
            <a:off x="8322906" y="5182329"/>
            <a:ext cx="2109298" cy="400110"/>
          </a:xfrm>
          <a:prstGeom prst="rect">
            <a:avLst/>
          </a:prstGeom>
          <a:noFill/>
        </p:spPr>
        <p:txBody>
          <a:bodyPr wrap="square" rtlCol="0">
            <a:spAutoFit/>
          </a:bodyPr>
          <a:lstStyle/>
          <a:p>
            <a:r>
              <a:rPr lang="ja-JP" altLang="en-US" sz="2000" b="1" dirty="0">
                <a:solidFill>
                  <a:srgbClr val="FF0000"/>
                </a:solidFill>
                <a:latin typeface="HG丸ｺﾞｼｯｸM-PRO" panose="020F0600000000000000" pitchFamily="50" charset="-128"/>
                <a:ea typeface="HG丸ｺﾞｼｯｸM-PRO" panose="020F0600000000000000" pitchFamily="50" charset="-128"/>
              </a:rPr>
              <a:t>過去のやり取り</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10" name="図 9">
            <a:extLst>
              <a:ext uri="{FF2B5EF4-FFF2-40B4-BE49-F238E27FC236}">
                <a16:creationId xmlns:a16="http://schemas.microsoft.com/office/drawing/2014/main" id="{F7463F93-A3CE-48D6-A6D4-757BBA1D20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6188" y="306856"/>
            <a:ext cx="610243" cy="642756"/>
          </a:xfrm>
          <a:prstGeom prst="rect">
            <a:avLst/>
          </a:prstGeom>
        </p:spPr>
      </p:pic>
      <p:sp>
        <p:nvSpPr>
          <p:cNvPr id="11" name="テキスト ボックス 10">
            <a:extLst>
              <a:ext uri="{FF2B5EF4-FFF2-40B4-BE49-F238E27FC236}">
                <a16:creationId xmlns:a16="http://schemas.microsoft.com/office/drawing/2014/main" id="{41A9B7A7-2751-49DC-B883-D5BC2CCC5B0F}"/>
              </a:ext>
            </a:extLst>
          </p:cNvPr>
          <p:cNvSpPr txBox="1"/>
          <p:nvPr/>
        </p:nvSpPr>
        <p:spPr>
          <a:xfrm>
            <a:off x="6652825" y="369707"/>
            <a:ext cx="3374571" cy="523220"/>
          </a:xfrm>
          <a:prstGeom prst="rect">
            <a:avLst/>
          </a:prstGeom>
          <a:noFill/>
        </p:spPr>
        <p:txBody>
          <a:bodyPr wrap="square" rtlCol="0">
            <a:spAutoFit/>
          </a:bodyPr>
          <a:lstStyle/>
          <a:p>
            <a:r>
              <a:rPr lang="ja-JP" altLang="en-US" sz="2800" b="1" dirty="0">
                <a:solidFill>
                  <a:srgbClr val="FF0000"/>
                </a:solidFill>
                <a:latin typeface="HG丸ｺﾞｼｯｸM-PRO" panose="020F0600000000000000" pitchFamily="50" charset="-128"/>
                <a:ea typeface="HG丸ｺﾞｼｯｸM-PRO" panose="020F0600000000000000" pitchFamily="50" charset="-128"/>
              </a:rPr>
              <a:t>添付ファイル</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2" name="正方形/長方形 11">
            <a:extLst>
              <a:ext uri="{FF2B5EF4-FFF2-40B4-BE49-F238E27FC236}">
                <a16:creationId xmlns:a16="http://schemas.microsoft.com/office/drawing/2014/main" id="{CBB8D079-CF77-4997-B0A5-16309D2FEC6A}"/>
              </a:ext>
            </a:extLst>
          </p:cNvPr>
          <p:cNvSpPr/>
          <p:nvPr/>
        </p:nvSpPr>
        <p:spPr>
          <a:xfrm>
            <a:off x="3688072" y="308567"/>
            <a:ext cx="2964753" cy="642755"/>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334FF515-E156-4C25-8D8E-50B1DF3B92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21" y="1086366"/>
            <a:ext cx="9627742" cy="2384013"/>
          </a:xfrm>
          <a:prstGeom prst="rect">
            <a:avLst/>
          </a:prstGeom>
        </p:spPr>
      </p:pic>
    </p:spTree>
    <p:extLst>
      <p:ext uri="{BB962C8B-B14F-4D97-AF65-F5344CB8AC3E}">
        <p14:creationId xmlns:p14="http://schemas.microsoft.com/office/powerpoint/2010/main" val="42454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2" presetClass="entr" presetSubtype="2"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additive="base">
                                        <p:cTn id="10" dur="500" fill="hold"/>
                                        <p:tgtEl>
                                          <p:spTgt spid="12"/>
                                        </p:tgtEl>
                                        <p:attrNameLst>
                                          <p:attrName>ppt_x</p:attrName>
                                        </p:attrNameLst>
                                      </p:cBhvr>
                                      <p:tavLst>
                                        <p:tav tm="0">
                                          <p:val>
                                            <p:strVal val="1+#ppt_w/2"/>
                                          </p:val>
                                        </p:tav>
                                        <p:tav tm="100000">
                                          <p:val>
                                            <p:strVal val="#ppt_x"/>
                                          </p:val>
                                        </p:tav>
                                      </p:tavLst>
                                    </p:anim>
                                    <p:anim calcmode="lin" valueType="num">
                                      <p:cBhvr additive="base">
                                        <p:cTn id="11"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2" presetClass="emph" presetSubtype="0" fill="hold" nodeType="clickEffect">
                                  <p:stCondLst>
                                    <p:cond delay="0"/>
                                  </p:stCondLst>
                                  <p:childTnLst>
                                    <p:animRot by="120000">
                                      <p:cBhvr>
                                        <p:cTn id="15" dur="100" fill="hold">
                                          <p:stCondLst>
                                            <p:cond delay="0"/>
                                          </p:stCondLst>
                                        </p:cTn>
                                        <p:tgtEl>
                                          <p:spTgt spid="22">
                                            <p:txEl>
                                              <p:pRg st="2" end="2"/>
                                            </p:txEl>
                                          </p:spTgt>
                                        </p:tgtEl>
                                        <p:attrNameLst>
                                          <p:attrName>r</p:attrName>
                                        </p:attrNameLst>
                                      </p:cBhvr>
                                    </p:animRot>
                                    <p:animRot by="-240000">
                                      <p:cBhvr>
                                        <p:cTn id="16" dur="200" fill="hold">
                                          <p:stCondLst>
                                            <p:cond delay="200"/>
                                          </p:stCondLst>
                                        </p:cTn>
                                        <p:tgtEl>
                                          <p:spTgt spid="22">
                                            <p:txEl>
                                              <p:pRg st="2" end="2"/>
                                            </p:txEl>
                                          </p:spTgt>
                                        </p:tgtEl>
                                        <p:attrNameLst>
                                          <p:attrName>r</p:attrName>
                                        </p:attrNameLst>
                                      </p:cBhvr>
                                    </p:animRot>
                                    <p:animRot by="240000">
                                      <p:cBhvr>
                                        <p:cTn id="17" dur="200" fill="hold">
                                          <p:stCondLst>
                                            <p:cond delay="400"/>
                                          </p:stCondLst>
                                        </p:cTn>
                                        <p:tgtEl>
                                          <p:spTgt spid="22">
                                            <p:txEl>
                                              <p:pRg st="2" end="2"/>
                                            </p:txEl>
                                          </p:spTgt>
                                        </p:tgtEl>
                                        <p:attrNameLst>
                                          <p:attrName>r</p:attrName>
                                        </p:attrNameLst>
                                      </p:cBhvr>
                                    </p:animRot>
                                    <p:animRot by="-240000">
                                      <p:cBhvr>
                                        <p:cTn id="18" dur="200" fill="hold">
                                          <p:stCondLst>
                                            <p:cond delay="600"/>
                                          </p:stCondLst>
                                        </p:cTn>
                                        <p:tgtEl>
                                          <p:spTgt spid="22">
                                            <p:txEl>
                                              <p:pRg st="2" end="2"/>
                                            </p:txEl>
                                          </p:spTgt>
                                        </p:tgtEl>
                                        <p:attrNameLst>
                                          <p:attrName>r</p:attrName>
                                        </p:attrNameLst>
                                      </p:cBhvr>
                                    </p:animRot>
                                    <p:animRot by="120000">
                                      <p:cBhvr>
                                        <p:cTn id="19" dur="200" fill="hold">
                                          <p:stCondLst>
                                            <p:cond delay="800"/>
                                          </p:stCondLst>
                                        </p:cTn>
                                        <p:tgtEl>
                                          <p:spTgt spid="22">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F0421092-756C-473A-8C0E-82CED6F185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556" y="134893"/>
            <a:ext cx="11718888" cy="2901820"/>
          </a:xfrm>
          <a:prstGeom prst="rect">
            <a:avLst/>
          </a:prstGeom>
        </p:spPr>
      </p:pic>
      <p:sp>
        <p:nvSpPr>
          <p:cNvPr id="11" name="テキスト ボックス 10">
            <a:extLst>
              <a:ext uri="{FF2B5EF4-FFF2-40B4-BE49-F238E27FC236}">
                <a16:creationId xmlns:a16="http://schemas.microsoft.com/office/drawing/2014/main" id="{5C939C2F-4CEF-487F-B69B-E89591DBF67A}"/>
              </a:ext>
            </a:extLst>
          </p:cNvPr>
          <p:cNvSpPr txBox="1"/>
          <p:nvPr/>
        </p:nvSpPr>
        <p:spPr>
          <a:xfrm>
            <a:off x="360844" y="3429000"/>
            <a:ext cx="5454030" cy="2677656"/>
          </a:xfrm>
          <a:prstGeom prst="rect">
            <a:avLst/>
          </a:prstGeom>
          <a:solidFill>
            <a:srgbClr val="FFFF00"/>
          </a:solidFill>
        </p:spPr>
        <p:txBody>
          <a:bodyPr wrap="square" rtlCol="0">
            <a:spAutoFit/>
          </a:bodyPr>
          <a:lstStyle/>
          <a:p>
            <a:r>
              <a:rPr kumimoji="1" lang="ja-JP" altLang="en-US" sz="2400"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・通常、ワードファイルを開いても</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セキュリティ警告は出ません。</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・ウイルス感染に誘導するメールの</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場合、「コンテンツの有効化」を</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押すとウイルスをダウンロードして</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しまい感染してしまいます。</a:t>
            </a:r>
          </a:p>
        </p:txBody>
      </p:sp>
      <p:sp>
        <p:nvSpPr>
          <p:cNvPr id="12" name="テキスト ボックス 11">
            <a:extLst>
              <a:ext uri="{FF2B5EF4-FFF2-40B4-BE49-F238E27FC236}">
                <a16:creationId xmlns:a16="http://schemas.microsoft.com/office/drawing/2014/main" id="{0E01F12E-4D4B-4A3E-BD1D-311225D2C966}"/>
              </a:ext>
            </a:extLst>
          </p:cNvPr>
          <p:cNvSpPr txBox="1"/>
          <p:nvPr/>
        </p:nvSpPr>
        <p:spPr>
          <a:xfrm>
            <a:off x="6068007" y="3398805"/>
            <a:ext cx="5915097" cy="3046988"/>
          </a:xfrm>
          <a:prstGeom prst="rect">
            <a:avLst/>
          </a:prstGeom>
          <a:noFill/>
          <a:ln w="76200">
            <a:solidFill>
              <a:srgbClr val="0070C0"/>
            </a:solidFill>
          </a:ln>
        </p:spPr>
        <p:txBody>
          <a:bodyPr wrap="square" rtlCol="0">
            <a:spAutoFit/>
          </a:bodyPr>
          <a:lstStyle/>
          <a:p>
            <a:r>
              <a:rPr lang="en-US" altLang="ja-JP" sz="2400" b="1" dirty="0">
                <a:latin typeface="HG丸ｺﾞｼｯｸM-PRO" panose="020F0600000000000000" pitchFamily="50" charset="-128"/>
                <a:ea typeface="HG丸ｺﾞｼｯｸM-PRO" panose="020F0600000000000000" pitchFamily="50" charset="-128"/>
              </a:rPr>
              <a:t>※</a:t>
            </a:r>
            <a:r>
              <a:rPr lang="ja-JP" altLang="en-US" sz="2400" b="1" dirty="0">
                <a:latin typeface="HG丸ｺﾞｼｯｸM-PRO" panose="020F0600000000000000" pitchFamily="50" charset="-128"/>
                <a:ea typeface="HG丸ｺﾞｼｯｸM-PRO" panose="020F0600000000000000" pitchFamily="50" charset="-128"/>
              </a:rPr>
              <a:t>取引先からのメールと思っても、その内容はやり取りが終了しているものであったり、何ヵ月も前のメールであったり、時間的・内容的な不審点が見つかるかもしれません。</a:t>
            </a:r>
            <a:endParaRPr lang="en-US" altLang="ja-JP" sz="2400" b="1" dirty="0">
              <a:latin typeface="HG丸ｺﾞｼｯｸM-PRO" panose="020F0600000000000000" pitchFamily="50" charset="-128"/>
              <a:ea typeface="HG丸ｺﾞｼｯｸM-PRO" panose="020F0600000000000000" pitchFamily="50" charset="-128"/>
            </a:endParaRPr>
          </a:p>
          <a:p>
            <a:r>
              <a:rPr lang="en-US" altLang="ja-JP" sz="2400" b="1" dirty="0">
                <a:latin typeface="HG丸ｺﾞｼｯｸM-PRO" panose="020F0600000000000000" pitchFamily="50" charset="-128"/>
                <a:ea typeface="HG丸ｺﾞｼｯｸM-PRO" panose="020F0600000000000000" pitchFamily="50" charset="-128"/>
              </a:rPr>
              <a:t>※</a:t>
            </a:r>
            <a:r>
              <a:rPr lang="ja-JP" altLang="en-US" sz="2400" b="1" dirty="0">
                <a:latin typeface="HG丸ｺﾞｼｯｸM-PRO" panose="020F0600000000000000" pitchFamily="50" charset="-128"/>
                <a:ea typeface="HG丸ｺﾞｼｯｸM-PRO" panose="020F0600000000000000" pitchFamily="50" charset="-128"/>
              </a:rPr>
              <a:t>不審点を解消するためには、メール以外の方法で送信者に連絡をして、メールの真偽を確認してください。</a:t>
            </a:r>
            <a:endParaRPr lang="en-US" altLang="ja-JP" sz="2400" b="1" dirty="0">
              <a:latin typeface="HG丸ｺﾞｼｯｸM-PRO" panose="020F0600000000000000" pitchFamily="50" charset="-128"/>
              <a:ea typeface="HG丸ｺﾞｼｯｸM-PRO" panose="020F0600000000000000" pitchFamily="50" charset="-128"/>
            </a:endParaRPr>
          </a:p>
        </p:txBody>
      </p:sp>
      <p:sp>
        <p:nvSpPr>
          <p:cNvPr id="13" name="正方形/長方形 12">
            <a:extLst>
              <a:ext uri="{FF2B5EF4-FFF2-40B4-BE49-F238E27FC236}">
                <a16:creationId xmlns:a16="http://schemas.microsoft.com/office/drawing/2014/main" id="{2EA6B7E0-0BB9-45B5-92C4-0670263DA99C}"/>
              </a:ext>
            </a:extLst>
          </p:cNvPr>
          <p:cNvSpPr/>
          <p:nvPr/>
        </p:nvSpPr>
        <p:spPr>
          <a:xfrm>
            <a:off x="180571" y="2248678"/>
            <a:ext cx="11774873" cy="559836"/>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16900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2" presetClass="entr" presetSubtype="2"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 calcmode="lin" valueType="num">
                                      <p:cBhvr additive="base">
                                        <p:cTn id="10" dur="500" fill="hold"/>
                                        <p:tgtEl>
                                          <p:spTgt spid="13"/>
                                        </p:tgtEl>
                                        <p:attrNameLst>
                                          <p:attrName>ppt_x</p:attrName>
                                        </p:attrNameLst>
                                      </p:cBhvr>
                                      <p:tavLst>
                                        <p:tav tm="0">
                                          <p:val>
                                            <p:strVal val="1+#ppt_w/2"/>
                                          </p:val>
                                        </p:tav>
                                        <p:tav tm="100000">
                                          <p:val>
                                            <p:strVal val="#ppt_x"/>
                                          </p:val>
                                        </p:tav>
                                      </p:tavLst>
                                    </p:anim>
                                    <p:anim calcmode="lin" valueType="num">
                                      <p:cBhvr additive="base">
                                        <p:cTn id="11"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
            <a:extLst>
              <a:ext uri="{FF2B5EF4-FFF2-40B4-BE49-F238E27FC236}">
                <a16:creationId xmlns:a16="http://schemas.microsoft.com/office/drawing/2014/main" id="{9B4AE6A2-81D7-4BA2-9160-4F658C18A376}"/>
              </a:ext>
            </a:extLst>
          </p:cNvPr>
          <p:cNvSpPr/>
          <p:nvPr/>
        </p:nvSpPr>
        <p:spPr>
          <a:xfrm>
            <a:off x="6429466" y="2460734"/>
            <a:ext cx="2910981" cy="1464823"/>
          </a:xfrm>
          <a:prstGeom prst="roundRect">
            <a:avLst>
              <a:gd name="adj" fmla="val 621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65651C88-D677-43EF-B861-37B0C0903CE6}"/>
              </a:ext>
            </a:extLst>
          </p:cNvPr>
          <p:cNvSpPr/>
          <p:nvPr/>
        </p:nvSpPr>
        <p:spPr>
          <a:xfrm>
            <a:off x="6473952" y="2487280"/>
            <a:ext cx="2788920" cy="335808"/>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58430375-D364-48C9-BD22-DCD56D230E48}"/>
              </a:ext>
            </a:extLst>
          </p:cNvPr>
          <p:cNvSpPr txBox="1"/>
          <p:nvPr/>
        </p:nvSpPr>
        <p:spPr>
          <a:xfrm>
            <a:off x="6534329" y="2452345"/>
            <a:ext cx="3028427" cy="1477328"/>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正規サイトにログイン</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不正な資金の引き出し</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・移動等（収益化）</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商品の不正購入</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6" name="角丸四角形 1">
            <a:extLst>
              <a:ext uri="{FF2B5EF4-FFF2-40B4-BE49-F238E27FC236}">
                <a16:creationId xmlns:a16="http://schemas.microsoft.com/office/drawing/2014/main" id="{1AE1549B-E610-4043-AA69-1E9C2307E220}"/>
              </a:ext>
            </a:extLst>
          </p:cNvPr>
          <p:cNvSpPr/>
          <p:nvPr/>
        </p:nvSpPr>
        <p:spPr>
          <a:xfrm>
            <a:off x="1879133" y="1793977"/>
            <a:ext cx="2910981" cy="2022936"/>
          </a:xfrm>
          <a:prstGeom prst="roundRect">
            <a:avLst>
              <a:gd name="adj" fmla="val 621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1400B138-815D-4437-A2CF-CCE37C549451}"/>
              </a:ext>
            </a:extLst>
          </p:cNvPr>
          <p:cNvSpPr txBox="1"/>
          <p:nvPr/>
        </p:nvSpPr>
        <p:spPr>
          <a:xfrm>
            <a:off x="1983996" y="1785588"/>
            <a:ext cx="3028427" cy="2031325"/>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フィッシングサイト作成</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（調達・構築）</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フィッシングサイト公開</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スミッシング配信（誘導）</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914398" y="411891"/>
            <a:ext cx="10439401" cy="134979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0" y="425099"/>
            <a:ext cx="10715625" cy="1027204"/>
          </a:xfrm>
          <a:prstGeom prst="rect">
            <a:avLst/>
          </a:prstGeom>
          <a:noFill/>
        </p:spPr>
        <p:txBody>
          <a:bodyPr wrap="square" rtlCol="0">
            <a:spAutoFit/>
          </a:bodyPr>
          <a:lstStyle/>
          <a:p>
            <a:pPr>
              <a:lnSpc>
                <a:spcPct val="150000"/>
              </a:lnSpc>
            </a:pPr>
            <a:r>
              <a:rPr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を受信した際の不審点について</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635A47F9-C849-4027-8C31-D524F8879BAC}"/>
              </a:ext>
            </a:extLst>
          </p:cNvPr>
          <p:cNvSpPr txBox="1"/>
          <p:nvPr/>
        </p:nvSpPr>
        <p:spPr>
          <a:xfrm>
            <a:off x="1109792" y="1767409"/>
            <a:ext cx="102695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攻撃者</a:t>
            </a:r>
            <a:endParaRPr lang="en-US" altLang="ja-JP" dirty="0">
              <a:latin typeface="HG丸ｺﾞｼｯｸM-PRO" panose="020F0600000000000000" pitchFamily="50" charset="-128"/>
              <a:ea typeface="HG丸ｺﾞｼｯｸM-PRO" panose="020F0600000000000000" pitchFamily="50" charset="-128"/>
            </a:endParaRPr>
          </a:p>
        </p:txBody>
      </p:sp>
      <p:sp>
        <p:nvSpPr>
          <p:cNvPr id="3" name="二等辺三角形 2">
            <a:extLst>
              <a:ext uri="{FF2B5EF4-FFF2-40B4-BE49-F238E27FC236}">
                <a16:creationId xmlns:a16="http://schemas.microsoft.com/office/drawing/2014/main" id="{442DEEB1-C473-4AD3-9FC3-B9C3C4A28A96}"/>
              </a:ext>
            </a:extLst>
          </p:cNvPr>
          <p:cNvSpPr/>
          <p:nvPr/>
        </p:nvSpPr>
        <p:spPr>
          <a:xfrm flipV="1">
            <a:off x="2692690" y="3811642"/>
            <a:ext cx="805519" cy="2651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1">
            <a:extLst>
              <a:ext uri="{FF2B5EF4-FFF2-40B4-BE49-F238E27FC236}">
                <a16:creationId xmlns:a16="http://schemas.microsoft.com/office/drawing/2014/main" id="{DDD5B35B-3CF7-42A1-9C72-730FE424202A}"/>
              </a:ext>
            </a:extLst>
          </p:cNvPr>
          <p:cNvSpPr/>
          <p:nvPr/>
        </p:nvSpPr>
        <p:spPr>
          <a:xfrm>
            <a:off x="1914785" y="4095934"/>
            <a:ext cx="3156621" cy="2762066"/>
          </a:xfrm>
          <a:prstGeom prst="roundRect">
            <a:avLst>
              <a:gd name="adj" fmla="val 4309"/>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5A48BFD-A3B7-4552-984C-E8884DDD7720}"/>
              </a:ext>
            </a:extLst>
          </p:cNvPr>
          <p:cNvSpPr txBox="1"/>
          <p:nvPr/>
        </p:nvSpPr>
        <p:spPr>
          <a:xfrm>
            <a:off x="1109792" y="3937833"/>
            <a:ext cx="102695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利用者</a:t>
            </a:r>
            <a:endParaRPr lang="en-US" altLang="ja-JP" dirty="0">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E38EB0D6-9471-42DB-91A5-5CC03F181106}"/>
              </a:ext>
            </a:extLst>
          </p:cNvPr>
          <p:cNvSpPr txBox="1"/>
          <p:nvPr/>
        </p:nvSpPr>
        <p:spPr>
          <a:xfrm>
            <a:off x="5664318" y="2416858"/>
            <a:ext cx="102695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攻撃者</a:t>
            </a:r>
            <a:endParaRPr lang="en-US" altLang="ja-JP" dirty="0">
              <a:latin typeface="HG丸ｺﾞｼｯｸM-PRO" panose="020F0600000000000000" pitchFamily="50" charset="-128"/>
              <a:ea typeface="HG丸ｺﾞｼｯｸM-PRO" panose="020F0600000000000000" pitchFamily="50" charset="-128"/>
            </a:endParaRPr>
          </a:p>
        </p:txBody>
      </p:sp>
      <p:sp>
        <p:nvSpPr>
          <p:cNvPr id="17" name="爆発: 8 pt 16">
            <a:extLst>
              <a:ext uri="{FF2B5EF4-FFF2-40B4-BE49-F238E27FC236}">
                <a16:creationId xmlns:a16="http://schemas.microsoft.com/office/drawing/2014/main" id="{25B9EFFB-8E54-45DC-ABA6-E869AE01B25D}"/>
              </a:ext>
            </a:extLst>
          </p:cNvPr>
          <p:cNvSpPr/>
          <p:nvPr/>
        </p:nvSpPr>
        <p:spPr>
          <a:xfrm>
            <a:off x="6648945" y="3764201"/>
            <a:ext cx="2469161" cy="1125502"/>
          </a:xfrm>
          <a:prstGeom prst="irregularSeal1">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t>被害の発生</a:t>
            </a:r>
          </a:p>
        </p:txBody>
      </p:sp>
      <p:sp>
        <p:nvSpPr>
          <p:cNvPr id="25" name="正方形/長方形 24">
            <a:extLst>
              <a:ext uri="{FF2B5EF4-FFF2-40B4-BE49-F238E27FC236}">
                <a16:creationId xmlns:a16="http://schemas.microsoft.com/office/drawing/2014/main" id="{1402A76E-4990-4F5D-B000-3874E3F030AE}"/>
              </a:ext>
            </a:extLst>
          </p:cNvPr>
          <p:cNvSpPr/>
          <p:nvPr/>
        </p:nvSpPr>
        <p:spPr>
          <a:xfrm>
            <a:off x="1983996" y="4938965"/>
            <a:ext cx="3087410" cy="1919035"/>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A4FD3D9A-4AAB-40F9-943B-0375641280FA}"/>
              </a:ext>
            </a:extLst>
          </p:cNvPr>
          <p:cNvSpPr txBox="1"/>
          <p:nvPr/>
        </p:nvSpPr>
        <p:spPr>
          <a:xfrm>
            <a:off x="2000774" y="4070999"/>
            <a:ext cx="3156622" cy="2862322"/>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スミッシング受信</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メール中のリンクをクリック</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ID</a:t>
            </a:r>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PW</a:t>
            </a:r>
            <a:r>
              <a:rPr lang="ja-JP" altLang="en-US" dirty="0">
                <a:latin typeface="HG丸ｺﾞｼｯｸM-PRO" panose="020F0600000000000000" pitchFamily="50" charset="-128"/>
                <a:ea typeface="HG丸ｺﾞｼｯｸM-PRO" panose="020F0600000000000000" pitchFamily="50" charset="-128"/>
              </a:rPr>
              <a:t>・クレカ情報等の情報を入力（搾取される）</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4" name="スクロール: 横 23">
            <a:extLst>
              <a:ext uri="{FF2B5EF4-FFF2-40B4-BE49-F238E27FC236}">
                <a16:creationId xmlns:a16="http://schemas.microsoft.com/office/drawing/2014/main" id="{A7EA8313-405D-4355-A846-B14740615BED}"/>
              </a:ext>
            </a:extLst>
          </p:cNvPr>
          <p:cNvSpPr/>
          <p:nvPr/>
        </p:nvSpPr>
        <p:spPr>
          <a:xfrm>
            <a:off x="5026054" y="5444943"/>
            <a:ext cx="2632046"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利用者の行動で</a:t>
            </a:r>
            <a:endParaRPr kumimoji="1" lang="en-US" altLang="ja-JP" dirty="0">
              <a:solidFill>
                <a:schemeClr val="tx1"/>
              </a:solidFill>
            </a:endParaRPr>
          </a:p>
          <a:p>
            <a:pPr algn="ctr"/>
            <a:r>
              <a:rPr kumimoji="1" lang="ja-JP" altLang="en-US" dirty="0">
                <a:solidFill>
                  <a:schemeClr val="tx1"/>
                </a:solidFill>
              </a:rPr>
              <a:t>重要な情報を盗まれる</a:t>
            </a:r>
            <a:endParaRPr kumimoji="1" lang="en-US" altLang="ja-JP" dirty="0">
              <a:solidFill>
                <a:schemeClr val="tx1"/>
              </a:solidFill>
            </a:endParaRPr>
          </a:p>
        </p:txBody>
      </p:sp>
      <p:sp>
        <p:nvSpPr>
          <p:cNvPr id="27" name="スクロール: 横 26">
            <a:extLst>
              <a:ext uri="{FF2B5EF4-FFF2-40B4-BE49-F238E27FC236}">
                <a16:creationId xmlns:a16="http://schemas.microsoft.com/office/drawing/2014/main" id="{6C6A1FFC-A855-4E8B-859B-E9314AE412C8}"/>
              </a:ext>
            </a:extLst>
          </p:cNvPr>
          <p:cNvSpPr/>
          <p:nvPr/>
        </p:nvSpPr>
        <p:spPr>
          <a:xfrm>
            <a:off x="9181135" y="2519430"/>
            <a:ext cx="2525090"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早期対応することで</a:t>
            </a:r>
            <a:endParaRPr kumimoji="1" lang="en-US" altLang="ja-JP" dirty="0">
              <a:solidFill>
                <a:schemeClr val="tx1"/>
              </a:solidFill>
            </a:endParaRPr>
          </a:p>
          <a:p>
            <a:pPr algn="ctr"/>
            <a:r>
              <a:rPr kumimoji="1" lang="ja-JP" altLang="en-US" dirty="0">
                <a:solidFill>
                  <a:schemeClr val="tx1"/>
                </a:solidFill>
              </a:rPr>
              <a:t>被害防止は可能</a:t>
            </a:r>
            <a:endParaRPr kumimoji="1" lang="en-US" altLang="ja-JP" dirty="0">
              <a:solidFill>
                <a:schemeClr val="tx1"/>
              </a:solidFill>
            </a:endParaRPr>
          </a:p>
        </p:txBody>
      </p:sp>
      <p:sp>
        <p:nvSpPr>
          <p:cNvPr id="21" name="テキスト ボックス 20">
            <a:extLst>
              <a:ext uri="{FF2B5EF4-FFF2-40B4-BE49-F238E27FC236}">
                <a16:creationId xmlns:a16="http://schemas.microsoft.com/office/drawing/2014/main" id="{B2E6934D-471D-4AB8-AE15-7C7DF3C707D6}"/>
              </a:ext>
            </a:extLst>
          </p:cNvPr>
          <p:cNvSpPr txBox="1"/>
          <p:nvPr/>
        </p:nvSpPr>
        <p:spPr>
          <a:xfrm>
            <a:off x="6017740" y="1889669"/>
            <a:ext cx="3193062" cy="369332"/>
          </a:xfrm>
          <a:prstGeom prst="rect">
            <a:avLst/>
          </a:prstGeom>
          <a:noFill/>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ID</a:t>
            </a:r>
            <a:r>
              <a:rPr lang="ja-JP" altLang="en-US" dirty="0">
                <a:latin typeface="HG丸ｺﾞｼｯｸM-PRO" panose="020F0600000000000000" pitchFamily="50" charset="-128"/>
                <a:ea typeface="HG丸ｺﾞｼｯｸM-PRO" panose="020F0600000000000000" pitchFamily="50" charset="-128"/>
              </a:rPr>
              <a:t>等の情報が盗まれると</a:t>
            </a:r>
            <a:r>
              <a:rPr lang="en-US" altLang="ja-JP" dirty="0">
                <a:latin typeface="HG丸ｺﾞｼｯｸM-PRO" panose="020F0600000000000000" pitchFamily="50" charset="-128"/>
                <a:ea typeface="HG丸ｺﾞｼｯｸM-PRO" panose="020F0600000000000000" pitchFamily="50" charset="-128"/>
              </a:rPr>
              <a:t>…</a:t>
            </a:r>
          </a:p>
        </p:txBody>
      </p:sp>
      <p:sp>
        <p:nvSpPr>
          <p:cNvPr id="22" name="吹き出し: 左矢印 21">
            <a:extLst>
              <a:ext uri="{FF2B5EF4-FFF2-40B4-BE49-F238E27FC236}">
                <a16:creationId xmlns:a16="http://schemas.microsoft.com/office/drawing/2014/main" id="{CE3C6C5D-485D-4526-976E-71A24E378BBD}"/>
              </a:ext>
            </a:extLst>
          </p:cNvPr>
          <p:cNvSpPr/>
          <p:nvPr/>
        </p:nvSpPr>
        <p:spPr>
          <a:xfrm>
            <a:off x="4323222" y="5369622"/>
            <a:ext cx="3418106" cy="781870"/>
          </a:xfrm>
          <a:prstGeom prst="leftArrowCallout">
            <a:avLst/>
          </a:prstGeom>
          <a:ln w="57150">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dirty="0"/>
              <a:t>こ</a:t>
            </a:r>
            <a:r>
              <a:rPr kumimoji="1" lang="ja-JP" altLang="en-US" dirty="0"/>
              <a:t>の段階で不審点を見分ける方法を学びましょう</a:t>
            </a:r>
          </a:p>
        </p:txBody>
      </p:sp>
      <p:sp>
        <p:nvSpPr>
          <p:cNvPr id="23" name="正方形/長方形 22">
            <a:extLst>
              <a:ext uri="{FF2B5EF4-FFF2-40B4-BE49-F238E27FC236}">
                <a16:creationId xmlns:a16="http://schemas.microsoft.com/office/drawing/2014/main" id="{CB1F431A-9263-42B3-8B11-EED91D2E2B31}"/>
              </a:ext>
            </a:extLst>
          </p:cNvPr>
          <p:cNvSpPr/>
          <p:nvPr/>
        </p:nvSpPr>
        <p:spPr>
          <a:xfrm>
            <a:off x="1983996" y="5492009"/>
            <a:ext cx="2304540" cy="569475"/>
          </a:xfrm>
          <a:prstGeom prst="rect">
            <a:avLst/>
          </a:prstGeom>
          <a:noFill/>
          <a:ln w="76200">
            <a:solidFill>
              <a:srgbClr val="FFFF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33765C99-53F9-4287-B6AB-31229CE01571}"/>
              </a:ext>
            </a:extLst>
          </p:cNvPr>
          <p:cNvSpPr txBox="1"/>
          <p:nvPr/>
        </p:nvSpPr>
        <p:spPr>
          <a:xfrm>
            <a:off x="2000774" y="5472399"/>
            <a:ext cx="3197865" cy="646331"/>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アクセス</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7817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0"/>
                                  </p:stCondLst>
                                  <p:childTnLst>
                                    <p:animRot by="120000">
                                      <p:cBhvr>
                                        <p:cTn id="6" dur="100" fill="hold">
                                          <p:stCondLst>
                                            <p:cond delay="0"/>
                                          </p:stCondLst>
                                        </p:cTn>
                                        <p:tgtEl>
                                          <p:spTgt spid="28"/>
                                        </p:tgtEl>
                                        <p:attrNameLst>
                                          <p:attrName>r</p:attrName>
                                        </p:attrNameLst>
                                      </p:cBhvr>
                                    </p:animRot>
                                    <p:animRot by="-240000">
                                      <p:cBhvr>
                                        <p:cTn id="7" dur="200" fill="hold">
                                          <p:stCondLst>
                                            <p:cond delay="200"/>
                                          </p:stCondLst>
                                        </p:cTn>
                                        <p:tgtEl>
                                          <p:spTgt spid="28"/>
                                        </p:tgtEl>
                                        <p:attrNameLst>
                                          <p:attrName>r</p:attrName>
                                        </p:attrNameLst>
                                      </p:cBhvr>
                                    </p:animRot>
                                    <p:animRot by="240000">
                                      <p:cBhvr>
                                        <p:cTn id="8" dur="200" fill="hold">
                                          <p:stCondLst>
                                            <p:cond delay="400"/>
                                          </p:stCondLst>
                                        </p:cTn>
                                        <p:tgtEl>
                                          <p:spTgt spid="28"/>
                                        </p:tgtEl>
                                        <p:attrNameLst>
                                          <p:attrName>r</p:attrName>
                                        </p:attrNameLst>
                                      </p:cBhvr>
                                    </p:animRot>
                                    <p:animRot by="-240000">
                                      <p:cBhvr>
                                        <p:cTn id="9" dur="200" fill="hold">
                                          <p:stCondLst>
                                            <p:cond delay="600"/>
                                          </p:stCondLst>
                                        </p:cTn>
                                        <p:tgtEl>
                                          <p:spTgt spid="28"/>
                                        </p:tgtEl>
                                        <p:attrNameLst>
                                          <p:attrName>r</p:attrName>
                                        </p:attrNameLst>
                                      </p:cBhvr>
                                    </p:animRot>
                                    <p:animRot by="120000">
                                      <p:cBhvr>
                                        <p:cTn id="10" dur="200" fill="hold">
                                          <p:stCondLst>
                                            <p:cond delay="800"/>
                                          </p:stCondLst>
                                        </p:cTn>
                                        <p:tgtEl>
                                          <p:spTgt spid="2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1+#ppt_w/2"/>
                                          </p:val>
                                        </p:tav>
                                        <p:tav tm="100000">
                                          <p:val>
                                            <p:strVal val="#ppt_x"/>
                                          </p:val>
                                        </p:tav>
                                      </p:tavLst>
                                    </p:anim>
                                    <p:anim calcmode="lin" valueType="num">
                                      <p:cBhvr additive="base">
                                        <p:cTn id="16" dur="500" fill="hold"/>
                                        <p:tgtEl>
                                          <p:spTgt spid="2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1+#ppt_w/2"/>
                                          </p:val>
                                        </p:tav>
                                        <p:tav tm="100000">
                                          <p:val>
                                            <p:strVal val="#ppt_x"/>
                                          </p:val>
                                        </p:tav>
                                      </p:tavLst>
                                    </p:anim>
                                    <p:anim calcmode="lin" valueType="num">
                                      <p:cBhvr additive="base">
                                        <p:cTn id="20"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14399" y="411891"/>
            <a:ext cx="10206682" cy="134979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0" y="425099"/>
            <a:ext cx="10715625" cy="1027204"/>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フィッシングメールの流れ</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9" name="角丸四角形 1">
            <a:extLst>
              <a:ext uri="{FF2B5EF4-FFF2-40B4-BE49-F238E27FC236}">
                <a16:creationId xmlns:a16="http://schemas.microsoft.com/office/drawing/2014/main" id="{DDD5B35B-3CF7-42A1-9C72-730FE424202A}"/>
              </a:ext>
            </a:extLst>
          </p:cNvPr>
          <p:cNvSpPr/>
          <p:nvPr/>
        </p:nvSpPr>
        <p:spPr>
          <a:xfrm>
            <a:off x="2483625" y="1806310"/>
            <a:ext cx="8727382" cy="4938965"/>
          </a:xfrm>
          <a:prstGeom prst="roundRect">
            <a:avLst>
              <a:gd name="adj" fmla="val 4309"/>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5A48BFD-A3B7-4552-984C-E8884DDD7720}"/>
              </a:ext>
            </a:extLst>
          </p:cNvPr>
          <p:cNvSpPr txBox="1"/>
          <p:nvPr/>
        </p:nvSpPr>
        <p:spPr>
          <a:xfrm>
            <a:off x="914399" y="1806310"/>
            <a:ext cx="1771431" cy="646331"/>
          </a:xfrm>
          <a:prstGeom prst="rect">
            <a:avLst/>
          </a:prstGeom>
          <a:noFill/>
        </p:spPr>
        <p:txBody>
          <a:bodyPr wrap="square" rtlCol="0">
            <a:spAutoFit/>
          </a:bodyPr>
          <a:lstStyle/>
          <a:p>
            <a:r>
              <a:rPr lang="ja-JP" altLang="en-US" sz="3600" dirty="0">
                <a:latin typeface="HG丸ｺﾞｼｯｸM-PRO" panose="020F0600000000000000" pitchFamily="50" charset="-128"/>
                <a:ea typeface="HG丸ｺﾞｼｯｸM-PRO" panose="020F0600000000000000" pitchFamily="50" charset="-128"/>
              </a:rPr>
              <a:t>利用者</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5" name="正方形/長方形 24">
            <a:extLst>
              <a:ext uri="{FF2B5EF4-FFF2-40B4-BE49-F238E27FC236}">
                <a16:creationId xmlns:a16="http://schemas.microsoft.com/office/drawing/2014/main" id="{1402A76E-4990-4F5D-B000-3874E3F030AE}"/>
              </a:ext>
            </a:extLst>
          </p:cNvPr>
          <p:cNvSpPr/>
          <p:nvPr/>
        </p:nvSpPr>
        <p:spPr>
          <a:xfrm>
            <a:off x="2605730" y="2920710"/>
            <a:ext cx="6981875" cy="3614467"/>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A4FD3D9A-4AAB-40F9-943B-0375641280FA}"/>
              </a:ext>
            </a:extLst>
          </p:cNvPr>
          <p:cNvSpPr txBox="1"/>
          <p:nvPr/>
        </p:nvSpPr>
        <p:spPr>
          <a:xfrm>
            <a:off x="2604395" y="1908586"/>
            <a:ext cx="8661475" cy="4524315"/>
          </a:xfrm>
          <a:prstGeom prst="rect">
            <a:avLst/>
          </a:prstGeom>
          <a:noFill/>
        </p:spPr>
        <p:txBody>
          <a:bodyPr wrap="square" rtlCol="0">
            <a:spAutoFit/>
          </a:bodyPr>
          <a:lstStyle/>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フィッシングメール／スミッシング受信</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3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メール中のリンクをクリック</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3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アクセス</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200" dirty="0">
                <a:solidFill>
                  <a:srgbClr val="FF0000"/>
                </a:solidFill>
                <a:latin typeface="HG丸ｺﾞｼｯｸM-PRO" panose="020F0600000000000000" pitchFamily="50" charset="-128"/>
                <a:ea typeface="HG丸ｺﾞｼｯｸM-PRO" panose="020F0600000000000000" pitchFamily="50" charset="-128"/>
              </a:rPr>
              <a:t>　　　　⇩</a:t>
            </a:r>
            <a:endParaRPr lang="en-US" altLang="ja-JP" sz="3200" dirty="0">
              <a:solidFill>
                <a:srgbClr val="FF0000"/>
              </a:solidFill>
              <a:latin typeface="HG丸ｺﾞｼｯｸM-PRO" panose="020F0600000000000000" pitchFamily="50" charset="-128"/>
              <a:ea typeface="HG丸ｺﾞｼｯｸM-PRO" panose="020F0600000000000000" pitchFamily="50" charset="-128"/>
            </a:endParaRPr>
          </a:p>
          <a:p>
            <a:r>
              <a:rPr lang="en-US" altLang="ja-JP" sz="3200" dirty="0">
                <a:latin typeface="HG丸ｺﾞｼｯｸM-PRO" panose="020F0600000000000000" pitchFamily="50" charset="-128"/>
                <a:ea typeface="HG丸ｺﾞｼｯｸM-PRO" panose="020F0600000000000000" pitchFamily="50" charset="-128"/>
              </a:rPr>
              <a:t>ID</a:t>
            </a:r>
            <a:r>
              <a:rPr lang="ja-JP" altLang="en-US" sz="3200" dirty="0">
                <a:latin typeface="HG丸ｺﾞｼｯｸM-PRO" panose="020F0600000000000000" pitchFamily="50" charset="-128"/>
                <a:ea typeface="HG丸ｺﾞｼｯｸM-PRO" panose="020F0600000000000000" pitchFamily="50" charset="-128"/>
              </a:rPr>
              <a:t>・</a:t>
            </a:r>
            <a:r>
              <a:rPr lang="en-US" altLang="ja-JP" sz="3200" dirty="0">
                <a:latin typeface="HG丸ｺﾞｼｯｸM-PRO" panose="020F0600000000000000" pitchFamily="50" charset="-128"/>
                <a:ea typeface="HG丸ｺﾞｼｯｸM-PRO" panose="020F0600000000000000" pitchFamily="50" charset="-128"/>
              </a:rPr>
              <a:t>PW</a:t>
            </a:r>
            <a:r>
              <a:rPr lang="ja-JP" altLang="en-US" sz="3200" dirty="0">
                <a:latin typeface="HG丸ｺﾞｼｯｸM-PRO" panose="020F0600000000000000" pitchFamily="50" charset="-128"/>
                <a:ea typeface="HG丸ｺﾞｼｯｸM-PRO" panose="020F0600000000000000" pitchFamily="50" charset="-128"/>
              </a:rPr>
              <a:t>・クレカ情報等の情報を入力</a:t>
            </a:r>
            <a:endParaRPr lang="en-US" altLang="ja-JP" sz="3200" dirty="0">
              <a:latin typeface="HG丸ｺﾞｼｯｸM-PRO" panose="020F0600000000000000" pitchFamily="50" charset="-128"/>
              <a:ea typeface="HG丸ｺﾞｼｯｸM-PRO" panose="020F0600000000000000" pitchFamily="50" charset="-128"/>
            </a:endParaRPr>
          </a:p>
          <a:p>
            <a:r>
              <a:rPr lang="ja-JP" altLang="en-US" sz="3200" dirty="0">
                <a:latin typeface="HG丸ｺﾞｼｯｸM-PRO" panose="020F0600000000000000" pitchFamily="50" charset="-128"/>
                <a:ea typeface="HG丸ｺﾞｼｯｸM-PRO" panose="020F0600000000000000" pitchFamily="50" charset="-128"/>
              </a:rPr>
              <a:t>（搾取される）</a:t>
            </a:r>
            <a:endParaRPr lang="en-US" altLang="ja-JP" sz="32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4" name="スクロール: 横 23">
            <a:extLst>
              <a:ext uri="{FF2B5EF4-FFF2-40B4-BE49-F238E27FC236}">
                <a16:creationId xmlns:a16="http://schemas.microsoft.com/office/drawing/2014/main" id="{A7EA8313-405D-4355-A846-B14740615BED}"/>
              </a:ext>
            </a:extLst>
          </p:cNvPr>
          <p:cNvSpPr/>
          <p:nvPr/>
        </p:nvSpPr>
        <p:spPr>
          <a:xfrm>
            <a:off x="8455869" y="2941608"/>
            <a:ext cx="2632046"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利用者の行動で</a:t>
            </a:r>
            <a:endParaRPr kumimoji="1" lang="en-US" altLang="ja-JP" dirty="0">
              <a:solidFill>
                <a:schemeClr val="tx1"/>
              </a:solidFill>
            </a:endParaRPr>
          </a:p>
          <a:p>
            <a:pPr algn="ctr"/>
            <a:r>
              <a:rPr kumimoji="1" lang="ja-JP" altLang="en-US" dirty="0">
                <a:solidFill>
                  <a:schemeClr val="tx1"/>
                </a:solidFill>
              </a:rPr>
              <a:t>重要な情報を盗まれる</a:t>
            </a:r>
            <a:endParaRPr kumimoji="1" lang="en-US" altLang="ja-JP" dirty="0">
              <a:solidFill>
                <a:schemeClr val="tx1"/>
              </a:solidFill>
            </a:endParaRPr>
          </a:p>
        </p:txBody>
      </p:sp>
      <p:sp>
        <p:nvSpPr>
          <p:cNvPr id="20" name="テキスト ボックス 19">
            <a:extLst>
              <a:ext uri="{FF2B5EF4-FFF2-40B4-BE49-F238E27FC236}">
                <a16:creationId xmlns:a16="http://schemas.microsoft.com/office/drawing/2014/main" id="{9C7BA541-85AB-4C50-860D-857890381168}"/>
              </a:ext>
            </a:extLst>
          </p:cNvPr>
          <p:cNvSpPr txBox="1"/>
          <p:nvPr/>
        </p:nvSpPr>
        <p:spPr>
          <a:xfrm>
            <a:off x="3498209" y="1374539"/>
            <a:ext cx="319306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～詐欺被害が発生するまで～</a:t>
            </a:r>
            <a:endParaRPr lang="en-US" altLang="ja-JP" dirty="0">
              <a:latin typeface="HG丸ｺﾞｼｯｸM-PRO" panose="020F0600000000000000" pitchFamily="50" charset="-128"/>
              <a:ea typeface="HG丸ｺﾞｼｯｸM-PRO" panose="020F0600000000000000" pitchFamily="50" charset="-128"/>
            </a:endParaRPr>
          </a:p>
        </p:txBody>
      </p:sp>
      <p:sp>
        <p:nvSpPr>
          <p:cNvPr id="16" name="正方形/長方形 15">
            <a:extLst>
              <a:ext uri="{FF2B5EF4-FFF2-40B4-BE49-F238E27FC236}">
                <a16:creationId xmlns:a16="http://schemas.microsoft.com/office/drawing/2014/main" id="{26C0AAC8-B87F-443C-8246-860049ABEBC7}"/>
              </a:ext>
            </a:extLst>
          </p:cNvPr>
          <p:cNvSpPr/>
          <p:nvPr/>
        </p:nvSpPr>
        <p:spPr>
          <a:xfrm>
            <a:off x="2604395" y="3923930"/>
            <a:ext cx="3796405" cy="1001753"/>
          </a:xfrm>
          <a:prstGeom prst="rect">
            <a:avLst/>
          </a:prstGeom>
          <a:noFill/>
          <a:ln w="76200">
            <a:solidFill>
              <a:srgbClr val="FFFF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7" name="吹き出し: 左矢印 16">
            <a:extLst>
              <a:ext uri="{FF2B5EF4-FFF2-40B4-BE49-F238E27FC236}">
                <a16:creationId xmlns:a16="http://schemas.microsoft.com/office/drawing/2014/main" id="{69E33418-D778-4B48-AC04-56C0456DDAF8}"/>
              </a:ext>
            </a:extLst>
          </p:cNvPr>
          <p:cNvSpPr/>
          <p:nvPr/>
        </p:nvSpPr>
        <p:spPr>
          <a:xfrm>
            <a:off x="6400800" y="4143813"/>
            <a:ext cx="3533313" cy="781870"/>
          </a:xfrm>
          <a:prstGeom prst="leftArrowCallout">
            <a:avLst/>
          </a:prstGeom>
          <a:ln w="57150">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dirty="0"/>
              <a:t>こ</a:t>
            </a:r>
            <a:r>
              <a:rPr kumimoji="1" lang="ja-JP" altLang="en-US" dirty="0"/>
              <a:t>の段階で不審点を見分ける方法を学びましょう</a:t>
            </a:r>
          </a:p>
        </p:txBody>
      </p:sp>
    </p:spTree>
    <p:extLst>
      <p:ext uri="{BB962C8B-B14F-4D97-AF65-F5344CB8AC3E}">
        <p14:creationId xmlns:p14="http://schemas.microsoft.com/office/powerpoint/2010/main" val="20488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1+#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1+#ppt_w/2"/>
                                          </p:val>
                                        </p:tav>
                                        <p:tav tm="100000">
                                          <p:val>
                                            <p:strVal val="#ppt_x"/>
                                          </p:val>
                                        </p:tav>
                                      </p:tavLst>
                                    </p:anim>
                                    <p:anim calcmode="lin" valueType="num">
                                      <p:cBhvr additive="base">
                                        <p:cTn id="24"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animBg="1"/>
      <p:bldP spid="16" grpId="0" animBg="1"/>
      <p:bldP spid="1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67304" y="2124436"/>
            <a:ext cx="10529610"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43505" y="2204756"/>
            <a:ext cx="10715625" cy="2135200"/>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メール記載の</a:t>
            </a: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にアクセスをした。</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どこが不審だと思いますか？</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884691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
            <a:extLst>
              <a:ext uri="{FF2B5EF4-FFF2-40B4-BE49-F238E27FC236}">
                <a16:creationId xmlns:a16="http://schemas.microsoft.com/office/drawing/2014/main" id="{9B4AE6A2-81D7-4BA2-9160-4F658C18A376}"/>
              </a:ext>
            </a:extLst>
          </p:cNvPr>
          <p:cNvSpPr/>
          <p:nvPr/>
        </p:nvSpPr>
        <p:spPr>
          <a:xfrm>
            <a:off x="2561398" y="2260299"/>
            <a:ext cx="8834095" cy="3838576"/>
          </a:xfrm>
          <a:prstGeom prst="roundRect">
            <a:avLst>
              <a:gd name="adj" fmla="val 621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65651C88-D677-43EF-B861-37B0C0903CE6}"/>
              </a:ext>
            </a:extLst>
          </p:cNvPr>
          <p:cNvSpPr/>
          <p:nvPr/>
        </p:nvSpPr>
        <p:spPr>
          <a:xfrm>
            <a:off x="2622429" y="2375319"/>
            <a:ext cx="4589253" cy="616093"/>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58430375-D364-48C9-BD22-DCD56D230E48}"/>
              </a:ext>
            </a:extLst>
          </p:cNvPr>
          <p:cNvSpPr txBox="1"/>
          <p:nvPr/>
        </p:nvSpPr>
        <p:spPr>
          <a:xfrm>
            <a:off x="2561399" y="2371146"/>
            <a:ext cx="9178685" cy="2308324"/>
          </a:xfrm>
          <a:prstGeom prst="rect">
            <a:avLst/>
          </a:prstGeom>
          <a:noFill/>
        </p:spPr>
        <p:txBody>
          <a:bodyPr wrap="square" rtlCol="0">
            <a:spAutoFit/>
          </a:bodyPr>
          <a:lstStyle/>
          <a:p>
            <a:r>
              <a:rPr lang="ja-JP" altLang="en-US"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正規サイトにログイン</a:t>
            </a:r>
            <a:endParaRPr lang="en-US" altLang="ja-JP"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36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36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不正な資金の引き出し・移動等（収益化）</a:t>
            </a:r>
            <a:endParaRPr lang="en-US" altLang="ja-JP"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商品の不正購入</a:t>
            </a:r>
            <a:endParaRPr lang="en-US" altLang="ja-JP" sz="36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914399" y="411891"/>
            <a:ext cx="10206682" cy="134979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38EB0D6-9471-42DB-91A5-5CC03F181106}"/>
              </a:ext>
            </a:extLst>
          </p:cNvPr>
          <p:cNvSpPr txBox="1"/>
          <p:nvPr/>
        </p:nvSpPr>
        <p:spPr>
          <a:xfrm>
            <a:off x="914399" y="2335410"/>
            <a:ext cx="1708031" cy="646331"/>
          </a:xfrm>
          <a:prstGeom prst="rect">
            <a:avLst/>
          </a:prstGeom>
          <a:noFill/>
        </p:spPr>
        <p:txBody>
          <a:bodyPr wrap="square" rtlCol="0">
            <a:spAutoFit/>
          </a:bodyPr>
          <a:lstStyle/>
          <a:p>
            <a:r>
              <a:rPr lang="ja-JP" altLang="en-US" sz="3600" dirty="0">
                <a:latin typeface="HG丸ｺﾞｼｯｸM-PRO" panose="020F0600000000000000" pitchFamily="50" charset="-128"/>
                <a:ea typeface="HG丸ｺﾞｼｯｸM-PRO" panose="020F0600000000000000" pitchFamily="50" charset="-128"/>
              </a:rPr>
              <a:t>攻撃者</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17" name="爆発: 8 pt 16">
            <a:extLst>
              <a:ext uri="{FF2B5EF4-FFF2-40B4-BE49-F238E27FC236}">
                <a16:creationId xmlns:a16="http://schemas.microsoft.com/office/drawing/2014/main" id="{25B9EFFB-8E54-45DC-ABA6-E869AE01B25D}"/>
              </a:ext>
            </a:extLst>
          </p:cNvPr>
          <p:cNvSpPr/>
          <p:nvPr/>
        </p:nvSpPr>
        <p:spPr>
          <a:xfrm>
            <a:off x="5973294" y="4372441"/>
            <a:ext cx="3660475" cy="1417388"/>
          </a:xfrm>
          <a:prstGeom prst="irregularSeal1">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800" dirty="0"/>
              <a:t>被害の発生</a:t>
            </a:r>
          </a:p>
        </p:txBody>
      </p:sp>
      <p:sp>
        <p:nvSpPr>
          <p:cNvPr id="27" name="スクロール: 横 26">
            <a:extLst>
              <a:ext uri="{FF2B5EF4-FFF2-40B4-BE49-F238E27FC236}">
                <a16:creationId xmlns:a16="http://schemas.microsoft.com/office/drawing/2014/main" id="{6C6A1FFC-A855-4E8B-859B-E9314AE412C8}"/>
              </a:ext>
            </a:extLst>
          </p:cNvPr>
          <p:cNvSpPr/>
          <p:nvPr/>
        </p:nvSpPr>
        <p:spPr>
          <a:xfrm>
            <a:off x="7533490" y="2259001"/>
            <a:ext cx="2525090"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早期対応することで</a:t>
            </a:r>
            <a:endParaRPr kumimoji="1" lang="en-US" altLang="ja-JP" dirty="0">
              <a:solidFill>
                <a:schemeClr val="tx1"/>
              </a:solidFill>
            </a:endParaRPr>
          </a:p>
          <a:p>
            <a:pPr algn="ctr"/>
            <a:r>
              <a:rPr kumimoji="1" lang="ja-JP" altLang="en-US" dirty="0">
                <a:solidFill>
                  <a:schemeClr val="tx1"/>
                </a:solidFill>
              </a:rPr>
              <a:t>被害防止は可能</a:t>
            </a:r>
            <a:endParaRPr kumimoji="1" lang="en-US" altLang="ja-JP" dirty="0">
              <a:solidFill>
                <a:schemeClr val="tx1"/>
              </a:solidFill>
            </a:endParaRPr>
          </a:p>
        </p:txBody>
      </p:sp>
      <p:sp>
        <p:nvSpPr>
          <p:cNvPr id="21" name="テキスト ボックス 20">
            <a:extLst>
              <a:ext uri="{FF2B5EF4-FFF2-40B4-BE49-F238E27FC236}">
                <a16:creationId xmlns:a16="http://schemas.microsoft.com/office/drawing/2014/main" id="{B2E6934D-471D-4AB8-AE15-7C7DF3C707D6}"/>
              </a:ext>
            </a:extLst>
          </p:cNvPr>
          <p:cNvSpPr txBox="1"/>
          <p:nvPr/>
        </p:nvSpPr>
        <p:spPr>
          <a:xfrm>
            <a:off x="2561398" y="1774896"/>
            <a:ext cx="4163732" cy="461665"/>
          </a:xfrm>
          <a:prstGeom prst="rect">
            <a:avLst/>
          </a:prstGeom>
          <a:noFill/>
        </p:spPr>
        <p:txBody>
          <a:bodyPr wrap="square" rtlCol="0">
            <a:spAutoFit/>
          </a:bodyPr>
          <a:lstStyle/>
          <a:p>
            <a:r>
              <a:rPr lang="en-US" altLang="ja-JP" sz="2400" dirty="0">
                <a:latin typeface="HG丸ｺﾞｼｯｸM-PRO" panose="020F0600000000000000" pitchFamily="50" charset="-128"/>
                <a:ea typeface="HG丸ｺﾞｼｯｸM-PRO" panose="020F0600000000000000" pitchFamily="50" charset="-128"/>
              </a:rPr>
              <a:t>ID</a:t>
            </a:r>
            <a:r>
              <a:rPr lang="ja-JP" altLang="en-US" sz="2400" dirty="0">
                <a:latin typeface="HG丸ｺﾞｼｯｸM-PRO" panose="020F0600000000000000" pitchFamily="50" charset="-128"/>
                <a:ea typeface="HG丸ｺﾞｼｯｸM-PRO" panose="020F0600000000000000" pitchFamily="50" charset="-128"/>
              </a:rPr>
              <a:t>等の情報が盗まれると</a:t>
            </a:r>
            <a:r>
              <a:rPr lang="en-US" altLang="ja-JP" sz="2400" dirty="0">
                <a:latin typeface="HG丸ｺﾞｼｯｸM-PRO" panose="020F0600000000000000" pitchFamily="50" charset="-128"/>
                <a:ea typeface="HG丸ｺﾞｼｯｸM-PRO" panose="020F0600000000000000" pitchFamily="50" charset="-128"/>
              </a:rPr>
              <a:t>…</a:t>
            </a:r>
          </a:p>
        </p:txBody>
      </p:sp>
      <p:sp>
        <p:nvSpPr>
          <p:cNvPr id="12" name="テキスト ボックス 11">
            <a:extLst>
              <a:ext uri="{FF2B5EF4-FFF2-40B4-BE49-F238E27FC236}">
                <a16:creationId xmlns:a16="http://schemas.microsoft.com/office/drawing/2014/main" id="{B445DCD2-16DC-4671-B693-0F15F1A23516}"/>
              </a:ext>
            </a:extLst>
          </p:cNvPr>
          <p:cNvSpPr txBox="1"/>
          <p:nvPr/>
        </p:nvSpPr>
        <p:spPr>
          <a:xfrm>
            <a:off x="1345707" y="327281"/>
            <a:ext cx="10715625" cy="1027204"/>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フィッシングメールの流れ③</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15" name="テキスト ボックス 14">
            <a:extLst>
              <a:ext uri="{FF2B5EF4-FFF2-40B4-BE49-F238E27FC236}">
                <a16:creationId xmlns:a16="http://schemas.microsoft.com/office/drawing/2014/main" id="{90FA28AC-62C4-45BA-892E-AD584EB44C3C}"/>
              </a:ext>
            </a:extLst>
          </p:cNvPr>
          <p:cNvSpPr txBox="1"/>
          <p:nvPr/>
        </p:nvSpPr>
        <p:spPr>
          <a:xfrm>
            <a:off x="3187490" y="1305293"/>
            <a:ext cx="4704758" cy="461665"/>
          </a:xfrm>
          <a:prstGeom prst="rect">
            <a:avLst/>
          </a:prstGeom>
          <a:noFill/>
        </p:spPr>
        <p:txBody>
          <a:bodyPr wrap="square" rtlCol="0">
            <a:spAutoFit/>
          </a:bodyPr>
          <a:lstStyle/>
          <a:p>
            <a:r>
              <a:rPr lang="ja-JP" altLang="en-US" sz="2400" dirty="0">
                <a:latin typeface="HG丸ｺﾞｼｯｸM-PRO" panose="020F0600000000000000" pitchFamily="50" charset="-128"/>
                <a:ea typeface="HG丸ｺﾞｼｯｸM-PRO" panose="020F0600000000000000" pitchFamily="50" charset="-128"/>
              </a:rPr>
              <a:t>～詐欺被害が発生するまで～</a:t>
            </a:r>
            <a:endParaRPr lang="en-US" altLang="ja-JP"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7565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7" grpId="0" animBg="1"/>
      <p:bldP spid="2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668268"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１０</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32734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E9445432-D697-414F-A4A4-81FC26926906}"/>
              </a:ext>
            </a:extLst>
          </p:cNvPr>
          <p:cNvSpPr txBox="1"/>
          <p:nvPr/>
        </p:nvSpPr>
        <p:spPr>
          <a:xfrm>
            <a:off x="882523" y="3429000"/>
            <a:ext cx="6746713" cy="2677656"/>
          </a:xfrm>
          <a:prstGeom prst="rect">
            <a:avLst/>
          </a:prstGeom>
          <a:noFill/>
        </p:spPr>
        <p:txBody>
          <a:bodyPr wrap="square" rtlCol="0">
            <a:spAutoFit/>
          </a:bodyPr>
          <a:lstStyle/>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スマートフォン会社ログインページ</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800" u="sng"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ID</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お客様の○○アカウントを管理</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ID</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を入力</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パスワードを入力</a:t>
            </a:r>
            <a:endParaRPr kumimoji="1" lang="ja-JP" altLang="en-US" sz="28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C3C1BE33-B406-4C20-B422-41CAD964D2AA}"/>
              </a:ext>
            </a:extLst>
          </p:cNvPr>
          <p:cNvSpPr txBox="1"/>
          <p:nvPr/>
        </p:nvSpPr>
        <p:spPr>
          <a:xfrm>
            <a:off x="882523" y="812935"/>
            <a:ext cx="7523779" cy="1815882"/>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あて先不明です、</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http://</a:t>
            </a:r>
            <a:r>
              <a:rPr lang="ja-JP" altLang="en-US" sz="2800" u="sng" dirty="0">
                <a:solidFill>
                  <a:srgbClr val="00B0F0"/>
                </a:solidFill>
                <a:latin typeface="HG丸ｺﾞｼｯｸM-PRO" panose="020F0600000000000000" pitchFamily="50" charset="-128"/>
                <a:ea typeface="HG丸ｺﾞｼｯｸM-PRO" panose="020F0600000000000000" pitchFamily="50" charset="-128"/>
              </a:rPr>
              <a:t>○○</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unyu.co.jp</a:t>
            </a:r>
            <a:endParaRPr kumimoji="1" lang="ja-JP" altLang="en-US" sz="28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1B27DA3D-DBB2-44CF-BB42-7E07A56C44EA}"/>
              </a:ext>
            </a:extLst>
          </p:cNvPr>
          <p:cNvSpPr txBox="1"/>
          <p:nvPr/>
        </p:nvSpPr>
        <p:spPr>
          <a:xfrm>
            <a:off x="1158775" y="2733412"/>
            <a:ext cx="3177003" cy="461665"/>
          </a:xfrm>
          <a:prstGeom prst="rect">
            <a:avLst/>
          </a:prstGeom>
          <a:noFill/>
        </p:spPr>
        <p:txBody>
          <a:bodyPr wrap="square" rtlCol="0">
            <a:spAutoFit/>
          </a:bodyPr>
          <a:lstStyle/>
          <a:p>
            <a:r>
              <a:rPr lang="ja-JP" altLang="en-US" sz="24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サイトへアクセス</a:t>
            </a:r>
            <a:endParaRPr kumimoji="1" lang="ja-JP" altLang="en-US" sz="2400" u="sng"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sp>
        <p:nvSpPr>
          <p:cNvPr id="4" name="正方形/長方形 3">
            <a:extLst>
              <a:ext uri="{FF2B5EF4-FFF2-40B4-BE49-F238E27FC236}">
                <a16:creationId xmlns:a16="http://schemas.microsoft.com/office/drawing/2014/main" id="{704D80A1-77DC-4C72-A5E6-E41738B05315}"/>
              </a:ext>
            </a:extLst>
          </p:cNvPr>
          <p:cNvSpPr/>
          <p:nvPr/>
        </p:nvSpPr>
        <p:spPr>
          <a:xfrm>
            <a:off x="1675625" y="5238499"/>
            <a:ext cx="2861502" cy="4041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DDD24995-E36F-42B1-8D92-E7FFC10D637B}"/>
              </a:ext>
            </a:extLst>
          </p:cNvPr>
          <p:cNvSpPr/>
          <p:nvPr/>
        </p:nvSpPr>
        <p:spPr>
          <a:xfrm>
            <a:off x="1675624" y="5651889"/>
            <a:ext cx="2861503" cy="4041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9BED1346-014A-4D85-87F6-B958CD483037}"/>
              </a:ext>
            </a:extLst>
          </p:cNvPr>
          <p:cNvSpPr/>
          <p:nvPr/>
        </p:nvSpPr>
        <p:spPr>
          <a:xfrm>
            <a:off x="1276150" y="859854"/>
            <a:ext cx="7133182" cy="1815882"/>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990329DC-D720-4C80-A92C-EC5A012C9151}"/>
              </a:ext>
            </a:extLst>
          </p:cNvPr>
          <p:cNvSpPr txBox="1"/>
          <p:nvPr/>
        </p:nvSpPr>
        <p:spPr>
          <a:xfrm>
            <a:off x="6232191" y="2100657"/>
            <a:ext cx="2174111"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メールの内容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正方形/長方形 16">
            <a:extLst>
              <a:ext uri="{FF2B5EF4-FFF2-40B4-BE49-F238E27FC236}">
                <a16:creationId xmlns:a16="http://schemas.microsoft.com/office/drawing/2014/main" id="{41163B82-C3E9-4D93-A6AD-87FE7F3D82AD}"/>
              </a:ext>
            </a:extLst>
          </p:cNvPr>
          <p:cNvSpPr/>
          <p:nvPr/>
        </p:nvSpPr>
        <p:spPr>
          <a:xfrm>
            <a:off x="1276150" y="3486676"/>
            <a:ext cx="7133182" cy="2815025"/>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D98F6FA8-F1BF-4322-AFC7-22910F1730FF}"/>
              </a:ext>
            </a:extLst>
          </p:cNvPr>
          <p:cNvSpPr txBox="1"/>
          <p:nvPr/>
        </p:nvSpPr>
        <p:spPr>
          <a:xfrm>
            <a:off x="6240025" y="5825211"/>
            <a:ext cx="2166277"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サイトの内容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矢印: 右カーブ 2">
            <a:extLst>
              <a:ext uri="{FF2B5EF4-FFF2-40B4-BE49-F238E27FC236}">
                <a16:creationId xmlns:a16="http://schemas.microsoft.com/office/drawing/2014/main" id="{4319AB09-1ADF-43A7-A570-1E201246F4B8}"/>
              </a:ext>
            </a:extLst>
          </p:cNvPr>
          <p:cNvSpPr/>
          <p:nvPr/>
        </p:nvSpPr>
        <p:spPr>
          <a:xfrm>
            <a:off x="443757" y="2267755"/>
            <a:ext cx="1092237" cy="1655765"/>
          </a:xfrm>
          <a:prstGeom prst="curvedRightArrow">
            <a:avLst>
              <a:gd name="adj1" fmla="val 28312"/>
              <a:gd name="adj2" fmla="val 67155"/>
              <a:gd name="adj3" fmla="val 449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Tree>
    <p:extLst>
      <p:ext uri="{BB962C8B-B14F-4D97-AF65-F5344CB8AC3E}">
        <p14:creationId xmlns:p14="http://schemas.microsoft.com/office/powerpoint/2010/main" val="258891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51391716-75F5-4339-8417-35F0D13991CA}"/>
              </a:ext>
            </a:extLst>
          </p:cNvPr>
          <p:cNvSpPr txBox="1"/>
          <p:nvPr/>
        </p:nvSpPr>
        <p:spPr>
          <a:xfrm>
            <a:off x="882523" y="3429000"/>
            <a:ext cx="6746713" cy="2677656"/>
          </a:xfrm>
          <a:prstGeom prst="rect">
            <a:avLst/>
          </a:prstGeom>
          <a:noFill/>
        </p:spPr>
        <p:txBody>
          <a:bodyPr wrap="square" rtlCol="0">
            <a:spAutoFit/>
          </a:bodyPr>
          <a:lstStyle/>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大手通信事業者ログインページ</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800" u="sng"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ID</a:t>
            </a: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お客様の○○アカウントを管理</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ID</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を入力</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パスワードを入力</a:t>
            </a:r>
            <a:endParaRPr kumimoji="1" lang="ja-JP" altLang="en-US" sz="28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34" name="テキスト ボックス 33">
            <a:extLst>
              <a:ext uri="{FF2B5EF4-FFF2-40B4-BE49-F238E27FC236}">
                <a16:creationId xmlns:a16="http://schemas.microsoft.com/office/drawing/2014/main" id="{46DE17DD-0CF9-4DE3-B590-6F25D6497C65}"/>
              </a:ext>
            </a:extLst>
          </p:cNvPr>
          <p:cNvSpPr txBox="1"/>
          <p:nvPr/>
        </p:nvSpPr>
        <p:spPr>
          <a:xfrm>
            <a:off x="882523" y="812935"/>
            <a:ext cx="7523779" cy="1815882"/>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あて先不明です、</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http://</a:t>
            </a:r>
            <a:r>
              <a:rPr lang="ja-JP" altLang="en-US" sz="2800" u="sng" dirty="0">
                <a:solidFill>
                  <a:srgbClr val="00B0F0"/>
                </a:solidFill>
                <a:latin typeface="HG丸ｺﾞｼｯｸM-PRO" panose="020F0600000000000000" pitchFamily="50" charset="-128"/>
                <a:ea typeface="HG丸ｺﾞｼｯｸM-PRO" panose="020F0600000000000000" pitchFamily="50" charset="-128"/>
              </a:rPr>
              <a:t>○○</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unyu.co.jp</a:t>
            </a:r>
            <a:endParaRPr kumimoji="1" lang="ja-JP" altLang="en-US" sz="28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35" name="テキスト ボックス 34">
            <a:extLst>
              <a:ext uri="{FF2B5EF4-FFF2-40B4-BE49-F238E27FC236}">
                <a16:creationId xmlns:a16="http://schemas.microsoft.com/office/drawing/2014/main" id="{2543F4ED-110B-4C07-8AC2-4DA4F4901C10}"/>
              </a:ext>
            </a:extLst>
          </p:cNvPr>
          <p:cNvSpPr txBox="1"/>
          <p:nvPr/>
        </p:nvSpPr>
        <p:spPr>
          <a:xfrm>
            <a:off x="1187373" y="2732312"/>
            <a:ext cx="3177003" cy="461665"/>
          </a:xfrm>
          <a:prstGeom prst="rect">
            <a:avLst/>
          </a:prstGeom>
          <a:noFill/>
        </p:spPr>
        <p:txBody>
          <a:bodyPr wrap="square" rtlCol="0">
            <a:spAutoFit/>
          </a:bodyPr>
          <a:lstStyle/>
          <a:p>
            <a:r>
              <a:rPr lang="ja-JP" altLang="en-US" sz="24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サイトへアクセス</a:t>
            </a:r>
            <a:endParaRPr kumimoji="1" lang="ja-JP" altLang="en-US" sz="2400" u="sng"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sp>
        <p:nvSpPr>
          <p:cNvPr id="36" name="正方形/長方形 35">
            <a:extLst>
              <a:ext uri="{FF2B5EF4-FFF2-40B4-BE49-F238E27FC236}">
                <a16:creationId xmlns:a16="http://schemas.microsoft.com/office/drawing/2014/main" id="{CA628E85-94F7-4373-A893-57F20480D6FD}"/>
              </a:ext>
            </a:extLst>
          </p:cNvPr>
          <p:cNvSpPr/>
          <p:nvPr/>
        </p:nvSpPr>
        <p:spPr>
          <a:xfrm>
            <a:off x="1675625" y="5238499"/>
            <a:ext cx="2861502" cy="4041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a:extLst>
              <a:ext uri="{FF2B5EF4-FFF2-40B4-BE49-F238E27FC236}">
                <a16:creationId xmlns:a16="http://schemas.microsoft.com/office/drawing/2014/main" id="{7007B0AB-5608-4A2F-84BA-D69FFD670BDF}"/>
              </a:ext>
            </a:extLst>
          </p:cNvPr>
          <p:cNvSpPr/>
          <p:nvPr/>
        </p:nvSpPr>
        <p:spPr>
          <a:xfrm>
            <a:off x="1675624" y="5651889"/>
            <a:ext cx="2861503" cy="4041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a:extLst>
              <a:ext uri="{FF2B5EF4-FFF2-40B4-BE49-F238E27FC236}">
                <a16:creationId xmlns:a16="http://schemas.microsoft.com/office/drawing/2014/main" id="{CEE8B9E8-4DDB-4AC1-B9C0-E2FF3F51B4D5}"/>
              </a:ext>
            </a:extLst>
          </p:cNvPr>
          <p:cNvSpPr/>
          <p:nvPr/>
        </p:nvSpPr>
        <p:spPr>
          <a:xfrm>
            <a:off x="1276150" y="859854"/>
            <a:ext cx="7133182" cy="1815882"/>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902DF350-7686-424C-B074-B91E1C2A0E1C}"/>
              </a:ext>
            </a:extLst>
          </p:cNvPr>
          <p:cNvSpPr txBox="1"/>
          <p:nvPr/>
        </p:nvSpPr>
        <p:spPr>
          <a:xfrm>
            <a:off x="6232191" y="2100657"/>
            <a:ext cx="2174111"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メールの内容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0" name="正方形/長方形 39">
            <a:extLst>
              <a:ext uri="{FF2B5EF4-FFF2-40B4-BE49-F238E27FC236}">
                <a16:creationId xmlns:a16="http://schemas.microsoft.com/office/drawing/2014/main" id="{8937F024-9FCD-4084-861E-9EC14A1E07CE}"/>
              </a:ext>
            </a:extLst>
          </p:cNvPr>
          <p:cNvSpPr/>
          <p:nvPr/>
        </p:nvSpPr>
        <p:spPr>
          <a:xfrm>
            <a:off x="1276150" y="3486676"/>
            <a:ext cx="7133182" cy="2815025"/>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5CC826F0-6C0B-4DA0-8C36-6058359D2864}"/>
              </a:ext>
            </a:extLst>
          </p:cNvPr>
          <p:cNvSpPr txBox="1"/>
          <p:nvPr/>
        </p:nvSpPr>
        <p:spPr>
          <a:xfrm>
            <a:off x="6240025" y="5825211"/>
            <a:ext cx="2166277"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サイトの内容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8406302" y="781033"/>
            <a:ext cx="3785698" cy="1938992"/>
          </a:xfrm>
          <a:prstGeom prst="rect">
            <a:avLst/>
          </a:prstGeom>
          <a:solidFill>
            <a:srgbClr val="FFFF00"/>
          </a:solidFill>
        </p:spPr>
        <p:txBody>
          <a:bodyPr wrap="square" rtlCol="0">
            <a:spAutoFit/>
          </a:bodyPr>
          <a:lstStyle/>
          <a:p>
            <a:r>
              <a:rPr lang="ja-JP" altLang="en-US" sz="2000" b="1" dirty="0">
                <a:solidFill>
                  <a:srgbClr val="FF0000"/>
                </a:solidFill>
                <a:latin typeface="HG丸ｺﾞｼｯｸM-PRO" panose="020F0600000000000000" pitchFamily="50" charset="-128"/>
                <a:ea typeface="HG丸ｺﾞｼｯｸM-PRO" panose="020F0600000000000000" pitchFamily="50" charset="-128"/>
              </a:rPr>
              <a:t>不審点：</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・メール本文では「○○運輸」なのに、記載された</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URL</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からサイトにアクセスをすると、</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通信事業者のログインページにアクセスさせられています。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0" name="正方形/長方形 19">
            <a:extLst>
              <a:ext uri="{FF2B5EF4-FFF2-40B4-BE49-F238E27FC236}">
                <a16:creationId xmlns:a16="http://schemas.microsoft.com/office/drawing/2014/main" id="{7C22366E-A6C1-4D91-A3E8-5521120AC561}"/>
              </a:ext>
            </a:extLst>
          </p:cNvPr>
          <p:cNvSpPr/>
          <p:nvPr/>
        </p:nvSpPr>
        <p:spPr>
          <a:xfrm>
            <a:off x="1637594" y="892255"/>
            <a:ext cx="1516761" cy="432156"/>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C1876B85-F563-4EEF-B44C-50C915D6D529}"/>
              </a:ext>
            </a:extLst>
          </p:cNvPr>
          <p:cNvSpPr/>
          <p:nvPr/>
        </p:nvSpPr>
        <p:spPr>
          <a:xfrm>
            <a:off x="1655306" y="3492413"/>
            <a:ext cx="2526077" cy="404155"/>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1E904006-01CC-4458-B3E7-57644EEF7F21}"/>
              </a:ext>
            </a:extLst>
          </p:cNvPr>
          <p:cNvSpPr txBox="1"/>
          <p:nvPr/>
        </p:nvSpPr>
        <p:spPr>
          <a:xfrm>
            <a:off x="8406302" y="5286038"/>
            <a:ext cx="3785697" cy="1015663"/>
          </a:xfrm>
          <a:prstGeom prst="rect">
            <a:avLst/>
          </a:prstGeom>
          <a:solidFill>
            <a:schemeClr val="tx1"/>
          </a:solidFill>
        </p:spPr>
        <p:txBody>
          <a:bodyPr wrap="square" rtlCol="0">
            <a:spAutoFit/>
          </a:bodyPr>
          <a:lstStyle/>
          <a:p>
            <a:r>
              <a:rPr lang="en-US" altLang="ja-JP" sz="2000" b="1" dirty="0">
                <a:solidFill>
                  <a:srgbClr val="FFFF00"/>
                </a:solidFill>
                <a:latin typeface="HG丸ｺﾞｼｯｸM-PRO" panose="020F0600000000000000" pitchFamily="50" charset="-128"/>
                <a:ea typeface="HG丸ｺﾞｼｯｸM-PRO" panose="020F0600000000000000" pitchFamily="50" charset="-128"/>
              </a:rPr>
              <a:t>※</a:t>
            </a:r>
            <a:r>
              <a:rPr lang="ja-JP" altLang="en-US" sz="2000" b="1" dirty="0">
                <a:solidFill>
                  <a:srgbClr val="FFFF00"/>
                </a:solidFill>
                <a:latin typeface="HG丸ｺﾞｼｯｸM-PRO" panose="020F0600000000000000" pitchFamily="50" charset="-128"/>
                <a:ea typeface="HG丸ｺﾞｼｯｸM-PRO" panose="020F0600000000000000" pitchFamily="50" charset="-128"/>
              </a:rPr>
              <a:t>ＩＤ・パスワードを入力すると不正な決済等の被害にあう　恐れがあります。</a:t>
            </a:r>
            <a:endParaRPr lang="en-US" altLang="ja-JP" sz="2000"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16" name="矢印: 右カーブ 15">
            <a:extLst>
              <a:ext uri="{FF2B5EF4-FFF2-40B4-BE49-F238E27FC236}">
                <a16:creationId xmlns:a16="http://schemas.microsoft.com/office/drawing/2014/main" id="{1750DCAC-B9AC-4E25-8350-518CE0DA93D5}"/>
              </a:ext>
            </a:extLst>
          </p:cNvPr>
          <p:cNvSpPr/>
          <p:nvPr/>
        </p:nvSpPr>
        <p:spPr>
          <a:xfrm>
            <a:off x="443757" y="2267755"/>
            <a:ext cx="1092237" cy="1655765"/>
          </a:xfrm>
          <a:prstGeom prst="curvedRightArrow">
            <a:avLst>
              <a:gd name="adj1" fmla="val 28312"/>
              <a:gd name="adj2" fmla="val 67155"/>
              <a:gd name="adj3" fmla="val 449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Tree>
    <p:extLst>
      <p:ext uri="{BB962C8B-B14F-4D97-AF65-F5344CB8AC3E}">
        <p14:creationId xmlns:p14="http://schemas.microsoft.com/office/powerpoint/2010/main" val="126930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 calcmode="lin" valueType="num">
                                      <p:cBhvr additive="base">
                                        <p:cTn id="10" dur="500" fill="hold"/>
                                        <p:tgtEl>
                                          <p:spTgt spid="20"/>
                                        </p:tgtEl>
                                        <p:attrNameLst>
                                          <p:attrName>ppt_x</p:attrName>
                                        </p:attrNameLst>
                                      </p:cBhvr>
                                      <p:tavLst>
                                        <p:tav tm="0">
                                          <p:val>
                                            <p:strVal val="1+#ppt_w/2"/>
                                          </p:val>
                                        </p:tav>
                                        <p:tav tm="100000">
                                          <p:val>
                                            <p:strVal val="#ppt_x"/>
                                          </p:val>
                                        </p:tav>
                                      </p:tavLst>
                                    </p:anim>
                                    <p:anim calcmode="lin" valueType="num">
                                      <p:cBhvr additive="base">
                                        <p:cTn id="11" dur="500" fill="hold"/>
                                        <p:tgtEl>
                                          <p:spTgt spid="20"/>
                                        </p:tgtEl>
                                        <p:attrNameLst>
                                          <p:attrName>ppt_y</p:attrName>
                                        </p:attrNameLst>
                                      </p:cBhvr>
                                      <p:tavLst>
                                        <p:tav tm="0">
                                          <p:val>
                                            <p:strVal val="#ppt_y"/>
                                          </p:val>
                                        </p:tav>
                                        <p:tav tm="100000">
                                          <p:val>
                                            <p:strVal val="#ppt_y"/>
                                          </p:val>
                                        </p:tav>
                                      </p:tavLst>
                                    </p:anim>
                                  </p:childTnLst>
                                </p:cTn>
                              </p:par>
                              <p:par>
                                <p:cTn id="12" presetID="2" presetClass="entr" presetSubtype="2"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additive="base">
                                        <p:cTn id="14" dur="500" fill="hold"/>
                                        <p:tgtEl>
                                          <p:spTgt spid="21"/>
                                        </p:tgtEl>
                                        <p:attrNameLst>
                                          <p:attrName>ppt_x</p:attrName>
                                        </p:attrNameLst>
                                      </p:cBhvr>
                                      <p:tavLst>
                                        <p:tav tm="0">
                                          <p:val>
                                            <p:strVal val="1+#ppt_w/2"/>
                                          </p:val>
                                        </p:tav>
                                        <p:tav tm="100000">
                                          <p:val>
                                            <p:strVal val="#ppt_x"/>
                                          </p:val>
                                        </p:tav>
                                      </p:tavLst>
                                    </p:anim>
                                    <p:anim calcmode="lin" valueType="num">
                                      <p:cBhvr additive="base">
                                        <p:cTn id="15"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0" grpId="0" animBg="1"/>
      <p:bldP spid="21" grpId="0" animBg="1"/>
      <p:bldP spid="1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668268"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１１</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618756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04D80A1-77DC-4C72-A5E6-E41738B05315}"/>
              </a:ext>
            </a:extLst>
          </p:cNvPr>
          <p:cNvSpPr/>
          <p:nvPr/>
        </p:nvSpPr>
        <p:spPr>
          <a:xfrm>
            <a:off x="3270142" y="5263198"/>
            <a:ext cx="2290149" cy="45763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p>
        </p:txBody>
      </p:sp>
      <p:sp>
        <p:nvSpPr>
          <p:cNvPr id="9" name="テキスト ボックス 8">
            <a:extLst>
              <a:ext uri="{FF2B5EF4-FFF2-40B4-BE49-F238E27FC236}">
                <a16:creationId xmlns:a16="http://schemas.microsoft.com/office/drawing/2014/main" id="{C3C1BE33-B406-4C20-B422-41CAD964D2AA}"/>
              </a:ext>
            </a:extLst>
          </p:cNvPr>
          <p:cNvSpPr txBox="1"/>
          <p:nvPr/>
        </p:nvSpPr>
        <p:spPr>
          <a:xfrm>
            <a:off x="1018680" y="979449"/>
            <a:ext cx="7654266" cy="1815882"/>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あて先不明です、</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http://</a:t>
            </a:r>
            <a:r>
              <a:rPr lang="ja-JP" altLang="en-US" sz="2800" u="sng" dirty="0">
                <a:solidFill>
                  <a:srgbClr val="00B0F0"/>
                </a:solidFill>
                <a:latin typeface="HG丸ｺﾞｼｯｸM-PRO" panose="020F0600000000000000" pitchFamily="50" charset="-128"/>
                <a:ea typeface="HG丸ｺﾞｼｯｸM-PRO" panose="020F0600000000000000" pitchFamily="50" charset="-128"/>
              </a:rPr>
              <a:t>○○</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unyu.co.jp</a:t>
            </a:r>
            <a:endParaRPr kumimoji="1" lang="ja-JP" altLang="en-US" sz="28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1B27DA3D-DBB2-44CF-BB42-7E07A56C44EA}"/>
              </a:ext>
            </a:extLst>
          </p:cNvPr>
          <p:cNvSpPr txBox="1"/>
          <p:nvPr/>
        </p:nvSpPr>
        <p:spPr>
          <a:xfrm>
            <a:off x="1156472" y="2825162"/>
            <a:ext cx="3169703" cy="523220"/>
          </a:xfrm>
          <a:prstGeom prst="rect">
            <a:avLst/>
          </a:prstGeom>
          <a:noFill/>
        </p:spPr>
        <p:txBody>
          <a:bodyPr wrap="square" rtlCol="0">
            <a:spAutoFit/>
          </a:bodyPr>
          <a:lstStyle/>
          <a:p>
            <a:r>
              <a:rPr lang="ja-JP" altLang="en-US" sz="28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サイトへアクセス</a:t>
            </a:r>
            <a:endParaRPr kumimoji="1" lang="ja-JP" altLang="en-US" sz="2800" u="sng"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E9445432-D697-414F-A4A4-81FC26926906}"/>
              </a:ext>
            </a:extLst>
          </p:cNvPr>
          <p:cNvSpPr txBox="1"/>
          <p:nvPr/>
        </p:nvSpPr>
        <p:spPr>
          <a:xfrm>
            <a:off x="767009" y="3423753"/>
            <a:ext cx="7118332" cy="2323713"/>
          </a:xfrm>
          <a:prstGeom prst="rect">
            <a:avLst/>
          </a:prstGeom>
          <a:noFill/>
        </p:spPr>
        <p:txBody>
          <a:bodyPr wrap="square" rtlCol="0">
            <a:spAutoFit/>
          </a:bodyPr>
          <a:lstStyle/>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dirty="0">
                <a:gradFill>
                  <a:gsLst>
                    <a:gs pos="0">
                      <a:schemeClr val="tx1"/>
                    </a:gs>
                    <a:gs pos="100000">
                      <a:schemeClr val="tx1"/>
                    </a:gs>
                  </a:gsLst>
                  <a:lin ang="5400000" scaled="1"/>
                </a:gradFill>
                <a:highlight>
                  <a:srgbClr val="FFFF00"/>
                </a:highlight>
                <a:latin typeface="HG丸ｺﾞｼｯｸM-PRO" panose="020F0600000000000000" pitchFamily="50" charset="-128"/>
                <a:ea typeface="HG丸ｺﾞｼｯｸM-PRO" panose="020F0600000000000000" pitchFamily="50" charset="-128"/>
              </a:rPr>
              <a:t>システムの警告</a:t>
            </a:r>
            <a:endParaRPr lang="en-US" altLang="ja-JP" sz="2800" dirty="0">
              <a:gradFill>
                <a:gsLst>
                  <a:gs pos="0">
                    <a:schemeClr val="tx1"/>
                  </a:gs>
                  <a:gs pos="100000">
                    <a:schemeClr val="tx1"/>
                  </a:gs>
                </a:gsLst>
                <a:lin ang="5400000" scaled="1"/>
              </a:gradFill>
              <a:highlight>
                <a:srgbClr val="FFFF00"/>
              </a:highlight>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アプリケーションをダウンロードして、</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インストールの許可をしてください。</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spcBef>
                <a:spcPts val="600"/>
              </a:spcBef>
            </a:pP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ダウンロード</a:t>
            </a:r>
            <a:endParaRPr kumimoji="1" lang="ja-JP" altLang="en-US" sz="28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15" name="正方形/長方形 14">
            <a:extLst>
              <a:ext uri="{FF2B5EF4-FFF2-40B4-BE49-F238E27FC236}">
                <a16:creationId xmlns:a16="http://schemas.microsoft.com/office/drawing/2014/main" id="{9BED1346-014A-4D85-87F6-B958CD483037}"/>
              </a:ext>
            </a:extLst>
          </p:cNvPr>
          <p:cNvSpPr/>
          <p:nvPr/>
        </p:nvSpPr>
        <p:spPr>
          <a:xfrm>
            <a:off x="1307750" y="1009280"/>
            <a:ext cx="7365196" cy="1815882"/>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800"/>
          </a:p>
        </p:txBody>
      </p:sp>
      <p:sp>
        <p:nvSpPr>
          <p:cNvPr id="16" name="テキスト ボックス 15">
            <a:extLst>
              <a:ext uri="{FF2B5EF4-FFF2-40B4-BE49-F238E27FC236}">
                <a16:creationId xmlns:a16="http://schemas.microsoft.com/office/drawing/2014/main" id="{990329DC-D720-4C80-A92C-EC5A012C9151}"/>
              </a:ext>
            </a:extLst>
          </p:cNvPr>
          <p:cNvSpPr txBox="1"/>
          <p:nvPr/>
        </p:nvSpPr>
        <p:spPr>
          <a:xfrm>
            <a:off x="6091701" y="1778292"/>
            <a:ext cx="2433463" cy="523220"/>
          </a:xfrm>
          <a:prstGeom prst="rect">
            <a:avLst/>
          </a:prstGeom>
          <a:noFill/>
        </p:spPr>
        <p:txBody>
          <a:bodyPr wrap="square" rtlCol="0">
            <a:spAutoFit/>
          </a:bodyPr>
          <a:lstStyle/>
          <a:p>
            <a:r>
              <a:rPr lang="ja-JP" altLang="en-US" sz="2800" b="1" dirty="0">
                <a:solidFill>
                  <a:srgbClr val="FF0000"/>
                </a:solidFill>
                <a:latin typeface="HG丸ｺﾞｼｯｸM-PRO" panose="020F0600000000000000" pitchFamily="50" charset="-128"/>
                <a:ea typeface="HG丸ｺﾞｼｯｸM-PRO" panose="020F0600000000000000" pitchFamily="50" charset="-128"/>
              </a:rPr>
              <a:t>メールの内容</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正方形/長方形 16">
            <a:extLst>
              <a:ext uri="{FF2B5EF4-FFF2-40B4-BE49-F238E27FC236}">
                <a16:creationId xmlns:a16="http://schemas.microsoft.com/office/drawing/2014/main" id="{41163B82-C3E9-4D93-A6AD-87FE7F3D82AD}"/>
              </a:ext>
            </a:extLst>
          </p:cNvPr>
          <p:cNvSpPr/>
          <p:nvPr/>
        </p:nvSpPr>
        <p:spPr>
          <a:xfrm>
            <a:off x="1307750" y="3453584"/>
            <a:ext cx="7365195" cy="2529965"/>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800"/>
          </a:p>
        </p:txBody>
      </p:sp>
      <p:sp>
        <p:nvSpPr>
          <p:cNvPr id="18" name="テキスト ボックス 17">
            <a:extLst>
              <a:ext uri="{FF2B5EF4-FFF2-40B4-BE49-F238E27FC236}">
                <a16:creationId xmlns:a16="http://schemas.microsoft.com/office/drawing/2014/main" id="{D98F6FA8-F1BF-4322-AFC7-22910F1730FF}"/>
              </a:ext>
            </a:extLst>
          </p:cNvPr>
          <p:cNvSpPr txBox="1"/>
          <p:nvPr/>
        </p:nvSpPr>
        <p:spPr>
          <a:xfrm>
            <a:off x="6087719" y="3507526"/>
            <a:ext cx="2622874" cy="523220"/>
          </a:xfrm>
          <a:prstGeom prst="rect">
            <a:avLst/>
          </a:prstGeom>
          <a:noFill/>
        </p:spPr>
        <p:txBody>
          <a:bodyPr wrap="square" rtlCol="0">
            <a:spAutoFit/>
          </a:bodyPr>
          <a:lstStyle/>
          <a:p>
            <a:r>
              <a:rPr lang="ja-JP" altLang="en-US" sz="2800" b="1" dirty="0">
                <a:solidFill>
                  <a:srgbClr val="FF0000"/>
                </a:solidFill>
                <a:latin typeface="HG丸ｺﾞｼｯｸM-PRO" panose="020F0600000000000000" pitchFamily="50" charset="-128"/>
                <a:ea typeface="HG丸ｺﾞｼｯｸM-PRO" panose="020F0600000000000000" pitchFamily="50" charset="-128"/>
              </a:rPr>
              <a:t>サイトの内容</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二等辺三角形 5">
            <a:extLst>
              <a:ext uri="{FF2B5EF4-FFF2-40B4-BE49-F238E27FC236}">
                <a16:creationId xmlns:a16="http://schemas.microsoft.com/office/drawing/2014/main" id="{939A81C7-EBAA-4F62-B4A8-D64074715D04}"/>
              </a:ext>
            </a:extLst>
          </p:cNvPr>
          <p:cNvSpPr/>
          <p:nvPr/>
        </p:nvSpPr>
        <p:spPr>
          <a:xfrm>
            <a:off x="1592261" y="3526629"/>
            <a:ext cx="612990" cy="485014"/>
          </a:xfrm>
          <a:prstGeom prst="triangle">
            <a:avLst/>
          </a:prstGeom>
        </p:spPr>
        <p:style>
          <a:lnRef idx="2">
            <a:schemeClr val="accent4"/>
          </a:lnRef>
          <a:fillRef idx="1">
            <a:schemeClr val="lt1"/>
          </a:fillRef>
          <a:effectRef idx="0">
            <a:schemeClr val="accent4"/>
          </a:effectRef>
          <a:fontRef idx="minor">
            <a:schemeClr val="dk1"/>
          </a:fontRef>
        </p:style>
        <p:txBody>
          <a:bodyPr rtlCol="0" anchor="ctr"/>
          <a:lstStyle/>
          <a:p>
            <a:pPr algn="ctr">
              <a:lnSpc>
                <a:spcPts val="1000"/>
              </a:lnSpc>
            </a:pPr>
            <a:r>
              <a:rPr kumimoji="1" lang="ja-JP" altLang="en-US" sz="2400" dirty="0"/>
              <a:t>！</a:t>
            </a:r>
          </a:p>
        </p:txBody>
      </p:sp>
      <p:sp>
        <p:nvSpPr>
          <p:cNvPr id="14" name="矢印: 右カーブ 13">
            <a:extLst>
              <a:ext uri="{FF2B5EF4-FFF2-40B4-BE49-F238E27FC236}">
                <a16:creationId xmlns:a16="http://schemas.microsoft.com/office/drawing/2014/main" id="{822C26BE-3341-45FC-9E02-D7BC8B3096F7}"/>
              </a:ext>
            </a:extLst>
          </p:cNvPr>
          <p:cNvSpPr/>
          <p:nvPr/>
        </p:nvSpPr>
        <p:spPr>
          <a:xfrm rot="243452">
            <a:off x="767010" y="2393729"/>
            <a:ext cx="787604" cy="1547956"/>
          </a:xfrm>
          <a:prstGeom prst="curvedRightArrow">
            <a:avLst>
              <a:gd name="adj1" fmla="val 42223"/>
              <a:gd name="adj2" fmla="val 73919"/>
              <a:gd name="adj3" fmla="val 487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Tree>
    <p:extLst>
      <p:ext uri="{BB962C8B-B14F-4D97-AF65-F5344CB8AC3E}">
        <p14:creationId xmlns:p14="http://schemas.microsoft.com/office/powerpoint/2010/main" val="26916880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B3A649F7-AB8E-4653-BA0F-0535E30C5B15}"/>
              </a:ext>
            </a:extLst>
          </p:cNvPr>
          <p:cNvSpPr/>
          <p:nvPr/>
        </p:nvSpPr>
        <p:spPr>
          <a:xfrm>
            <a:off x="3234368" y="5249479"/>
            <a:ext cx="2290149" cy="457634"/>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p>
        </p:txBody>
      </p:sp>
      <p:sp>
        <p:nvSpPr>
          <p:cNvPr id="21" name="テキスト ボックス 20">
            <a:extLst>
              <a:ext uri="{FF2B5EF4-FFF2-40B4-BE49-F238E27FC236}">
                <a16:creationId xmlns:a16="http://schemas.microsoft.com/office/drawing/2014/main" id="{12EF2EA2-A9B6-4519-85D4-93E25C746479}"/>
              </a:ext>
            </a:extLst>
          </p:cNvPr>
          <p:cNvSpPr txBox="1"/>
          <p:nvPr/>
        </p:nvSpPr>
        <p:spPr>
          <a:xfrm>
            <a:off x="1018680" y="979449"/>
            <a:ext cx="7654266" cy="1815882"/>
          </a:xfrm>
          <a:prstGeom prst="rect">
            <a:avLst/>
          </a:prstGeom>
          <a:noFill/>
        </p:spPr>
        <p:txBody>
          <a:bodyPr wrap="square" rtlCol="0">
            <a:spAutoFit/>
          </a:bodyPr>
          <a:lstStyle/>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あて先不明です、</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http://</a:t>
            </a:r>
            <a:r>
              <a:rPr lang="ja-JP" altLang="en-US" sz="2800" u="sng" dirty="0">
                <a:solidFill>
                  <a:srgbClr val="00B0F0"/>
                </a:solidFill>
                <a:latin typeface="HG丸ｺﾞｼｯｸM-PRO" panose="020F0600000000000000" pitchFamily="50" charset="-128"/>
                <a:ea typeface="HG丸ｺﾞｼｯｸM-PRO" panose="020F0600000000000000" pitchFamily="50" charset="-128"/>
              </a:rPr>
              <a:t>○○</a:t>
            </a:r>
            <a:r>
              <a:rPr lang="en-US" altLang="ja-JP" sz="2800" u="sng" dirty="0">
                <a:solidFill>
                  <a:srgbClr val="00B0F0"/>
                </a:solidFill>
                <a:latin typeface="HG丸ｺﾞｼｯｸM-PRO" panose="020F0600000000000000" pitchFamily="50" charset="-128"/>
                <a:ea typeface="HG丸ｺﾞｼｯｸM-PRO" panose="020F0600000000000000" pitchFamily="50" charset="-128"/>
              </a:rPr>
              <a:t>unyu.co.jp</a:t>
            </a:r>
            <a:endParaRPr kumimoji="1" lang="ja-JP" altLang="en-US" sz="28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23" name="テキスト ボックス 22">
            <a:extLst>
              <a:ext uri="{FF2B5EF4-FFF2-40B4-BE49-F238E27FC236}">
                <a16:creationId xmlns:a16="http://schemas.microsoft.com/office/drawing/2014/main" id="{9C8EEDCE-2996-400D-AB9D-AFC235E7E40D}"/>
              </a:ext>
            </a:extLst>
          </p:cNvPr>
          <p:cNvSpPr txBox="1"/>
          <p:nvPr/>
        </p:nvSpPr>
        <p:spPr>
          <a:xfrm>
            <a:off x="1275535" y="2839940"/>
            <a:ext cx="3169703" cy="523220"/>
          </a:xfrm>
          <a:prstGeom prst="rect">
            <a:avLst/>
          </a:prstGeom>
          <a:noFill/>
        </p:spPr>
        <p:txBody>
          <a:bodyPr wrap="square" rtlCol="0">
            <a:spAutoFit/>
          </a:bodyPr>
          <a:lstStyle/>
          <a:p>
            <a:r>
              <a:rPr lang="ja-JP" altLang="en-US" sz="28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サイトへアクセス</a:t>
            </a:r>
            <a:endParaRPr kumimoji="1" lang="ja-JP" altLang="en-US" sz="2800" u="sng"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sp>
        <p:nvSpPr>
          <p:cNvPr id="24" name="テキスト ボックス 23">
            <a:extLst>
              <a:ext uri="{FF2B5EF4-FFF2-40B4-BE49-F238E27FC236}">
                <a16:creationId xmlns:a16="http://schemas.microsoft.com/office/drawing/2014/main" id="{222CF18C-2612-40F1-8C4B-1F690E5DFD15}"/>
              </a:ext>
            </a:extLst>
          </p:cNvPr>
          <p:cNvSpPr txBox="1"/>
          <p:nvPr/>
        </p:nvSpPr>
        <p:spPr>
          <a:xfrm>
            <a:off x="767009" y="3423753"/>
            <a:ext cx="7118332" cy="2323713"/>
          </a:xfrm>
          <a:prstGeom prst="rect">
            <a:avLst/>
          </a:prstGeom>
          <a:noFill/>
        </p:spPr>
        <p:txBody>
          <a:bodyPr wrap="square" rtlCol="0">
            <a:spAutoFit/>
          </a:bodyPr>
          <a:lstStyle/>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800" dirty="0">
                <a:gradFill>
                  <a:gsLst>
                    <a:gs pos="0">
                      <a:schemeClr val="tx1"/>
                    </a:gs>
                    <a:gs pos="100000">
                      <a:schemeClr val="tx1"/>
                    </a:gs>
                  </a:gsLst>
                  <a:lin ang="5400000" scaled="1"/>
                </a:gradFill>
                <a:highlight>
                  <a:srgbClr val="FFFF00"/>
                </a:highlight>
                <a:latin typeface="HG丸ｺﾞｼｯｸM-PRO" panose="020F0600000000000000" pitchFamily="50" charset="-128"/>
                <a:ea typeface="HG丸ｺﾞｼｯｸM-PRO" panose="020F0600000000000000" pitchFamily="50" charset="-128"/>
              </a:rPr>
              <a:t>システムの警告</a:t>
            </a:r>
            <a:endParaRPr lang="en-US" altLang="ja-JP" sz="2800" dirty="0">
              <a:gradFill>
                <a:gsLst>
                  <a:gs pos="0">
                    <a:schemeClr val="tx1"/>
                  </a:gs>
                  <a:gs pos="100000">
                    <a:schemeClr val="tx1"/>
                  </a:gs>
                </a:gsLst>
                <a:lin ang="5400000" scaled="1"/>
              </a:gradFill>
              <a:highlight>
                <a:srgbClr val="FFFF00"/>
              </a:highlight>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アプリケーションをダウンロードして、</a:t>
            </a:r>
            <a:endParaRPr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インストールの許可をしてください。</a:t>
            </a:r>
            <a:endParaRPr kumimoji="1" lang="en-US" altLang="ja-JP"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spcBef>
                <a:spcPts val="600"/>
              </a:spcBef>
            </a:pPr>
            <a:r>
              <a:rPr lang="ja-JP" altLang="en-US" sz="28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ダウンロード</a:t>
            </a:r>
            <a:endParaRPr kumimoji="1" lang="ja-JP" altLang="en-US" sz="28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26" name="正方形/長方形 25">
            <a:extLst>
              <a:ext uri="{FF2B5EF4-FFF2-40B4-BE49-F238E27FC236}">
                <a16:creationId xmlns:a16="http://schemas.microsoft.com/office/drawing/2014/main" id="{64524902-5449-446A-8AE3-B7916A8D3FB4}"/>
              </a:ext>
            </a:extLst>
          </p:cNvPr>
          <p:cNvSpPr/>
          <p:nvPr/>
        </p:nvSpPr>
        <p:spPr>
          <a:xfrm>
            <a:off x="1307750" y="1009280"/>
            <a:ext cx="7365196" cy="1815882"/>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800"/>
          </a:p>
        </p:txBody>
      </p:sp>
      <p:sp>
        <p:nvSpPr>
          <p:cNvPr id="27" name="テキスト ボックス 26">
            <a:extLst>
              <a:ext uri="{FF2B5EF4-FFF2-40B4-BE49-F238E27FC236}">
                <a16:creationId xmlns:a16="http://schemas.microsoft.com/office/drawing/2014/main" id="{CEFCD31A-1F5D-4CED-949F-150E7ABC888D}"/>
              </a:ext>
            </a:extLst>
          </p:cNvPr>
          <p:cNvSpPr txBox="1"/>
          <p:nvPr/>
        </p:nvSpPr>
        <p:spPr>
          <a:xfrm>
            <a:off x="6091701" y="1778292"/>
            <a:ext cx="2433463" cy="523220"/>
          </a:xfrm>
          <a:prstGeom prst="rect">
            <a:avLst/>
          </a:prstGeom>
          <a:noFill/>
        </p:spPr>
        <p:txBody>
          <a:bodyPr wrap="square" rtlCol="0">
            <a:spAutoFit/>
          </a:bodyPr>
          <a:lstStyle/>
          <a:p>
            <a:r>
              <a:rPr lang="ja-JP" altLang="en-US" sz="2800" b="1" dirty="0">
                <a:solidFill>
                  <a:srgbClr val="FF0000"/>
                </a:solidFill>
                <a:latin typeface="HG丸ｺﾞｼｯｸM-PRO" panose="020F0600000000000000" pitchFamily="50" charset="-128"/>
                <a:ea typeface="HG丸ｺﾞｼｯｸM-PRO" panose="020F0600000000000000" pitchFamily="50" charset="-128"/>
              </a:rPr>
              <a:t>メールの内容</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8" name="正方形/長方形 27">
            <a:extLst>
              <a:ext uri="{FF2B5EF4-FFF2-40B4-BE49-F238E27FC236}">
                <a16:creationId xmlns:a16="http://schemas.microsoft.com/office/drawing/2014/main" id="{09842200-604E-4255-901D-3FFEC7F7F92C}"/>
              </a:ext>
            </a:extLst>
          </p:cNvPr>
          <p:cNvSpPr/>
          <p:nvPr/>
        </p:nvSpPr>
        <p:spPr>
          <a:xfrm>
            <a:off x="1307750" y="3453584"/>
            <a:ext cx="7365195" cy="2490887"/>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800"/>
          </a:p>
        </p:txBody>
      </p:sp>
      <p:sp>
        <p:nvSpPr>
          <p:cNvPr id="29" name="テキスト ボックス 28">
            <a:extLst>
              <a:ext uri="{FF2B5EF4-FFF2-40B4-BE49-F238E27FC236}">
                <a16:creationId xmlns:a16="http://schemas.microsoft.com/office/drawing/2014/main" id="{82F0665E-1E27-4B79-ADBF-07D01725E811}"/>
              </a:ext>
            </a:extLst>
          </p:cNvPr>
          <p:cNvSpPr txBox="1"/>
          <p:nvPr/>
        </p:nvSpPr>
        <p:spPr>
          <a:xfrm>
            <a:off x="6087719" y="3507526"/>
            <a:ext cx="2622874" cy="523220"/>
          </a:xfrm>
          <a:prstGeom prst="rect">
            <a:avLst/>
          </a:prstGeom>
          <a:noFill/>
        </p:spPr>
        <p:txBody>
          <a:bodyPr wrap="square" rtlCol="0">
            <a:spAutoFit/>
          </a:bodyPr>
          <a:lstStyle/>
          <a:p>
            <a:r>
              <a:rPr lang="ja-JP" altLang="en-US" sz="2800" b="1" dirty="0">
                <a:solidFill>
                  <a:srgbClr val="FF0000"/>
                </a:solidFill>
                <a:latin typeface="HG丸ｺﾞｼｯｸM-PRO" panose="020F0600000000000000" pitchFamily="50" charset="-128"/>
                <a:ea typeface="HG丸ｺﾞｼｯｸM-PRO" panose="020F0600000000000000" pitchFamily="50" charset="-128"/>
              </a:rPr>
              <a:t>サイトの内容</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0" name="二等辺三角形 29">
            <a:extLst>
              <a:ext uri="{FF2B5EF4-FFF2-40B4-BE49-F238E27FC236}">
                <a16:creationId xmlns:a16="http://schemas.microsoft.com/office/drawing/2014/main" id="{05063FD0-D093-4AD1-9BCD-C2F6196CDABA}"/>
              </a:ext>
            </a:extLst>
          </p:cNvPr>
          <p:cNvSpPr/>
          <p:nvPr/>
        </p:nvSpPr>
        <p:spPr>
          <a:xfrm>
            <a:off x="1592261" y="3526629"/>
            <a:ext cx="612990" cy="485014"/>
          </a:xfrm>
          <a:prstGeom prst="triangle">
            <a:avLst/>
          </a:prstGeom>
        </p:spPr>
        <p:style>
          <a:lnRef idx="2">
            <a:schemeClr val="accent4"/>
          </a:lnRef>
          <a:fillRef idx="1">
            <a:schemeClr val="lt1"/>
          </a:fillRef>
          <a:effectRef idx="0">
            <a:schemeClr val="accent4"/>
          </a:effectRef>
          <a:fontRef idx="minor">
            <a:schemeClr val="dk1"/>
          </a:fontRef>
        </p:style>
        <p:txBody>
          <a:bodyPr rtlCol="0" anchor="ctr"/>
          <a:lstStyle/>
          <a:p>
            <a:pPr algn="ctr">
              <a:lnSpc>
                <a:spcPts val="1000"/>
              </a:lnSpc>
            </a:pPr>
            <a:r>
              <a:rPr kumimoji="1" lang="ja-JP" altLang="en-US" sz="2400" dirty="0"/>
              <a:t>！</a:t>
            </a:r>
          </a:p>
        </p:txBody>
      </p:sp>
      <p:sp>
        <p:nvSpPr>
          <p:cNvPr id="31" name="矢印: 右カーブ 30">
            <a:extLst>
              <a:ext uri="{FF2B5EF4-FFF2-40B4-BE49-F238E27FC236}">
                <a16:creationId xmlns:a16="http://schemas.microsoft.com/office/drawing/2014/main" id="{E9AFA217-5E85-4D53-BC82-E65B4E3AAF87}"/>
              </a:ext>
            </a:extLst>
          </p:cNvPr>
          <p:cNvSpPr/>
          <p:nvPr/>
        </p:nvSpPr>
        <p:spPr>
          <a:xfrm>
            <a:off x="596917" y="2521975"/>
            <a:ext cx="710833" cy="1368592"/>
          </a:xfrm>
          <a:prstGeom prst="curvedRightArrow">
            <a:avLst>
              <a:gd name="adj1" fmla="val 42223"/>
              <a:gd name="adj2" fmla="val 73919"/>
              <a:gd name="adj3" fmla="val 487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8672945" y="927019"/>
            <a:ext cx="3417455" cy="1938992"/>
          </a:xfrm>
          <a:prstGeom prst="rect">
            <a:avLst/>
          </a:prstGeom>
          <a:solidFill>
            <a:srgbClr val="FFFF00"/>
          </a:solidFill>
        </p:spPr>
        <p:txBody>
          <a:bodyPr wrap="square" rtlCol="0">
            <a:spAutoFit/>
          </a:bodyPr>
          <a:lstStyle/>
          <a:p>
            <a:r>
              <a:rPr lang="ja-JP" altLang="en-US" sz="2000" b="1" dirty="0">
                <a:solidFill>
                  <a:srgbClr val="FF0000"/>
                </a:solidFill>
                <a:latin typeface="HG丸ｺﾞｼｯｸM-PRO" panose="020F0600000000000000" pitchFamily="50" charset="-128"/>
                <a:ea typeface="HG丸ｺﾞｼｯｸM-PRO" panose="020F0600000000000000" pitchFamily="50" charset="-128"/>
              </a:rPr>
              <a:t>不審点：</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・荷物の受け取りの確認を促すメールなのに、アプリケーションをダウンロードしてインストールするように指示しています。</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 name="正方形/長方形 18">
            <a:extLst>
              <a:ext uri="{FF2B5EF4-FFF2-40B4-BE49-F238E27FC236}">
                <a16:creationId xmlns:a16="http://schemas.microsoft.com/office/drawing/2014/main" id="{FCB98954-8306-4DFB-9C83-03152BA40797}"/>
              </a:ext>
            </a:extLst>
          </p:cNvPr>
          <p:cNvSpPr/>
          <p:nvPr/>
        </p:nvSpPr>
        <p:spPr>
          <a:xfrm>
            <a:off x="1509204" y="4264938"/>
            <a:ext cx="6376137" cy="1536469"/>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FA4B2269-9F3C-42AC-AA8C-076C7592A90A}"/>
              </a:ext>
            </a:extLst>
          </p:cNvPr>
          <p:cNvSpPr txBox="1"/>
          <p:nvPr/>
        </p:nvSpPr>
        <p:spPr>
          <a:xfrm>
            <a:off x="8774545" y="4368800"/>
            <a:ext cx="3417455" cy="1631216"/>
          </a:xfrm>
          <a:prstGeom prst="rect">
            <a:avLst/>
          </a:prstGeom>
          <a:solidFill>
            <a:schemeClr val="tx1"/>
          </a:solidFill>
        </p:spPr>
        <p:txBody>
          <a:bodyPr wrap="square" rtlCol="0">
            <a:spAutoFit/>
          </a:bodyPr>
          <a:lstStyle/>
          <a:p>
            <a:r>
              <a:rPr lang="en-US" altLang="ja-JP" sz="2000" b="1" dirty="0">
                <a:solidFill>
                  <a:srgbClr val="FFFF00"/>
                </a:solidFill>
                <a:latin typeface="HG丸ｺﾞｼｯｸM-PRO" panose="020F0600000000000000" pitchFamily="50" charset="-128"/>
                <a:ea typeface="HG丸ｺﾞｼｯｸM-PRO" panose="020F0600000000000000" pitchFamily="50" charset="-128"/>
              </a:rPr>
              <a:t>※</a:t>
            </a:r>
            <a:r>
              <a:rPr lang="ja-JP" altLang="en-US" sz="2000" b="1" dirty="0">
                <a:solidFill>
                  <a:srgbClr val="FFFF00"/>
                </a:solidFill>
                <a:latin typeface="HG丸ｺﾞｼｯｸM-PRO" panose="020F0600000000000000" pitchFamily="50" charset="-128"/>
                <a:ea typeface="HG丸ｺﾞｼｯｸM-PRO" panose="020F0600000000000000" pitchFamily="50" charset="-128"/>
              </a:rPr>
              <a:t>アプリケーションをインストールすると、個人情報などの窃取・不正決済・メール等の不正送信の被害にあう恐れがあります。</a:t>
            </a:r>
            <a:endParaRPr lang="en-US" altLang="ja-JP" sz="2000" b="1" dirty="0">
              <a:solidFill>
                <a:srgbClr val="FFFF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1505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 calcmode="lin" valueType="num">
                                      <p:cBhvr additive="base">
                                        <p:cTn id="10" dur="500" fill="hold"/>
                                        <p:tgtEl>
                                          <p:spTgt spid="19"/>
                                        </p:tgtEl>
                                        <p:attrNameLst>
                                          <p:attrName>ppt_x</p:attrName>
                                        </p:attrNameLst>
                                      </p:cBhvr>
                                      <p:tavLst>
                                        <p:tav tm="0">
                                          <p:val>
                                            <p:strVal val="1+#ppt_w/2"/>
                                          </p:val>
                                        </p:tav>
                                        <p:tav tm="100000">
                                          <p:val>
                                            <p:strVal val="#ppt_x"/>
                                          </p:val>
                                        </p:tav>
                                      </p:tavLst>
                                    </p:anim>
                                    <p:anim calcmode="lin" valueType="num">
                                      <p:cBhvr additive="base">
                                        <p:cTn id="1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9" grpId="0" animBg="1"/>
      <p:bldP spid="20"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668268"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１２</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214431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E9445432-D697-414F-A4A4-81FC26926906}"/>
              </a:ext>
            </a:extLst>
          </p:cNvPr>
          <p:cNvSpPr txBox="1"/>
          <p:nvPr/>
        </p:nvSpPr>
        <p:spPr>
          <a:xfrm>
            <a:off x="6766302" y="730424"/>
            <a:ext cx="4291633" cy="4154984"/>
          </a:xfrm>
          <a:prstGeom prst="rect">
            <a:avLst/>
          </a:prstGeom>
          <a:noFill/>
        </p:spPr>
        <p:txBody>
          <a:bodyPr wrap="square" rtlCol="0">
            <a:spAutoFit/>
          </a:bodyPr>
          <a:lstStyle/>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銀行会社ログインページ</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400" u="sng"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ご本人確認</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お客様の番号</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第一暗証番号を入力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第二暗証番号を入力</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支店番号を入力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口座番号を入力</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生年月日を入力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パスワードを入力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ワンタイムコードを入力</a:t>
            </a:r>
            <a:endParaRPr kumimoji="1" lang="ja-JP" altLang="en-US" sz="24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17" name="正方形/長方形 16">
            <a:extLst>
              <a:ext uri="{FF2B5EF4-FFF2-40B4-BE49-F238E27FC236}">
                <a16:creationId xmlns:a16="http://schemas.microsoft.com/office/drawing/2014/main" id="{41163B82-C3E9-4D93-A6AD-87FE7F3D82AD}"/>
              </a:ext>
            </a:extLst>
          </p:cNvPr>
          <p:cNvSpPr/>
          <p:nvPr/>
        </p:nvSpPr>
        <p:spPr>
          <a:xfrm>
            <a:off x="7145851" y="712124"/>
            <a:ext cx="3912084" cy="4873747"/>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a:p>
        </p:txBody>
      </p:sp>
      <p:sp>
        <p:nvSpPr>
          <p:cNvPr id="18" name="テキスト ボックス 17">
            <a:extLst>
              <a:ext uri="{FF2B5EF4-FFF2-40B4-BE49-F238E27FC236}">
                <a16:creationId xmlns:a16="http://schemas.microsoft.com/office/drawing/2014/main" id="{D98F6FA8-F1BF-4322-AFC7-22910F1730FF}"/>
              </a:ext>
            </a:extLst>
          </p:cNvPr>
          <p:cNvSpPr txBox="1"/>
          <p:nvPr/>
        </p:nvSpPr>
        <p:spPr>
          <a:xfrm>
            <a:off x="8903006" y="4996216"/>
            <a:ext cx="2154929"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サイトの内容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 name="正方形/長方形 18">
            <a:extLst>
              <a:ext uri="{FF2B5EF4-FFF2-40B4-BE49-F238E27FC236}">
                <a16:creationId xmlns:a16="http://schemas.microsoft.com/office/drawing/2014/main" id="{5F89AB5D-5CFC-43F2-9825-655B7E8F6A0B}"/>
              </a:ext>
            </a:extLst>
          </p:cNvPr>
          <p:cNvSpPr/>
          <p:nvPr/>
        </p:nvSpPr>
        <p:spPr>
          <a:xfrm>
            <a:off x="7405325" y="1878000"/>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27" name="テキスト ボックス 26">
            <a:extLst>
              <a:ext uri="{FF2B5EF4-FFF2-40B4-BE49-F238E27FC236}">
                <a16:creationId xmlns:a16="http://schemas.microsoft.com/office/drawing/2014/main" id="{DCD528E6-1ABA-41DC-A874-2D27D2A8E35D}"/>
              </a:ext>
            </a:extLst>
          </p:cNvPr>
          <p:cNvSpPr txBox="1"/>
          <p:nvPr/>
        </p:nvSpPr>
        <p:spPr>
          <a:xfrm>
            <a:off x="98074" y="712124"/>
            <a:ext cx="6395090" cy="1569660"/>
          </a:xfrm>
          <a:prstGeom prst="rect">
            <a:avLst/>
          </a:prstGeom>
          <a:noFill/>
        </p:spPr>
        <p:txBody>
          <a:bodyPr wrap="square" rtlCol="0">
            <a:spAutoFit/>
          </a:bodyPr>
          <a:lstStyle/>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あて先不明です、</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400" u="sng" dirty="0">
                <a:solidFill>
                  <a:srgbClr val="00B0F0"/>
                </a:solidFill>
                <a:latin typeface="HG丸ｺﾞｼｯｸM-PRO" panose="020F0600000000000000" pitchFamily="50" charset="-128"/>
                <a:ea typeface="HG丸ｺﾞｼｯｸM-PRO" panose="020F0600000000000000" pitchFamily="50" charset="-128"/>
              </a:rPr>
              <a:t>http://</a:t>
            </a:r>
            <a:r>
              <a:rPr lang="ja-JP" altLang="en-US" sz="2400" u="sng" dirty="0">
                <a:solidFill>
                  <a:srgbClr val="00B0F0"/>
                </a:solidFill>
                <a:latin typeface="HG丸ｺﾞｼｯｸM-PRO" panose="020F0600000000000000" pitchFamily="50" charset="-128"/>
                <a:ea typeface="HG丸ｺﾞｼｯｸM-PRO" panose="020F0600000000000000" pitchFamily="50" charset="-128"/>
              </a:rPr>
              <a:t>○○</a:t>
            </a:r>
            <a:r>
              <a:rPr lang="en-US" altLang="ja-JP" sz="2400" u="sng" dirty="0">
                <a:solidFill>
                  <a:srgbClr val="00B0F0"/>
                </a:solidFill>
                <a:latin typeface="HG丸ｺﾞｼｯｸM-PRO" panose="020F0600000000000000" pitchFamily="50" charset="-128"/>
                <a:ea typeface="HG丸ｺﾞｼｯｸM-PRO" panose="020F0600000000000000" pitchFamily="50" charset="-128"/>
              </a:rPr>
              <a:t>ginko.co.jp</a:t>
            </a:r>
            <a:endParaRPr kumimoji="1" lang="ja-JP" altLang="en-US" sz="24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28" name="正方形/長方形 27">
            <a:extLst>
              <a:ext uri="{FF2B5EF4-FFF2-40B4-BE49-F238E27FC236}">
                <a16:creationId xmlns:a16="http://schemas.microsoft.com/office/drawing/2014/main" id="{ABB21CEB-7A89-4A5A-B8BA-BA1E318287E4}"/>
              </a:ext>
            </a:extLst>
          </p:cNvPr>
          <p:cNvSpPr/>
          <p:nvPr/>
        </p:nvSpPr>
        <p:spPr>
          <a:xfrm>
            <a:off x="422663" y="766091"/>
            <a:ext cx="6070501" cy="1931617"/>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a:p>
        </p:txBody>
      </p:sp>
      <p:sp>
        <p:nvSpPr>
          <p:cNvPr id="29" name="テキスト ボックス 28">
            <a:extLst>
              <a:ext uri="{FF2B5EF4-FFF2-40B4-BE49-F238E27FC236}">
                <a16:creationId xmlns:a16="http://schemas.microsoft.com/office/drawing/2014/main" id="{DD6ECD8F-C61D-47B5-9022-ED199192FECF}"/>
              </a:ext>
            </a:extLst>
          </p:cNvPr>
          <p:cNvSpPr txBox="1"/>
          <p:nvPr/>
        </p:nvSpPr>
        <p:spPr>
          <a:xfrm>
            <a:off x="4140431" y="2162704"/>
            <a:ext cx="2232659"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メールの内容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矢印: 折線 2">
            <a:extLst>
              <a:ext uri="{FF2B5EF4-FFF2-40B4-BE49-F238E27FC236}">
                <a16:creationId xmlns:a16="http://schemas.microsoft.com/office/drawing/2014/main" id="{8AD76B63-88AE-4923-B553-AD3D7D95939C}"/>
              </a:ext>
            </a:extLst>
          </p:cNvPr>
          <p:cNvSpPr/>
          <p:nvPr/>
        </p:nvSpPr>
        <p:spPr>
          <a:xfrm flipV="1">
            <a:off x="5822889" y="2714696"/>
            <a:ext cx="712555" cy="1168638"/>
          </a:xfrm>
          <a:prstGeom prst="bentArrow">
            <a:avLst>
              <a:gd name="adj1" fmla="val 43050"/>
              <a:gd name="adj2" fmla="val 45307"/>
              <a:gd name="adj3" fmla="val 26504"/>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chemeClr val="tx1"/>
              </a:solidFill>
            </a:endParaRPr>
          </a:p>
        </p:txBody>
      </p:sp>
      <p:sp>
        <p:nvSpPr>
          <p:cNvPr id="41" name="正方形/長方形 40">
            <a:extLst>
              <a:ext uri="{FF2B5EF4-FFF2-40B4-BE49-F238E27FC236}">
                <a16:creationId xmlns:a16="http://schemas.microsoft.com/office/drawing/2014/main" id="{D8084714-585E-4835-8ACD-659897CCAE1E}"/>
              </a:ext>
            </a:extLst>
          </p:cNvPr>
          <p:cNvSpPr/>
          <p:nvPr/>
        </p:nvSpPr>
        <p:spPr>
          <a:xfrm>
            <a:off x="7405324" y="2259097"/>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2" name="正方形/長方形 41">
            <a:extLst>
              <a:ext uri="{FF2B5EF4-FFF2-40B4-BE49-F238E27FC236}">
                <a16:creationId xmlns:a16="http://schemas.microsoft.com/office/drawing/2014/main" id="{06E4FC54-5FA1-4A2B-B85D-84DBE18182AE}"/>
              </a:ext>
            </a:extLst>
          </p:cNvPr>
          <p:cNvSpPr/>
          <p:nvPr/>
        </p:nvSpPr>
        <p:spPr>
          <a:xfrm>
            <a:off x="7405325" y="2619510"/>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3" name="正方形/長方形 42">
            <a:extLst>
              <a:ext uri="{FF2B5EF4-FFF2-40B4-BE49-F238E27FC236}">
                <a16:creationId xmlns:a16="http://schemas.microsoft.com/office/drawing/2014/main" id="{3B4D0B52-51C6-4036-9130-F72405D4DD49}"/>
              </a:ext>
            </a:extLst>
          </p:cNvPr>
          <p:cNvSpPr/>
          <p:nvPr/>
        </p:nvSpPr>
        <p:spPr>
          <a:xfrm>
            <a:off x="7405324" y="3000607"/>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8" name="正方形/長方形 47">
            <a:extLst>
              <a:ext uri="{FF2B5EF4-FFF2-40B4-BE49-F238E27FC236}">
                <a16:creationId xmlns:a16="http://schemas.microsoft.com/office/drawing/2014/main" id="{C585195C-1DD8-4D37-B2E4-84E8EF41BE86}"/>
              </a:ext>
            </a:extLst>
          </p:cNvPr>
          <p:cNvSpPr/>
          <p:nvPr/>
        </p:nvSpPr>
        <p:spPr>
          <a:xfrm>
            <a:off x="7405324" y="3386725"/>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9" name="正方形/長方形 48">
            <a:extLst>
              <a:ext uri="{FF2B5EF4-FFF2-40B4-BE49-F238E27FC236}">
                <a16:creationId xmlns:a16="http://schemas.microsoft.com/office/drawing/2014/main" id="{C859DDEE-5888-447D-90DB-2A98AA605460}"/>
              </a:ext>
            </a:extLst>
          </p:cNvPr>
          <p:cNvSpPr/>
          <p:nvPr/>
        </p:nvSpPr>
        <p:spPr>
          <a:xfrm>
            <a:off x="7405323" y="3767822"/>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50" name="正方形/長方形 49">
            <a:extLst>
              <a:ext uri="{FF2B5EF4-FFF2-40B4-BE49-F238E27FC236}">
                <a16:creationId xmlns:a16="http://schemas.microsoft.com/office/drawing/2014/main" id="{6AF7D62D-FAF1-4C46-9FB9-4FC5EF4A91C3}"/>
              </a:ext>
            </a:extLst>
          </p:cNvPr>
          <p:cNvSpPr/>
          <p:nvPr/>
        </p:nvSpPr>
        <p:spPr>
          <a:xfrm>
            <a:off x="7405324" y="4128235"/>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51" name="正方形/長方形 50">
            <a:extLst>
              <a:ext uri="{FF2B5EF4-FFF2-40B4-BE49-F238E27FC236}">
                <a16:creationId xmlns:a16="http://schemas.microsoft.com/office/drawing/2014/main" id="{25B254B1-20AD-4ECF-BAED-61F27A9A0FCF}"/>
              </a:ext>
            </a:extLst>
          </p:cNvPr>
          <p:cNvSpPr/>
          <p:nvPr/>
        </p:nvSpPr>
        <p:spPr>
          <a:xfrm>
            <a:off x="7405323" y="4509332"/>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52" name="テキスト ボックス 51">
            <a:extLst>
              <a:ext uri="{FF2B5EF4-FFF2-40B4-BE49-F238E27FC236}">
                <a16:creationId xmlns:a16="http://schemas.microsoft.com/office/drawing/2014/main" id="{F4DBA87C-ADFF-4FCF-B7A7-DE2B06D00012}"/>
              </a:ext>
            </a:extLst>
          </p:cNvPr>
          <p:cNvSpPr txBox="1"/>
          <p:nvPr/>
        </p:nvSpPr>
        <p:spPr>
          <a:xfrm>
            <a:off x="2819254" y="2937693"/>
            <a:ext cx="3276746" cy="523220"/>
          </a:xfrm>
          <a:prstGeom prst="rect">
            <a:avLst/>
          </a:prstGeom>
          <a:noFill/>
        </p:spPr>
        <p:txBody>
          <a:bodyPr wrap="square" rtlCol="0">
            <a:spAutoFit/>
          </a:bodyPr>
          <a:lstStyle/>
          <a:p>
            <a:r>
              <a:rPr lang="ja-JP" altLang="en-US" sz="28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サイトへアクセス</a:t>
            </a:r>
            <a:endParaRPr kumimoji="1" lang="ja-JP" altLang="en-US" sz="2800" u="sng"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211286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0187D1D6-FA09-48ED-B8F3-A1C3867ED83D}"/>
              </a:ext>
            </a:extLst>
          </p:cNvPr>
          <p:cNvSpPr txBox="1"/>
          <p:nvPr/>
        </p:nvSpPr>
        <p:spPr>
          <a:xfrm>
            <a:off x="6766302" y="730424"/>
            <a:ext cx="4291633" cy="4154984"/>
          </a:xfrm>
          <a:prstGeom prst="rect">
            <a:avLst/>
          </a:prstGeom>
          <a:noFill/>
        </p:spPr>
        <p:txBody>
          <a:bodyPr wrap="square" rtlCol="0">
            <a:spAutoFit/>
          </a:bodyPr>
          <a:lstStyle/>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銀行会社ログインページ</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sz="2400" u="sng"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ご本人確認</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お客様の番号</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第一暗証番号を入力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第二暗証番号を入力</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支店番号を入力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口座番号を入力</a:t>
            </a:r>
            <a:endParaRPr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生年月日を入力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パスワードを入力</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ワンタイムコードを入力</a:t>
            </a:r>
            <a:endParaRPr kumimoji="1" lang="ja-JP" altLang="en-US" sz="24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489531" y="3429000"/>
            <a:ext cx="6154688" cy="1938992"/>
          </a:xfrm>
          <a:prstGeom prst="rect">
            <a:avLst/>
          </a:prstGeom>
          <a:solidFill>
            <a:srgbClr val="FFFF00"/>
          </a:solid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不審点：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・メールに記載されたＵＲＬにアクセスすると、偽のログインページに移動し、住所、氏名、生年月日、電話番号など必要以上の個人情報の入力を求められます。</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4" name="正方形/長方形 33">
            <a:extLst>
              <a:ext uri="{FF2B5EF4-FFF2-40B4-BE49-F238E27FC236}">
                <a16:creationId xmlns:a16="http://schemas.microsoft.com/office/drawing/2014/main" id="{03D131E3-A001-468F-9227-8EACCA571104}"/>
              </a:ext>
            </a:extLst>
          </p:cNvPr>
          <p:cNvSpPr/>
          <p:nvPr/>
        </p:nvSpPr>
        <p:spPr>
          <a:xfrm>
            <a:off x="7405322" y="1400119"/>
            <a:ext cx="3530530" cy="3503589"/>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0C9422AC-B05F-477E-A706-44F962483AEB}"/>
              </a:ext>
            </a:extLst>
          </p:cNvPr>
          <p:cNvSpPr txBox="1"/>
          <p:nvPr/>
        </p:nvSpPr>
        <p:spPr>
          <a:xfrm>
            <a:off x="609606" y="5597277"/>
            <a:ext cx="5658030" cy="830997"/>
          </a:xfrm>
          <a:prstGeom prst="rect">
            <a:avLst/>
          </a:prstGeom>
          <a:solidFill>
            <a:schemeClr val="tx1"/>
          </a:solidFill>
        </p:spPr>
        <p:txBody>
          <a:bodyPr wrap="square" rtlCol="0">
            <a:spAutoFit/>
          </a:bodyPr>
          <a:lstStyle/>
          <a:p>
            <a:r>
              <a:rPr lang="en-US" altLang="ja-JP" sz="2400" b="1" dirty="0">
                <a:solidFill>
                  <a:srgbClr val="FFFF00"/>
                </a:solidFill>
                <a:latin typeface="HG丸ｺﾞｼｯｸM-PRO" panose="020F0600000000000000" pitchFamily="50" charset="-128"/>
                <a:ea typeface="HG丸ｺﾞｼｯｸM-PRO" panose="020F0600000000000000" pitchFamily="50" charset="-128"/>
              </a:rPr>
              <a:t>※</a:t>
            </a:r>
            <a:r>
              <a:rPr lang="ja-JP" altLang="en-US" sz="2400" b="1" dirty="0">
                <a:solidFill>
                  <a:srgbClr val="FFFF00"/>
                </a:solidFill>
                <a:latin typeface="HG丸ｺﾞｼｯｸM-PRO" panose="020F0600000000000000" pitchFamily="50" charset="-128"/>
                <a:ea typeface="HG丸ｺﾞｼｯｸM-PRO" panose="020F0600000000000000" pitchFamily="50" charset="-128"/>
              </a:rPr>
              <a:t>個人情報を入力すると不正送金等の被害にあう恐れがあります。</a:t>
            </a:r>
            <a:endParaRPr lang="en-US" altLang="ja-JP" sz="2400"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6" name="正方形/長方形 25">
            <a:extLst>
              <a:ext uri="{FF2B5EF4-FFF2-40B4-BE49-F238E27FC236}">
                <a16:creationId xmlns:a16="http://schemas.microsoft.com/office/drawing/2014/main" id="{2F7D302F-4782-4C87-8790-C12022D3B0D1}"/>
              </a:ext>
            </a:extLst>
          </p:cNvPr>
          <p:cNvSpPr/>
          <p:nvPr/>
        </p:nvSpPr>
        <p:spPr>
          <a:xfrm>
            <a:off x="7145851" y="712124"/>
            <a:ext cx="3912084" cy="4873747"/>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a:p>
        </p:txBody>
      </p:sp>
      <p:sp>
        <p:nvSpPr>
          <p:cNvPr id="30" name="テキスト ボックス 29">
            <a:extLst>
              <a:ext uri="{FF2B5EF4-FFF2-40B4-BE49-F238E27FC236}">
                <a16:creationId xmlns:a16="http://schemas.microsoft.com/office/drawing/2014/main" id="{555C0C10-6021-4756-86FB-934AAED550CC}"/>
              </a:ext>
            </a:extLst>
          </p:cNvPr>
          <p:cNvSpPr txBox="1"/>
          <p:nvPr/>
        </p:nvSpPr>
        <p:spPr>
          <a:xfrm>
            <a:off x="8903006" y="4996216"/>
            <a:ext cx="2154929"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サイトの内容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1" name="正方形/長方形 30">
            <a:extLst>
              <a:ext uri="{FF2B5EF4-FFF2-40B4-BE49-F238E27FC236}">
                <a16:creationId xmlns:a16="http://schemas.microsoft.com/office/drawing/2014/main" id="{FD12F476-643D-42C4-B599-C4B10D93A791}"/>
              </a:ext>
            </a:extLst>
          </p:cNvPr>
          <p:cNvSpPr/>
          <p:nvPr/>
        </p:nvSpPr>
        <p:spPr>
          <a:xfrm>
            <a:off x="7405325" y="1878000"/>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32" name="テキスト ボックス 31">
            <a:extLst>
              <a:ext uri="{FF2B5EF4-FFF2-40B4-BE49-F238E27FC236}">
                <a16:creationId xmlns:a16="http://schemas.microsoft.com/office/drawing/2014/main" id="{A2BD0077-FD1C-4E77-9BFE-3B87DB17F7A5}"/>
              </a:ext>
            </a:extLst>
          </p:cNvPr>
          <p:cNvSpPr txBox="1"/>
          <p:nvPr/>
        </p:nvSpPr>
        <p:spPr>
          <a:xfrm>
            <a:off x="98074" y="712124"/>
            <a:ext cx="6395090" cy="1569660"/>
          </a:xfrm>
          <a:prstGeom prst="rect">
            <a:avLst/>
          </a:prstGeom>
          <a:noFill/>
        </p:spPr>
        <p:txBody>
          <a:bodyPr wrap="square" rtlCol="0">
            <a:spAutoFit/>
          </a:bodyPr>
          <a:lstStyle/>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あて先不明です、</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24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400" u="sng" dirty="0">
                <a:solidFill>
                  <a:srgbClr val="00B0F0"/>
                </a:solidFill>
                <a:latin typeface="HG丸ｺﾞｼｯｸM-PRO" panose="020F0600000000000000" pitchFamily="50" charset="-128"/>
                <a:ea typeface="HG丸ｺﾞｼｯｸM-PRO" panose="020F0600000000000000" pitchFamily="50" charset="-128"/>
              </a:rPr>
              <a:t>http://</a:t>
            </a:r>
            <a:r>
              <a:rPr lang="ja-JP" altLang="en-US" sz="2400" u="sng" dirty="0">
                <a:solidFill>
                  <a:srgbClr val="00B0F0"/>
                </a:solidFill>
                <a:latin typeface="HG丸ｺﾞｼｯｸM-PRO" panose="020F0600000000000000" pitchFamily="50" charset="-128"/>
                <a:ea typeface="HG丸ｺﾞｼｯｸM-PRO" panose="020F0600000000000000" pitchFamily="50" charset="-128"/>
              </a:rPr>
              <a:t>○○</a:t>
            </a:r>
            <a:r>
              <a:rPr lang="en-US" altLang="ja-JP" sz="2400" u="sng" dirty="0">
                <a:solidFill>
                  <a:srgbClr val="00B0F0"/>
                </a:solidFill>
                <a:latin typeface="HG丸ｺﾞｼｯｸM-PRO" panose="020F0600000000000000" pitchFamily="50" charset="-128"/>
                <a:ea typeface="HG丸ｺﾞｼｯｸM-PRO" panose="020F0600000000000000" pitchFamily="50" charset="-128"/>
              </a:rPr>
              <a:t>ginko.co.jp</a:t>
            </a:r>
            <a:endParaRPr kumimoji="1" lang="ja-JP" altLang="en-US" sz="24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36" name="正方形/長方形 35">
            <a:extLst>
              <a:ext uri="{FF2B5EF4-FFF2-40B4-BE49-F238E27FC236}">
                <a16:creationId xmlns:a16="http://schemas.microsoft.com/office/drawing/2014/main" id="{10C5D729-7108-4E6E-9F76-946AD1B29A21}"/>
              </a:ext>
            </a:extLst>
          </p:cNvPr>
          <p:cNvSpPr/>
          <p:nvPr/>
        </p:nvSpPr>
        <p:spPr>
          <a:xfrm>
            <a:off x="422663" y="766091"/>
            <a:ext cx="6070501" cy="1931617"/>
          </a:xfrm>
          <a:prstGeom prst="rect">
            <a:avLst/>
          </a:prstGeom>
          <a:noFill/>
          <a:ln w="1905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a:p>
        </p:txBody>
      </p:sp>
      <p:sp>
        <p:nvSpPr>
          <p:cNvPr id="37" name="テキスト ボックス 36">
            <a:extLst>
              <a:ext uri="{FF2B5EF4-FFF2-40B4-BE49-F238E27FC236}">
                <a16:creationId xmlns:a16="http://schemas.microsoft.com/office/drawing/2014/main" id="{3C64A1C2-B8B5-4C92-BAE0-FB6178974B46}"/>
              </a:ext>
            </a:extLst>
          </p:cNvPr>
          <p:cNvSpPr txBox="1"/>
          <p:nvPr/>
        </p:nvSpPr>
        <p:spPr>
          <a:xfrm>
            <a:off x="4140431" y="2162704"/>
            <a:ext cx="2232659" cy="461665"/>
          </a:xfrm>
          <a:prstGeom prst="rect">
            <a:avLst/>
          </a:prstGeom>
          <a:noFill/>
        </p:spPr>
        <p:txBody>
          <a:bodyPr wrap="square" rtlCol="0">
            <a:spAutoFit/>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メールの内容</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8" name="矢印: 折線 37">
            <a:extLst>
              <a:ext uri="{FF2B5EF4-FFF2-40B4-BE49-F238E27FC236}">
                <a16:creationId xmlns:a16="http://schemas.microsoft.com/office/drawing/2014/main" id="{7B5EEF3A-A982-4A30-87ED-B38E15C67FF3}"/>
              </a:ext>
            </a:extLst>
          </p:cNvPr>
          <p:cNvSpPr/>
          <p:nvPr/>
        </p:nvSpPr>
        <p:spPr>
          <a:xfrm flipV="1">
            <a:off x="5822889" y="2714696"/>
            <a:ext cx="1094468" cy="1168638"/>
          </a:xfrm>
          <a:prstGeom prst="bentArrow">
            <a:avLst>
              <a:gd name="adj1" fmla="val 30883"/>
              <a:gd name="adj2" fmla="val 44901"/>
              <a:gd name="adj3" fmla="val 26504"/>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solidFill>
                <a:schemeClr val="tx1"/>
              </a:solidFill>
            </a:endParaRPr>
          </a:p>
        </p:txBody>
      </p:sp>
      <p:sp>
        <p:nvSpPr>
          <p:cNvPr id="39" name="テキスト ボックス 38">
            <a:extLst>
              <a:ext uri="{FF2B5EF4-FFF2-40B4-BE49-F238E27FC236}">
                <a16:creationId xmlns:a16="http://schemas.microsoft.com/office/drawing/2014/main" id="{323DCC2B-95A7-4DCC-8C3F-9CFE70772203}"/>
              </a:ext>
            </a:extLst>
          </p:cNvPr>
          <p:cNvSpPr txBox="1"/>
          <p:nvPr/>
        </p:nvSpPr>
        <p:spPr>
          <a:xfrm>
            <a:off x="2819254" y="2937693"/>
            <a:ext cx="3276746" cy="523220"/>
          </a:xfrm>
          <a:prstGeom prst="rect">
            <a:avLst/>
          </a:prstGeom>
          <a:noFill/>
        </p:spPr>
        <p:txBody>
          <a:bodyPr wrap="square" rtlCol="0">
            <a:spAutoFit/>
          </a:bodyPr>
          <a:lstStyle/>
          <a:p>
            <a:r>
              <a:rPr lang="ja-JP" altLang="en-US" sz="28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サイトへアクセス</a:t>
            </a:r>
            <a:endParaRPr kumimoji="1" lang="ja-JP" altLang="en-US" sz="2800" u="sng"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sp>
        <p:nvSpPr>
          <p:cNvPr id="40" name="正方形/長方形 39">
            <a:extLst>
              <a:ext uri="{FF2B5EF4-FFF2-40B4-BE49-F238E27FC236}">
                <a16:creationId xmlns:a16="http://schemas.microsoft.com/office/drawing/2014/main" id="{DA64E66E-4EDF-4C23-B394-2877AEA46979}"/>
              </a:ext>
            </a:extLst>
          </p:cNvPr>
          <p:cNvSpPr/>
          <p:nvPr/>
        </p:nvSpPr>
        <p:spPr>
          <a:xfrm>
            <a:off x="7405324" y="2259097"/>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1" name="正方形/長方形 40">
            <a:extLst>
              <a:ext uri="{FF2B5EF4-FFF2-40B4-BE49-F238E27FC236}">
                <a16:creationId xmlns:a16="http://schemas.microsoft.com/office/drawing/2014/main" id="{06095C61-6063-4630-A3A7-0A3AF797EA84}"/>
              </a:ext>
            </a:extLst>
          </p:cNvPr>
          <p:cNvSpPr/>
          <p:nvPr/>
        </p:nvSpPr>
        <p:spPr>
          <a:xfrm>
            <a:off x="7405325" y="2619510"/>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2" name="正方形/長方形 41">
            <a:extLst>
              <a:ext uri="{FF2B5EF4-FFF2-40B4-BE49-F238E27FC236}">
                <a16:creationId xmlns:a16="http://schemas.microsoft.com/office/drawing/2014/main" id="{55FBAC73-6BAD-4B85-8738-AC5CBBF4A497}"/>
              </a:ext>
            </a:extLst>
          </p:cNvPr>
          <p:cNvSpPr/>
          <p:nvPr/>
        </p:nvSpPr>
        <p:spPr>
          <a:xfrm>
            <a:off x="7405324" y="3000607"/>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3" name="正方形/長方形 42">
            <a:extLst>
              <a:ext uri="{FF2B5EF4-FFF2-40B4-BE49-F238E27FC236}">
                <a16:creationId xmlns:a16="http://schemas.microsoft.com/office/drawing/2014/main" id="{A6EE8A4D-F698-4E3E-B65F-E5C10E95FDC0}"/>
              </a:ext>
            </a:extLst>
          </p:cNvPr>
          <p:cNvSpPr/>
          <p:nvPr/>
        </p:nvSpPr>
        <p:spPr>
          <a:xfrm>
            <a:off x="7405324" y="3386725"/>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4" name="正方形/長方形 43">
            <a:extLst>
              <a:ext uri="{FF2B5EF4-FFF2-40B4-BE49-F238E27FC236}">
                <a16:creationId xmlns:a16="http://schemas.microsoft.com/office/drawing/2014/main" id="{F6124C03-9BB7-4BD2-B13B-A4BC89BE78D2}"/>
              </a:ext>
            </a:extLst>
          </p:cNvPr>
          <p:cNvSpPr/>
          <p:nvPr/>
        </p:nvSpPr>
        <p:spPr>
          <a:xfrm>
            <a:off x="7405323" y="3767822"/>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5" name="正方形/長方形 44">
            <a:extLst>
              <a:ext uri="{FF2B5EF4-FFF2-40B4-BE49-F238E27FC236}">
                <a16:creationId xmlns:a16="http://schemas.microsoft.com/office/drawing/2014/main" id="{4CC8A5CA-C2EF-49C1-ACA5-FD4D2C473659}"/>
              </a:ext>
            </a:extLst>
          </p:cNvPr>
          <p:cNvSpPr/>
          <p:nvPr/>
        </p:nvSpPr>
        <p:spPr>
          <a:xfrm>
            <a:off x="7405324" y="4128235"/>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46" name="正方形/長方形 45">
            <a:extLst>
              <a:ext uri="{FF2B5EF4-FFF2-40B4-BE49-F238E27FC236}">
                <a16:creationId xmlns:a16="http://schemas.microsoft.com/office/drawing/2014/main" id="{5AC907C4-A27F-4A48-A69E-33956E32DDA6}"/>
              </a:ext>
            </a:extLst>
          </p:cNvPr>
          <p:cNvSpPr/>
          <p:nvPr/>
        </p:nvSpPr>
        <p:spPr>
          <a:xfrm>
            <a:off x="7405323" y="4509332"/>
            <a:ext cx="3530529" cy="3760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Tree>
    <p:extLst>
      <p:ext uri="{BB962C8B-B14F-4D97-AF65-F5344CB8AC3E}">
        <p14:creationId xmlns:p14="http://schemas.microsoft.com/office/powerpoint/2010/main" val="204292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 calcmode="lin" valueType="num">
                                      <p:cBhvr additive="base">
                                        <p:cTn id="10" dur="500" fill="hold"/>
                                        <p:tgtEl>
                                          <p:spTgt spid="34"/>
                                        </p:tgtEl>
                                        <p:attrNameLst>
                                          <p:attrName>ppt_x</p:attrName>
                                        </p:attrNameLst>
                                      </p:cBhvr>
                                      <p:tavLst>
                                        <p:tav tm="0">
                                          <p:val>
                                            <p:strVal val="1+#ppt_w/2"/>
                                          </p:val>
                                        </p:tav>
                                        <p:tav tm="100000">
                                          <p:val>
                                            <p:strVal val="#ppt_x"/>
                                          </p:val>
                                        </p:tav>
                                      </p:tavLst>
                                    </p:anim>
                                    <p:anim calcmode="lin" valueType="num">
                                      <p:cBhvr additive="base">
                                        <p:cTn id="11"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4" grpId="0" animBg="1"/>
      <p:bldP spid="3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721864" y="2401796"/>
            <a:ext cx="6748272" cy="1027204"/>
          </a:xfrm>
          <a:prstGeom prst="rect">
            <a:avLst/>
          </a:prstGeom>
          <a:noFill/>
        </p:spPr>
        <p:txBody>
          <a:bodyPr wrap="square" rtlCol="0">
            <a:spAutoFit/>
          </a:bodyPr>
          <a:lstStyle/>
          <a:p>
            <a:pPr>
              <a:lnSpc>
                <a:spcPct val="150000"/>
              </a:lnSpc>
            </a:pPr>
            <a:r>
              <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ショートアンサー終了</a:t>
            </a:r>
          </a:p>
        </p:txBody>
      </p:sp>
    </p:spTree>
    <p:extLst>
      <p:ext uri="{BB962C8B-B14F-4D97-AF65-F5344CB8AC3E}">
        <p14:creationId xmlns:p14="http://schemas.microsoft.com/office/powerpoint/2010/main" val="377644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
            <a:extLst>
              <a:ext uri="{FF2B5EF4-FFF2-40B4-BE49-F238E27FC236}">
                <a16:creationId xmlns:a16="http://schemas.microsoft.com/office/drawing/2014/main" id="{9B4AE6A2-81D7-4BA2-9160-4F658C18A376}"/>
              </a:ext>
            </a:extLst>
          </p:cNvPr>
          <p:cNvSpPr/>
          <p:nvPr/>
        </p:nvSpPr>
        <p:spPr>
          <a:xfrm>
            <a:off x="6429466" y="2460734"/>
            <a:ext cx="2910981" cy="1464823"/>
          </a:xfrm>
          <a:prstGeom prst="roundRect">
            <a:avLst>
              <a:gd name="adj" fmla="val 621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65651C88-D677-43EF-B861-37B0C0903CE6}"/>
              </a:ext>
            </a:extLst>
          </p:cNvPr>
          <p:cNvSpPr/>
          <p:nvPr/>
        </p:nvSpPr>
        <p:spPr>
          <a:xfrm>
            <a:off x="6473952" y="2487280"/>
            <a:ext cx="2788920" cy="335808"/>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58430375-D364-48C9-BD22-DCD56D230E48}"/>
              </a:ext>
            </a:extLst>
          </p:cNvPr>
          <p:cNvSpPr txBox="1"/>
          <p:nvPr/>
        </p:nvSpPr>
        <p:spPr>
          <a:xfrm>
            <a:off x="6534329" y="2452345"/>
            <a:ext cx="3028427" cy="1477328"/>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正規サイトにログイン</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不正な資金の引き出し</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・移動等（収益化）</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商品の不正購入</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6" name="角丸四角形 1">
            <a:extLst>
              <a:ext uri="{FF2B5EF4-FFF2-40B4-BE49-F238E27FC236}">
                <a16:creationId xmlns:a16="http://schemas.microsoft.com/office/drawing/2014/main" id="{1AE1549B-E610-4043-AA69-1E9C2307E220}"/>
              </a:ext>
            </a:extLst>
          </p:cNvPr>
          <p:cNvSpPr/>
          <p:nvPr/>
        </p:nvSpPr>
        <p:spPr>
          <a:xfrm>
            <a:off x="1879133" y="1793977"/>
            <a:ext cx="2910981" cy="2022936"/>
          </a:xfrm>
          <a:prstGeom prst="roundRect">
            <a:avLst>
              <a:gd name="adj" fmla="val 6216"/>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1400B138-815D-4437-A2CF-CCE37C549451}"/>
              </a:ext>
            </a:extLst>
          </p:cNvPr>
          <p:cNvSpPr txBox="1"/>
          <p:nvPr/>
        </p:nvSpPr>
        <p:spPr>
          <a:xfrm>
            <a:off x="1983996" y="1785588"/>
            <a:ext cx="3028427" cy="2031325"/>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フィッシングサイト作成</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（調達・構築）</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フィッシングサイト公開</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スミッシング配信（誘導）</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914398" y="411891"/>
            <a:ext cx="10439401" cy="1349797"/>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0" y="425099"/>
            <a:ext cx="10715625" cy="1027204"/>
          </a:xfrm>
          <a:prstGeom prst="rect">
            <a:avLst/>
          </a:prstGeom>
          <a:noFill/>
        </p:spPr>
        <p:txBody>
          <a:bodyPr wrap="square" rtlCol="0">
            <a:spAutoFit/>
          </a:bodyPr>
          <a:lstStyle/>
          <a:p>
            <a:pPr>
              <a:lnSpc>
                <a:spcPct val="150000"/>
              </a:lnSpc>
            </a:pPr>
            <a:r>
              <a:rPr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どの段階で</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不審点を見分けるか</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635A47F9-C849-4027-8C31-D524F8879BAC}"/>
              </a:ext>
            </a:extLst>
          </p:cNvPr>
          <p:cNvSpPr txBox="1"/>
          <p:nvPr/>
        </p:nvSpPr>
        <p:spPr>
          <a:xfrm>
            <a:off x="1109792" y="1767409"/>
            <a:ext cx="102695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攻撃者</a:t>
            </a:r>
            <a:endParaRPr lang="en-US" altLang="ja-JP" dirty="0">
              <a:latin typeface="HG丸ｺﾞｼｯｸM-PRO" panose="020F0600000000000000" pitchFamily="50" charset="-128"/>
              <a:ea typeface="HG丸ｺﾞｼｯｸM-PRO" panose="020F0600000000000000" pitchFamily="50" charset="-128"/>
            </a:endParaRPr>
          </a:p>
        </p:txBody>
      </p:sp>
      <p:sp>
        <p:nvSpPr>
          <p:cNvPr id="3" name="二等辺三角形 2">
            <a:extLst>
              <a:ext uri="{FF2B5EF4-FFF2-40B4-BE49-F238E27FC236}">
                <a16:creationId xmlns:a16="http://schemas.microsoft.com/office/drawing/2014/main" id="{442DEEB1-C473-4AD3-9FC3-B9C3C4A28A96}"/>
              </a:ext>
            </a:extLst>
          </p:cNvPr>
          <p:cNvSpPr/>
          <p:nvPr/>
        </p:nvSpPr>
        <p:spPr>
          <a:xfrm flipV="1">
            <a:off x="2692690" y="3811642"/>
            <a:ext cx="805519" cy="26517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1">
            <a:extLst>
              <a:ext uri="{FF2B5EF4-FFF2-40B4-BE49-F238E27FC236}">
                <a16:creationId xmlns:a16="http://schemas.microsoft.com/office/drawing/2014/main" id="{DDD5B35B-3CF7-42A1-9C72-730FE424202A}"/>
              </a:ext>
            </a:extLst>
          </p:cNvPr>
          <p:cNvSpPr/>
          <p:nvPr/>
        </p:nvSpPr>
        <p:spPr>
          <a:xfrm>
            <a:off x="1914785" y="4095934"/>
            <a:ext cx="3156621" cy="2762066"/>
          </a:xfrm>
          <a:prstGeom prst="roundRect">
            <a:avLst>
              <a:gd name="adj" fmla="val 4309"/>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5A48BFD-A3B7-4552-984C-E8884DDD7720}"/>
              </a:ext>
            </a:extLst>
          </p:cNvPr>
          <p:cNvSpPr txBox="1"/>
          <p:nvPr/>
        </p:nvSpPr>
        <p:spPr>
          <a:xfrm>
            <a:off x="1109792" y="3937833"/>
            <a:ext cx="102695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利用者</a:t>
            </a:r>
            <a:endParaRPr lang="en-US" altLang="ja-JP" dirty="0">
              <a:latin typeface="HG丸ｺﾞｼｯｸM-PRO" panose="020F0600000000000000" pitchFamily="50" charset="-128"/>
              <a:ea typeface="HG丸ｺﾞｼｯｸM-PRO" panose="020F0600000000000000" pitchFamily="50" charset="-128"/>
            </a:endParaRPr>
          </a:p>
        </p:txBody>
      </p:sp>
      <p:sp>
        <p:nvSpPr>
          <p:cNvPr id="16" name="テキスト ボックス 15">
            <a:extLst>
              <a:ext uri="{FF2B5EF4-FFF2-40B4-BE49-F238E27FC236}">
                <a16:creationId xmlns:a16="http://schemas.microsoft.com/office/drawing/2014/main" id="{E38EB0D6-9471-42DB-91A5-5CC03F181106}"/>
              </a:ext>
            </a:extLst>
          </p:cNvPr>
          <p:cNvSpPr txBox="1"/>
          <p:nvPr/>
        </p:nvSpPr>
        <p:spPr>
          <a:xfrm>
            <a:off x="5664318" y="2416858"/>
            <a:ext cx="102695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攻撃者</a:t>
            </a:r>
            <a:endParaRPr lang="en-US" altLang="ja-JP" dirty="0">
              <a:latin typeface="HG丸ｺﾞｼｯｸM-PRO" panose="020F0600000000000000" pitchFamily="50" charset="-128"/>
              <a:ea typeface="HG丸ｺﾞｼｯｸM-PRO" panose="020F0600000000000000" pitchFamily="50" charset="-128"/>
            </a:endParaRPr>
          </a:p>
        </p:txBody>
      </p:sp>
      <p:sp>
        <p:nvSpPr>
          <p:cNvPr id="17" name="爆発: 8 pt 16">
            <a:extLst>
              <a:ext uri="{FF2B5EF4-FFF2-40B4-BE49-F238E27FC236}">
                <a16:creationId xmlns:a16="http://schemas.microsoft.com/office/drawing/2014/main" id="{25B9EFFB-8E54-45DC-ABA6-E869AE01B25D}"/>
              </a:ext>
            </a:extLst>
          </p:cNvPr>
          <p:cNvSpPr/>
          <p:nvPr/>
        </p:nvSpPr>
        <p:spPr>
          <a:xfrm>
            <a:off x="6648945" y="3764201"/>
            <a:ext cx="2469161" cy="1125502"/>
          </a:xfrm>
          <a:prstGeom prst="irregularSeal1">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dirty="0"/>
              <a:t>被害の発生</a:t>
            </a:r>
          </a:p>
        </p:txBody>
      </p:sp>
      <p:sp>
        <p:nvSpPr>
          <p:cNvPr id="25" name="正方形/長方形 24">
            <a:extLst>
              <a:ext uri="{FF2B5EF4-FFF2-40B4-BE49-F238E27FC236}">
                <a16:creationId xmlns:a16="http://schemas.microsoft.com/office/drawing/2014/main" id="{1402A76E-4990-4F5D-B000-3874E3F030AE}"/>
              </a:ext>
            </a:extLst>
          </p:cNvPr>
          <p:cNvSpPr/>
          <p:nvPr/>
        </p:nvSpPr>
        <p:spPr>
          <a:xfrm>
            <a:off x="1983996" y="4938965"/>
            <a:ext cx="3087410" cy="1919035"/>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A4FD3D9A-4AAB-40F9-943B-0375641280FA}"/>
              </a:ext>
            </a:extLst>
          </p:cNvPr>
          <p:cNvSpPr txBox="1"/>
          <p:nvPr/>
        </p:nvSpPr>
        <p:spPr>
          <a:xfrm>
            <a:off x="2000774" y="4070999"/>
            <a:ext cx="3156622" cy="2862322"/>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フィッシングメール／</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スミッシング受信</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dirty="0">
                <a:solidFill>
                  <a:srgbClr val="FF0000"/>
                </a:solidFill>
                <a:latin typeface="HG丸ｺﾞｼｯｸM-PRO" panose="020F0600000000000000" pitchFamily="50" charset="-128"/>
                <a:ea typeface="HG丸ｺﾞｼｯｸM-PRO" panose="020F0600000000000000" pitchFamily="50" charset="-128"/>
              </a:rPr>
              <a:t>⇩</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フィッシングサイト</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アクセス</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　　　　⇩</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ID</a:t>
            </a:r>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PW</a:t>
            </a:r>
            <a:r>
              <a:rPr lang="ja-JP" altLang="en-US" dirty="0">
                <a:latin typeface="HG丸ｺﾞｼｯｸM-PRO" panose="020F0600000000000000" pitchFamily="50" charset="-128"/>
                <a:ea typeface="HG丸ｺﾞｼｯｸM-PRO" panose="020F0600000000000000" pitchFamily="50" charset="-128"/>
              </a:rPr>
              <a:t>・クレカ情報等の情報を入力（搾取される）</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4" name="スクロール: 横 23">
            <a:extLst>
              <a:ext uri="{FF2B5EF4-FFF2-40B4-BE49-F238E27FC236}">
                <a16:creationId xmlns:a16="http://schemas.microsoft.com/office/drawing/2014/main" id="{A7EA8313-405D-4355-A846-B14740615BED}"/>
              </a:ext>
            </a:extLst>
          </p:cNvPr>
          <p:cNvSpPr/>
          <p:nvPr/>
        </p:nvSpPr>
        <p:spPr>
          <a:xfrm>
            <a:off x="5026054" y="5444943"/>
            <a:ext cx="2632046"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利用者の行動で</a:t>
            </a:r>
            <a:endParaRPr kumimoji="1" lang="en-US" altLang="ja-JP" dirty="0">
              <a:solidFill>
                <a:schemeClr val="tx1"/>
              </a:solidFill>
            </a:endParaRPr>
          </a:p>
          <a:p>
            <a:pPr algn="ctr"/>
            <a:r>
              <a:rPr kumimoji="1" lang="ja-JP" altLang="en-US" dirty="0">
                <a:solidFill>
                  <a:schemeClr val="tx1"/>
                </a:solidFill>
              </a:rPr>
              <a:t>重要な情報を盗まれる</a:t>
            </a:r>
            <a:endParaRPr kumimoji="1" lang="en-US" altLang="ja-JP" dirty="0">
              <a:solidFill>
                <a:schemeClr val="tx1"/>
              </a:solidFill>
            </a:endParaRPr>
          </a:p>
        </p:txBody>
      </p:sp>
      <p:sp>
        <p:nvSpPr>
          <p:cNvPr id="27" name="スクロール: 横 26">
            <a:extLst>
              <a:ext uri="{FF2B5EF4-FFF2-40B4-BE49-F238E27FC236}">
                <a16:creationId xmlns:a16="http://schemas.microsoft.com/office/drawing/2014/main" id="{6C6A1FFC-A855-4E8B-859B-E9314AE412C8}"/>
              </a:ext>
            </a:extLst>
          </p:cNvPr>
          <p:cNvSpPr/>
          <p:nvPr/>
        </p:nvSpPr>
        <p:spPr>
          <a:xfrm>
            <a:off x="9181135" y="2519430"/>
            <a:ext cx="2525090" cy="1349797"/>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早期対応することで</a:t>
            </a:r>
            <a:endParaRPr kumimoji="1" lang="en-US" altLang="ja-JP" dirty="0">
              <a:solidFill>
                <a:schemeClr val="tx1"/>
              </a:solidFill>
            </a:endParaRPr>
          </a:p>
          <a:p>
            <a:pPr algn="ctr"/>
            <a:r>
              <a:rPr kumimoji="1" lang="ja-JP" altLang="en-US" dirty="0">
                <a:solidFill>
                  <a:schemeClr val="tx1"/>
                </a:solidFill>
              </a:rPr>
              <a:t>被害防止は可能</a:t>
            </a:r>
            <a:endParaRPr kumimoji="1" lang="en-US" altLang="ja-JP" dirty="0">
              <a:solidFill>
                <a:schemeClr val="tx1"/>
              </a:solidFill>
            </a:endParaRPr>
          </a:p>
        </p:txBody>
      </p:sp>
      <p:sp>
        <p:nvSpPr>
          <p:cNvPr id="21" name="テキスト ボックス 20">
            <a:extLst>
              <a:ext uri="{FF2B5EF4-FFF2-40B4-BE49-F238E27FC236}">
                <a16:creationId xmlns:a16="http://schemas.microsoft.com/office/drawing/2014/main" id="{B2E6934D-471D-4AB8-AE15-7C7DF3C707D6}"/>
              </a:ext>
            </a:extLst>
          </p:cNvPr>
          <p:cNvSpPr txBox="1"/>
          <p:nvPr/>
        </p:nvSpPr>
        <p:spPr>
          <a:xfrm>
            <a:off x="6017740" y="1889669"/>
            <a:ext cx="3193062" cy="369332"/>
          </a:xfrm>
          <a:prstGeom prst="rect">
            <a:avLst/>
          </a:prstGeom>
          <a:noFill/>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ID</a:t>
            </a:r>
            <a:r>
              <a:rPr lang="ja-JP" altLang="en-US" dirty="0">
                <a:latin typeface="HG丸ｺﾞｼｯｸM-PRO" panose="020F0600000000000000" pitchFamily="50" charset="-128"/>
                <a:ea typeface="HG丸ｺﾞｼｯｸM-PRO" panose="020F0600000000000000" pitchFamily="50" charset="-128"/>
              </a:rPr>
              <a:t>等の情報が盗まれると</a:t>
            </a:r>
            <a:r>
              <a:rPr lang="en-US" altLang="ja-JP" dirty="0">
                <a:latin typeface="HG丸ｺﾞｼｯｸM-PRO" panose="020F0600000000000000" pitchFamily="50" charset="-128"/>
                <a:ea typeface="HG丸ｺﾞｼｯｸM-PRO" panose="020F0600000000000000" pitchFamily="50" charset="-128"/>
              </a:rPr>
              <a:t>…</a:t>
            </a:r>
          </a:p>
        </p:txBody>
      </p:sp>
      <p:sp>
        <p:nvSpPr>
          <p:cNvPr id="22" name="吹き出し: 左矢印 21">
            <a:extLst>
              <a:ext uri="{FF2B5EF4-FFF2-40B4-BE49-F238E27FC236}">
                <a16:creationId xmlns:a16="http://schemas.microsoft.com/office/drawing/2014/main" id="{CE3C6C5D-485D-4526-976E-71A24E378BBD}"/>
              </a:ext>
            </a:extLst>
          </p:cNvPr>
          <p:cNvSpPr/>
          <p:nvPr/>
        </p:nvSpPr>
        <p:spPr>
          <a:xfrm>
            <a:off x="5077885" y="4685250"/>
            <a:ext cx="3087410" cy="781870"/>
          </a:xfrm>
          <a:prstGeom prst="leftArrowCallout">
            <a:avLst>
              <a:gd name="adj1" fmla="val 25000"/>
              <a:gd name="adj2" fmla="val 25000"/>
              <a:gd name="adj3" fmla="val 25000"/>
              <a:gd name="adj4" fmla="val 89861"/>
            </a:avLst>
          </a:prstGeom>
          <a:ln w="57150">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dirty="0"/>
              <a:t>こ</a:t>
            </a:r>
            <a:r>
              <a:rPr kumimoji="1" lang="ja-JP" altLang="en-US" dirty="0"/>
              <a:t>の段階で不審点を見分ける方法を学びましょう</a:t>
            </a:r>
          </a:p>
        </p:txBody>
      </p:sp>
      <p:sp>
        <p:nvSpPr>
          <p:cNvPr id="23" name="正方形/長方形 22">
            <a:extLst>
              <a:ext uri="{FF2B5EF4-FFF2-40B4-BE49-F238E27FC236}">
                <a16:creationId xmlns:a16="http://schemas.microsoft.com/office/drawing/2014/main" id="{CB1F431A-9263-42B3-8B11-EED91D2E2B31}"/>
              </a:ext>
            </a:extLst>
          </p:cNvPr>
          <p:cNvSpPr/>
          <p:nvPr/>
        </p:nvSpPr>
        <p:spPr>
          <a:xfrm>
            <a:off x="1983996" y="4937909"/>
            <a:ext cx="3087410" cy="379119"/>
          </a:xfrm>
          <a:prstGeom prst="rect">
            <a:avLst/>
          </a:prstGeom>
          <a:noFill/>
          <a:ln w="57150">
            <a:solidFill>
              <a:srgbClr val="FFFF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33765C99-53F9-4287-B6AB-31229CE01571}"/>
              </a:ext>
            </a:extLst>
          </p:cNvPr>
          <p:cNvSpPr txBox="1"/>
          <p:nvPr/>
        </p:nvSpPr>
        <p:spPr>
          <a:xfrm>
            <a:off x="2003045" y="4894043"/>
            <a:ext cx="3179879" cy="369332"/>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メール中のリンクをクリック</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1888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0"/>
                                  </p:stCondLst>
                                  <p:childTnLst>
                                    <p:animRot by="120000">
                                      <p:cBhvr>
                                        <p:cTn id="6" dur="100" fill="hold">
                                          <p:stCondLst>
                                            <p:cond delay="0"/>
                                          </p:stCondLst>
                                        </p:cTn>
                                        <p:tgtEl>
                                          <p:spTgt spid="28"/>
                                        </p:tgtEl>
                                        <p:attrNameLst>
                                          <p:attrName>r</p:attrName>
                                        </p:attrNameLst>
                                      </p:cBhvr>
                                    </p:animRot>
                                    <p:animRot by="-240000">
                                      <p:cBhvr>
                                        <p:cTn id="7" dur="200" fill="hold">
                                          <p:stCondLst>
                                            <p:cond delay="200"/>
                                          </p:stCondLst>
                                        </p:cTn>
                                        <p:tgtEl>
                                          <p:spTgt spid="28"/>
                                        </p:tgtEl>
                                        <p:attrNameLst>
                                          <p:attrName>r</p:attrName>
                                        </p:attrNameLst>
                                      </p:cBhvr>
                                    </p:animRot>
                                    <p:animRot by="240000">
                                      <p:cBhvr>
                                        <p:cTn id="8" dur="200" fill="hold">
                                          <p:stCondLst>
                                            <p:cond delay="400"/>
                                          </p:stCondLst>
                                        </p:cTn>
                                        <p:tgtEl>
                                          <p:spTgt spid="28"/>
                                        </p:tgtEl>
                                        <p:attrNameLst>
                                          <p:attrName>r</p:attrName>
                                        </p:attrNameLst>
                                      </p:cBhvr>
                                    </p:animRot>
                                    <p:animRot by="-240000">
                                      <p:cBhvr>
                                        <p:cTn id="9" dur="200" fill="hold">
                                          <p:stCondLst>
                                            <p:cond delay="600"/>
                                          </p:stCondLst>
                                        </p:cTn>
                                        <p:tgtEl>
                                          <p:spTgt spid="28"/>
                                        </p:tgtEl>
                                        <p:attrNameLst>
                                          <p:attrName>r</p:attrName>
                                        </p:attrNameLst>
                                      </p:cBhvr>
                                    </p:animRot>
                                    <p:animRot by="120000">
                                      <p:cBhvr>
                                        <p:cTn id="10" dur="200" fill="hold">
                                          <p:stCondLst>
                                            <p:cond delay="800"/>
                                          </p:stCondLst>
                                        </p:cTn>
                                        <p:tgtEl>
                                          <p:spTgt spid="2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1+#ppt_w/2"/>
                                          </p:val>
                                        </p:tav>
                                        <p:tav tm="100000">
                                          <p:val>
                                            <p:strVal val="#ppt_x"/>
                                          </p:val>
                                        </p:tav>
                                      </p:tavLst>
                                    </p:anim>
                                    <p:anim calcmode="lin" valueType="num">
                                      <p:cBhvr additive="base">
                                        <p:cTn id="16" dur="500" fill="hold"/>
                                        <p:tgtEl>
                                          <p:spTgt spid="22"/>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1+#ppt_w/2"/>
                                          </p:val>
                                        </p:tav>
                                        <p:tav tm="100000">
                                          <p:val>
                                            <p:strVal val="#ppt_x"/>
                                          </p:val>
                                        </p:tav>
                                      </p:tavLst>
                                    </p:anim>
                                    <p:anim calcmode="lin" valueType="num">
                                      <p:cBhvr additive="base">
                                        <p:cTn id="20"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400B138-815D-4437-A2CF-CCE37C549451}"/>
              </a:ext>
            </a:extLst>
          </p:cNvPr>
          <p:cNvSpPr txBox="1"/>
          <p:nvPr/>
        </p:nvSpPr>
        <p:spPr>
          <a:xfrm>
            <a:off x="914399" y="2887657"/>
            <a:ext cx="11043822" cy="3501921"/>
          </a:xfrm>
          <a:prstGeom prst="rect">
            <a:avLst/>
          </a:prstGeom>
          <a:noFill/>
        </p:spPr>
        <p:txBody>
          <a:bodyPr wrap="square" rtlCol="0">
            <a:spAutoFit/>
          </a:bodyPr>
          <a:lstStyle/>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 ィ ッ シ ン グ 対 策 協 議 会：各社を騙るフィッシングメールの緊急情報、ニュース、</a:t>
            </a: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記事、対策等が掲載されています。</a:t>
            </a: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2000" dirty="0">
                <a:solidFill>
                  <a:srgbClr val="0070C0"/>
                </a:solidFill>
                <a:latin typeface="HG丸ｺﾞｼｯｸM-PRO" panose="020F0600000000000000" pitchFamily="50" charset="-128"/>
                <a:ea typeface="HG丸ｺﾞｼｯｸM-PRO" panose="020F0600000000000000" pitchFamily="50" charset="-128"/>
              </a:rPr>
              <a:t>URL:</a:t>
            </a:r>
            <a:r>
              <a:rPr lang="en-US" altLang="ja-JP" sz="2000" u="sng" dirty="0">
                <a:solidFill>
                  <a:srgbClr val="0070C0"/>
                </a:solidFill>
                <a:latin typeface="HG丸ｺﾞｼｯｸM-PRO" panose="020F0600000000000000" pitchFamily="50" charset="-128"/>
                <a:ea typeface="HG丸ｺﾞｼｯｸM-PRO" panose="020F0600000000000000" pitchFamily="50" charset="-128"/>
              </a:rPr>
              <a:t>https://www.antiphishing.jp</a:t>
            </a:r>
          </a:p>
          <a:p>
            <a:pPr>
              <a:lnSpc>
                <a:spcPts val="3000"/>
              </a:lnSpc>
            </a:pP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’;--have I been </a:t>
            </a:r>
            <a:r>
              <a:rPr lang="en-US" altLang="ja-JP" sz="2000"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r>
              <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」：使用している電話番号、メールアドレス情報、パスワード</a:t>
            </a: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等が流出していないかを確認できるサービスです。</a:t>
            </a: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・ａ ｇ ｕ ｓ ｅ  　　　　　　　  ：サイト内で調査したい</a:t>
            </a:r>
            <a:r>
              <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を検索すると、サーバーの</a:t>
            </a: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位置情報などの情報を得られるサービスです。</a:t>
            </a:r>
            <a:endParaRPr lang="en-US" altLang="ja-JP" sz="2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914399" y="411891"/>
            <a:ext cx="10206682" cy="221552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0" y="425099"/>
            <a:ext cx="10715625" cy="2135200"/>
          </a:xfrm>
          <a:prstGeom prst="rect">
            <a:avLst/>
          </a:prstGeom>
          <a:noFill/>
        </p:spPr>
        <p:txBody>
          <a:bodyPr wrap="square" rtlCol="0">
            <a:spAutoFit/>
          </a:bodyPr>
          <a:lstStyle/>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フィッシング対策や</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参考ホームページの紹介</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143918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14399" y="411890"/>
            <a:ext cx="6585359" cy="2045281"/>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1" y="425099"/>
            <a:ext cx="6156820" cy="1964961"/>
          </a:xfrm>
          <a:prstGeom prst="rect">
            <a:avLst/>
          </a:prstGeom>
          <a:noFill/>
        </p:spPr>
        <p:txBody>
          <a:bodyPr wrap="square" rtlCol="0">
            <a:spAutoFit/>
          </a:bodyPr>
          <a:lstStyle/>
          <a:p>
            <a:pPr>
              <a:lnSpc>
                <a:spcPct val="150000"/>
              </a:lnSpc>
            </a:pPr>
            <a:r>
              <a:rPr lang="en-US" altLang="ja-JP"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have I bee </a:t>
            </a:r>
            <a:r>
              <a:rPr lang="en-US" altLang="ja-JP" sz="4400" b="1"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endParaRPr lang="en-US" altLang="ja-JP"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の使い方</a:t>
            </a:r>
            <a:endParaRPr kumimoji="1" lang="en-US" altLang="ja-JP"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46032347-759B-4CF2-BF95-D57EBF37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9333" y="301232"/>
            <a:ext cx="4416892" cy="6255536"/>
          </a:xfrm>
          <a:prstGeom prst="rect">
            <a:avLst/>
          </a:prstGeom>
        </p:spPr>
      </p:pic>
      <p:sp>
        <p:nvSpPr>
          <p:cNvPr id="7" name="正方形/長方形 6">
            <a:extLst>
              <a:ext uri="{FF2B5EF4-FFF2-40B4-BE49-F238E27FC236}">
                <a16:creationId xmlns:a16="http://schemas.microsoft.com/office/drawing/2014/main" id="{606F0544-2F66-4A06-9FC7-3DCF5D537743}"/>
              </a:ext>
            </a:extLst>
          </p:cNvPr>
          <p:cNvSpPr/>
          <p:nvPr/>
        </p:nvSpPr>
        <p:spPr>
          <a:xfrm>
            <a:off x="7289333" y="1535185"/>
            <a:ext cx="3784135" cy="293615"/>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a:solidFill>
                  <a:schemeClr val="tx1"/>
                </a:solidFill>
              </a:rPr>
              <a:t>確認したいアドレスを入力してください</a:t>
            </a:r>
          </a:p>
        </p:txBody>
      </p:sp>
      <p:sp>
        <p:nvSpPr>
          <p:cNvPr id="10" name="正方形/長方形 9">
            <a:extLst>
              <a:ext uri="{FF2B5EF4-FFF2-40B4-BE49-F238E27FC236}">
                <a16:creationId xmlns:a16="http://schemas.microsoft.com/office/drawing/2014/main" id="{EC5414CC-5C0F-4535-86B1-91C0A9BCF773}"/>
              </a:ext>
            </a:extLst>
          </p:cNvPr>
          <p:cNvSpPr/>
          <p:nvPr/>
        </p:nvSpPr>
        <p:spPr>
          <a:xfrm>
            <a:off x="7289333" y="2421021"/>
            <a:ext cx="4416891" cy="293615"/>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dirty="0" err="1">
                <a:solidFill>
                  <a:schemeClr val="tx1"/>
                </a:solidFill>
              </a:rPr>
              <a:t>Pwned</a:t>
            </a:r>
            <a:r>
              <a:rPr lang="en-US" altLang="ja-JP" dirty="0">
                <a:solidFill>
                  <a:schemeClr val="tx1"/>
                </a:solidFill>
              </a:rPr>
              <a:t>!</a:t>
            </a:r>
            <a:r>
              <a:rPr lang="ja-JP" altLang="en-US" dirty="0">
                <a:solidFill>
                  <a:schemeClr val="tx1"/>
                </a:solidFill>
              </a:rPr>
              <a:t>は流出をしている際に表示されます</a:t>
            </a:r>
            <a:endParaRPr lang="en-US" altLang="ja-JP" dirty="0">
              <a:solidFill>
                <a:schemeClr val="tx1"/>
              </a:solidFill>
            </a:endParaRPr>
          </a:p>
        </p:txBody>
      </p:sp>
      <p:sp>
        <p:nvSpPr>
          <p:cNvPr id="11" name="正方形/長方形 10">
            <a:extLst>
              <a:ext uri="{FF2B5EF4-FFF2-40B4-BE49-F238E27FC236}">
                <a16:creationId xmlns:a16="http://schemas.microsoft.com/office/drawing/2014/main" id="{7EEE6846-6E99-444C-9EC7-EA0310B8B776}"/>
              </a:ext>
            </a:extLst>
          </p:cNvPr>
          <p:cNvSpPr/>
          <p:nvPr/>
        </p:nvSpPr>
        <p:spPr>
          <a:xfrm>
            <a:off x="7289333" y="4026717"/>
            <a:ext cx="4416891" cy="55024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dirty="0">
                <a:solidFill>
                  <a:schemeClr val="tx1"/>
                </a:solidFill>
              </a:rPr>
              <a:t>アドレス情報が流出した原因が</a:t>
            </a:r>
            <a:endParaRPr lang="en-US" altLang="ja-JP" dirty="0">
              <a:solidFill>
                <a:schemeClr val="tx1"/>
              </a:solidFill>
            </a:endParaRPr>
          </a:p>
          <a:p>
            <a:pPr algn="ctr"/>
            <a:r>
              <a:rPr lang="ja-JP" altLang="en-US" dirty="0">
                <a:solidFill>
                  <a:schemeClr val="tx1"/>
                </a:solidFill>
              </a:rPr>
              <a:t>以下に表示されます</a:t>
            </a:r>
            <a:endParaRPr lang="en-US" altLang="ja-JP" dirty="0">
              <a:solidFill>
                <a:schemeClr val="tx1"/>
              </a:solidFill>
            </a:endParaRPr>
          </a:p>
        </p:txBody>
      </p:sp>
      <p:sp>
        <p:nvSpPr>
          <p:cNvPr id="12" name="テキスト ボックス 11">
            <a:extLst>
              <a:ext uri="{FF2B5EF4-FFF2-40B4-BE49-F238E27FC236}">
                <a16:creationId xmlns:a16="http://schemas.microsoft.com/office/drawing/2014/main" id="{A7C7936E-6167-498D-9F39-6B856BA28CBA}"/>
              </a:ext>
            </a:extLst>
          </p:cNvPr>
          <p:cNvSpPr txBox="1"/>
          <p:nvPr/>
        </p:nvSpPr>
        <p:spPr>
          <a:xfrm>
            <a:off x="990602" y="2641298"/>
            <a:ext cx="6156819" cy="3693319"/>
          </a:xfrm>
          <a:prstGeom prst="rect">
            <a:avLst/>
          </a:prstGeom>
          <a:noFill/>
        </p:spPr>
        <p:txBody>
          <a:bodyPr wrap="square" rtlCol="0">
            <a:spAutoFit/>
          </a:bodyPr>
          <a:lstStyle/>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１．</a:t>
            </a:r>
            <a:r>
              <a:rPr lang="en-US" altLang="ja-JP"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ボタンの左の入力フォームに確認したい</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アドレスを入力してください。</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２．</a:t>
            </a:r>
            <a:r>
              <a:rPr lang="en-US" altLang="ja-JP"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ボタンを選択すると</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Good news – </a:t>
            </a:r>
            <a:r>
              <a:rPr lang="en-US" altLang="ja-JP"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nopwnage</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found!</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Oh no – </a:t>
            </a:r>
            <a:r>
              <a:rPr lang="en-US" altLang="ja-JP"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のいずれかが表示されます。</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３．「</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Oh no – </a:t>
            </a:r>
            <a:r>
              <a:rPr lang="en-US" altLang="ja-JP"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」の場合はアドレス情報が流出</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した原因の事件が表示されます。</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４．もしも、「</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oh on – </a:t>
            </a:r>
            <a:r>
              <a:rPr lang="en-US" altLang="ja-JP"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pwned</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」が表示された際は</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ID</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・パスワードを変更してください。</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6098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80">
                                          <p:stCondLst>
                                            <p:cond delay="0"/>
                                          </p:stCondLst>
                                        </p:cTn>
                                        <p:tgtEl>
                                          <p:spTgt spid="11"/>
                                        </p:tgtEl>
                                      </p:cBhvr>
                                    </p:animEffect>
                                    <p:anim calcmode="lin" valueType="num">
                                      <p:cBhvr>
                                        <p:cTn id="4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9" dur="26">
                                          <p:stCondLst>
                                            <p:cond delay="650"/>
                                          </p:stCondLst>
                                        </p:cTn>
                                        <p:tgtEl>
                                          <p:spTgt spid="11"/>
                                        </p:tgtEl>
                                      </p:cBhvr>
                                      <p:to x="100000" y="60000"/>
                                    </p:animScale>
                                    <p:animScale>
                                      <p:cBhvr>
                                        <p:cTn id="50" dur="166" decel="50000">
                                          <p:stCondLst>
                                            <p:cond delay="676"/>
                                          </p:stCondLst>
                                        </p:cTn>
                                        <p:tgtEl>
                                          <p:spTgt spid="11"/>
                                        </p:tgtEl>
                                      </p:cBhvr>
                                      <p:to x="100000" y="100000"/>
                                    </p:animScale>
                                    <p:animScale>
                                      <p:cBhvr>
                                        <p:cTn id="51" dur="26">
                                          <p:stCondLst>
                                            <p:cond delay="1312"/>
                                          </p:stCondLst>
                                        </p:cTn>
                                        <p:tgtEl>
                                          <p:spTgt spid="11"/>
                                        </p:tgtEl>
                                      </p:cBhvr>
                                      <p:to x="100000" y="80000"/>
                                    </p:animScale>
                                    <p:animScale>
                                      <p:cBhvr>
                                        <p:cTn id="52" dur="166" decel="50000">
                                          <p:stCondLst>
                                            <p:cond delay="1338"/>
                                          </p:stCondLst>
                                        </p:cTn>
                                        <p:tgtEl>
                                          <p:spTgt spid="11"/>
                                        </p:tgtEl>
                                      </p:cBhvr>
                                      <p:to x="100000" y="100000"/>
                                    </p:animScale>
                                    <p:animScale>
                                      <p:cBhvr>
                                        <p:cTn id="53" dur="26">
                                          <p:stCondLst>
                                            <p:cond delay="1642"/>
                                          </p:stCondLst>
                                        </p:cTn>
                                        <p:tgtEl>
                                          <p:spTgt spid="11"/>
                                        </p:tgtEl>
                                      </p:cBhvr>
                                      <p:to x="100000" y="90000"/>
                                    </p:animScale>
                                    <p:animScale>
                                      <p:cBhvr>
                                        <p:cTn id="54" dur="166" decel="50000">
                                          <p:stCondLst>
                                            <p:cond delay="1668"/>
                                          </p:stCondLst>
                                        </p:cTn>
                                        <p:tgtEl>
                                          <p:spTgt spid="11"/>
                                        </p:tgtEl>
                                      </p:cBhvr>
                                      <p:to x="100000" y="100000"/>
                                    </p:animScale>
                                    <p:animScale>
                                      <p:cBhvr>
                                        <p:cTn id="55" dur="26">
                                          <p:stCondLst>
                                            <p:cond delay="1808"/>
                                          </p:stCondLst>
                                        </p:cTn>
                                        <p:tgtEl>
                                          <p:spTgt spid="11"/>
                                        </p:tgtEl>
                                      </p:cBhvr>
                                      <p:to x="100000" y="95000"/>
                                    </p:animScale>
                                    <p:animScale>
                                      <p:cBhvr>
                                        <p:cTn id="56"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90601" y="424092"/>
            <a:ext cx="10287000" cy="1123295"/>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1" y="425099"/>
            <a:ext cx="6156820" cy="949299"/>
          </a:xfrm>
          <a:prstGeom prst="rect">
            <a:avLst/>
          </a:prstGeom>
          <a:noFill/>
        </p:spPr>
        <p:txBody>
          <a:bodyPr wrap="square" rtlCol="0">
            <a:spAutoFit/>
          </a:bodyPr>
          <a:lstStyle/>
          <a:p>
            <a:pPr>
              <a:lnSpc>
                <a:spcPct val="150000"/>
              </a:lnSpc>
            </a:pPr>
            <a:r>
              <a:rPr kumimoji="1" lang="en-US" altLang="ja-JP" sz="4400" b="1"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aguse</a:t>
            </a:r>
            <a:r>
              <a:rPr kumimoji="1"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の使い方 ①</a:t>
            </a:r>
            <a:endParaRPr kumimoji="1" lang="en-US" altLang="ja-JP"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pic>
        <p:nvPicPr>
          <p:cNvPr id="28" name="図 27">
            <a:extLst>
              <a:ext uri="{FF2B5EF4-FFF2-40B4-BE49-F238E27FC236}">
                <a16:creationId xmlns:a16="http://schemas.microsoft.com/office/drawing/2014/main" id="{533AD41B-C8A8-4D4F-8986-BA73A86C03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399" y="3316917"/>
            <a:ext cx="4976813" cy="2095500"/>
          </a:xfrm>
          <a:prstGeom prst="rect">
            <a:avLst/>
          </a:prstGeom>
        </p:spPr>
      </p:pic>
      <p:sp>
        <p:nvSpPr>
          <p:cNvPr id="29" name="テキスト ボックス 28">
            <a:extLst>
              <a:ext uri="{FF2B5EF4-FFF2-40B4-BE49-F238E27FC236}">
                <a16:creationId xmlns:a16="http://schemas.microsoft.com/office/drawing/2014/main" id="{F3637AD8-A6E7-48B8-89AA-B98C6CBAD4ED}"/>
              </a:ext>
            </a:extLst>
          </p:cNvPr>
          <p:cNvSpPr txBox="1"/>
          <p:nvPr/>
        </p:nvSpPr>
        <p:spPr>
          <a:xfrm>
            <a:off x="914398" y="1834144"/>
            <a:ext cx="10591061" cy="804516"/>
          </a:xfrm>
          <a:prstGeom prst="rect">
            <a:avLst/>
          </a:prstGeom>
          <a:noFill/>
        </p:spPr>
        <p:txBody>
          <a:bodyPr wrap="square" rtlCol="0">
            <a:spAutoFit/>
          </a:bodyPr>
          <a:lstStyle/>
          <a:p>
            <a:pPr>
              <a:lnSpc>
                <a:spcPts val="3000"/>
              </a:lnSpc>
            </a:pP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・入力フォームに</a:t>
            </a:r>
            <a:r>
              <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URL</a:t>
            </a: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を入力し「調べる」ボタンを選択すると、下図のような結果が表示されます。</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・サイト概要を確認すると、偽サイトと正規サイトを比べても不審な点はあまり認められません。</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pic>
        <p:nvPicPr>
          <p:cNvPr id="31" name="図 30">
            <a:extLst>
              <a:ext uri="{FF2B5EF4-FFF2-40B4-BE49-F238E27FC236}">
                <a16:creationId xmlns:a16="http://schemas.microsoft.com/office/drawing/2014/main" id="{BBB564A8-DC5E-4ADA-B0C4-73C643335B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4586" y="3437388"/>
            <a:ext cx="4976813" cy="2077837"/>
          </a:xfrm>
          <a:prstGeom prst="rect">
            <a:avLst/>
          </a:prstGeom>
        </p:spPr>
      </p:pic>
      <p:sp>
        <p:nvSpPr>
          <p:cNvPr id="32" name="テキスト ボックス 31">
            <a:extLst>
              <a:ext uri="{FF2B5EF4-FFF2-40B4-BE49-F238E27FC236}">
                <a16:creationId xmlns:a16="http://schemas.microsoft.com/office/drawing/2014/main" id="{1591742F-0BF7-423E-9126-8A5060088DCD}"/>
              </a:ext>
            </a:extLst>
          </p:cNvPr>
          <p:cNvSpPr txBox="1"/>
          <p:nvPr/>
        </p:nvSpPr>
        <p:spPr>
          <a:xfrm>
            <a:off x="2467419" y="2912765"/>
            <a:ext cx="2047431" cy="369332"/>
          </a:xfrm>
          <a:prstGeom prst="rect">
            <a:avLst/>
          </a:prstGeom>
          <a:noFill/>
        </p:spPr>
        <p:txBody>
          <a:bodyPr wrap="square" rtlCol="0">
            <a:spAutoFit/>
          </a:bodyPr>
          <a:lstStyle/>
          <a:p>
            <a:r>
              <a:rPr lang="ja-JP" altLang="en-US" b="1" dirty="0">
                <a:solidFill>
                  <a:srgbClr val="FF0000"/>
                </a:solidFill>
                <a:latin typeface="HG丸ｺﾞｼｯｸM-PRO" panose="020F0600000000000000" pitchFamily="50" charset="-128"/>
                <a:ea typeface="HG丸ｺﾞｼｯｸM-PRO" panose="020F0600000000000000" pitchFamily="50" charset="-128"/>
              </a:rPr>
              <a:t>偽サイト検索結果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3" name="テキスト ボックス 32">
            <a:extLst>
              <a:ext uri="{FF2B5EF4-FFF2-40B4-BE49-F238E27FC236}">
                <a16:creationId xmlns:a16="http://schemas.microsoft.com/office/drawing/2014/main" id="{06EED3A1-417B-437D-9F81-205FF2ABEB4F}"/>
              </a:ext>
            </a:extLst>
          </p:cNvPr>
          <p:cNvSpPr txBox="1"/>
          <p:nvPr/>
        </p:nvSpPr>
        <p:spPr>
          <a:xfrm>
            <a:off x="7418070" y="2912765"/>
            <a:ext cx="2306511" cy="369332"/>
          </a:xfrm>
          <a:prstGeom prst="rect">
            <a:avLst/>
          </a:prstGeom>
          <a:noFill/>
        </p:spPr>
        <p:txBody>
          <a:bodyPr wrap="square" rtlCol="0">
            <a:spAutoFit/>
          </a:bodyPr>
          <a:lstStyle/>
          <a:p>
            <a:r>
              <a:rPr lang="ja-JP" altLang="en-US" b="1" dirty="0">
                <a:solidFill>
                  <a:srgbClr val="FF0000"/>
                </a:solidFill>
                <a:latin typeface="HG丸ｺﾞｼｯｸM-PRO" panose="020F0600000000000000" pitchFamily="50" charset="-128"/>
                <a:ea typeface="HG丸ｺﾞｼｯｸM-PRO" panose="020F0600000000000000" pitchFamily="50" charset="-128"/>
              </a:rPr>
              <a:t>正規サイト検索結果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700697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14399" y="411890"/>
            <a:ext cx="10287000" cy="1123295"/>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1" y="425099"/>
            <a:ext cx="6156820" cy="949299"/>
          </a:xfrm>
          <a:prstGeom prst="rect">
            <a:avLst/>
          </a:prstGeom>
          <a:noFill/>
        </p:spPr>
        <p:txBody>
          <a:bodyPr wrap="square" rtlCol="0">
            <a:spAutoFit/>
          </a:bodyPr>
          <a:lstStyle/>
          <a:p>
            <a:pPr>
              <a:lnSpc>
                <a:spcPct val="150000"/>
              </a:lnSpc>
            </a:pPr>
            <a:r>
              <a:rPr kumimoji="1" lang="en-US" altLang="ja-JP" sz="4400" b="1"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aguse</a:t>
            </a:r>
            <a:r>
              <a:rPr kumimoji="1"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の使い方 ②</a:t>
            </a:r>
            <a:endParaRPr kumimoji="1" lang="en-US" altLang="ja-JP"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9" name="テキスト ボックス 28">
            <a:extLst>
              <a:ext uri="{FF2B5EF4-FFF2-40B4-BE49-F238E27FC236}">
                <a16:creationId xmlns:a16="http://schemas.microsoft.com/office/drawing/2014/main" id="{F3637AD8-A6E7-48B8-89AA-B98C6CBAD4ED}"/>
              </a:ext>
            </a:extLst>
          </p:cNvPr>
          <p:cNvSpPr txBox="1"/>
          <p:nvPr/>
        </p:nvSpPr>
        <p:spPr>
          <a:xfrm>
            <a:off x="642520" y="1787668"/>
            <a:ext cx="10830758" cy="804516"/>
          </a:xfrm>
          <a:prstGeom prst="rect">
            <a:avLst/>
          </a:prstGeom>
          <a:noFill/>
        </p:spPr>
        <p:txBody>
          <a:bodyPr wrap="square" rtlCol="0">
            <a:spAutoFit/>
          </a:bodyPr>
          <a:lstStyle/>
          <a:p>
            <a:pPr>
              <a:lnSpc>
                <a:spcPts val="3000"/>
              </a:lnSpc>
            </a:pP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・サーバー証明書を確認すると、偽サイトでは「サービスは提供されていません」と表示されました。</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・正規サイトでは、発行者が記載されており、取得者欄にもサイトと同様の会社名が記載されています。</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32" name="テキスト ボックス 31">
            <a:extLst>
              <a:ext uri="{FF2B5EF4-FFF2-40B4-BE49-F238E27FC236}">
                <a16:creationId xmlns:a16="http://schemas.microsoft.com/office/drawing/2014/main" id="{1591742F-0BF7-423E-9126-8A5060088DCD}"/>
              </a:ext>
            </a:extLst>
          </p:cNvPr>
          <p:cNvSpPr txBox="1"/>
          <p:nvPr/>
        </p:nvSpPr>
        <p:spPr>
          <a:xfrm>
            <a:off x="2467419" y="2912765"/>
            <a:ext cx="2047431" cy="369332"/>
          </a:xfrm>
          <a:prstGeom prst="rect">
            <a:avLst/>
          </a:prstGeom>
          <a:noFill/>
        </p:spPr>
        <p:txBody>
          <a:bodyPr wrap="square" rtlCol="0">
            <a:spAutoFit/>
          </a:bodyPr>
          <a:lstStyle/>
          <a:p>
            <a:r>
              <a:rPr lang="ja-JP" altLang="en-US" b="1" dirty="0">
                <a:solidFill>
                  <a:srgbClr val="FF0000"/>
                </a:solidFill>
                <a:latin typeface="HG丸ｺﾞｼｯｸM-PRO" panose="020F0600000000000000" pitchFamily="50" charset="-128"/>
                <a:ea typeface="HG丸ｺﾞｼｯｸM-PRO" panose="020F0600000000000000" pitchFamily="50" charset="-128"/>
              </a:rPr>
              <a:t>偽サイト検索結果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3" name="テキスト ボックス 32">
            <a:extLst>
              <a:ext uri="{FF2B5EF4-FFF2-40B4-BE49-F238E27FC236}">
                <a16:creationId xmlns:a16="http://schemas.microsoft.com/office/drawing/2014/main" id="{06EED3A1-417B-437D-9F81-205FF2ABEB4F}"/>
              </a:ext>
            </a:extLst>
          </p:cNvPr>
          <p:cNvSpPr txBox="1"/>
          <p:nvPr/>
        </p:nvSpPr>
        <p:spPr>
          <a:xfrm>
            <a:off x="7418070" y="2912765"/>
            <a:ext cx="2306511" cy="369332"/>
          </a:xfrm>
          <a:prstGeom prst="rect">
            <a:avLst/>
          </a:prstGeom>
          <a:noFill/>
        </p:spPr>
        <p:txBody>
          <a:bodyPr wrap="square" rtlCol="0">
            <a:spAutoFit/>
          </a:bodyPr>
          <a:lstStyle/>
          <a:p>
            <a:r>
              <a:rPr lang="ja-JP" altLang="en-US" b="1" dirty="0">
                <a:solidFill>
                  <a:srgbClr val="FF0000"/>
                </a:solidFill>
                <a:latin typeface="HG丸ｺﾞｼｯｸM-PRO" panose="020F0600000000000000" pitchFamily="50" charset="-128"/>
                <a:ea typeface="HG丸ｺﾞｼｯｸM-PRO" panose="020F0600000000000000" pitchFamily="50" charset="-128"/>
              </a:rPr>
              <a:t>正規サイト検索結果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7D35D2AE-15FF-41F9-A341-9DD20BF899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4309" y="3833827"/>
            <a:ext cx="2533650" cy="533400"/>
          </a:xfrm>
          <a:prstGeom prst="rect">
            <a:avLst/>
          </a:prstGeom>
        </p:spPr>
      </p:pic>
      <p:pic>
        <p:nvPicPr>
          <p:cNvPr id="7" name="図 6">
            <a:extLst>
              <a:ext uri="{FF2B5EF4-FFF2-40B4-BE49-F238E27FC236}">
                <a16:creationId xmlns:a16="http://schemas.microsoft.com/office/drawing/2014/main" id="{57494984-0B6D-47C6-8C73-F859F4F22E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3912" y="3339247"/>
            <a:ext cx="4314825" cy="3476625"/>
          </a:xfrm>
          <a:prstGeom prst="rect">
            <a:avLst/>
          </a:prstGeom>
        </p:spPr>
      </p:pic>
    </p:spTree>
    <p:extLst>
      <p:ext uri="{BB962C8B-B14F-4D97-AF65-F5344CB8AC3E}">
        <p14:creationId xmlns:p14="http://schemas.microsoft.com/office/powerpoint/2010/main" val="33131455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AE6C4BB0-2A4C-4C43-A2F0-E7D8BFEC31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8069" y="2790786"/>
            <a:ext cx="4038169" cy="3824510"/>
          </a:xfrm>
          <a:prstGeom prst="rect">
            <a:avLst/>
          </a:prstGeom>
        </p:spPr>
      </p:pic>
      <p:sp>
        <p:nvSpPr>
          <p:cNvPr id="2" name="角丸四角形 1"/>
          <p:cNvSpPr/>
          <p:nvPr/>
        </p:nvSpPr>
        <p:spPr>
          <a:xfrm>
            <a:off x="914399" y="411890"/>
            <a:ext cx="10287000" cy="1123295"/>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990601" y="425099"/>
            <a:ext cx="6156820" cy="949299"/>
          </a:xfrm>
          <a:prstGeom prst="rect">
            <a:avLst/>
          </a:prstGeom>
          <a:noFill/>
        </p:spPr>
        <p:txBody>
          <a:bodyPr wrap="square" rtlCol="0">
            <a:spAutoFit/>
          </a:bodyPr>
          <a:lstStyle/>
          <a:p>
            <a:pPr>
              <a:lnSpc>
                <a:spcPct val="150000"/>
              </a:lnSpc>
            </a:pPr>
            <a:r>
              <a:rPr kumimoji="1" lang="en-US" altLang="ja-JP" sz="4400" b="1" dirty="0" err="1">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aguse</a:t>
            </a:r>
            <a:r>
              <a:rPr kumimoji="1" lang="ja-JP" altLang="en-US"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の使い方 ③</a:t>
            </a:r>
            <a:endParaRPr kumimoji="1" lang="en-US" altLang="ja-JP" sz="44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29" name="テキスト ボックス 28">
            <a:extLst>
              <a:ext uri="{FF2B5EF4-FFF2-40B4-BE49-F238E27FC236}">
                <a16:creationId xmlns:a16="http://schemas.microsoft.com/office/drawing/2014/main" id="{F3637AD8-A6E7-48B8-89AA-B98C6CBAD4ED}"/>
              </a:ext>
            </a:extLst>
          </p:cNvPr>
          <p:cNvSpPr txBox="1"/>
          <p:nvPr/>
        </p:nvSpPr>
        <p:spPr>
          <a:xfrm>
            <a:off x="864343" y="1562593"/>
            <a:ext cx="10287000" cy="1573957"/>
          </a:xfrm>
          <a:prstGeom prst="rect">
            <a:avLst/>
          </a:prstGeom>
          <a:noFill/>
        </p:spPr>
        <p:txBody>
          <a:bodyPr wrap="square" rtlCol="0">
            <a:spAutoFit/>
          </a:bodyPr>
          <a:lstStyle/>
          <a:p>
            <a:pPr>
              <a:lnSpc>
                <a:spcPts val="3000"/>
              </a:lnSpc>
            </a:pP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・詳細情報を確認すると、偽サイトではサーバーの位置情報が「海外」と表示され、ドメイン情報は表示されませんでした。</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ts val="3000"/>
              </a:lnSpc>
            </a:pPr>
            <a:r>
              <a:rPr lang="ja-JP" altLang="en-US"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・正規サイトの結果では、サーバーの位置情報が「国内」で表示され、ドメイン情報も社名と同一のものが表示されました。</a:t>
            </a:r>
            <a:endParaRPr lang="en-US" altLang="ja-JP"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
        <p:nvSpPr>
          <p:cNvPr id="33" name="テキスト ボックス 32">
            <a:extLst>
              <a:ext uri="{FF2B5EF4-FFF2-40B4-BE49-F238E27FC236}">
                <a16:creationId xmlns:a16="http://schemas.microsoft.com/office/drawing/2014/main" id="{06EED3A1-417B-437D-9F81-205FF2ABEB4F}"/>
              </a:ext>
            </a:extLst>
          </p:cNvPr>
          <p:cNvSpPr txBox="1"/>
          <p:nvPr/>
        </p:nvSpPr>
        <p:spPr>
          <a:xfrm>
            <a:off x="7635240" y="3081880"/>
            <a:ext cx="2306511" cy="369332"/>
          </a:xfrm>
          <a:prstGeom prst="rect">
            <a:avLst/>
          </a:prstGeom>
          <a:noFill/>
        </p:spPr>
        <p:txBody>
          <a:bodyPr wrap="square" rtlCol="0">
            <a:spAutoFit/>
          </a:bodyPr>
          <a:lstStyle/>
          <a:p>
            <a:r>
              <a:rPr lang="ja-JP" altLang="en-US" b="1" dirty="0">
                <a:solidFill>
                  <a:srgbClr val="FF0000"/>
                </a:solidFill>
                <a:highlight>
                  <a:srgbClr val="F6FAFE"/>
                </a:highlight>
                <a:latin typeface="HG丸ｺﾞｼｯｸM-PRO" panose="020F0600000000000000" pitchFamily="50" charset="-128"/>
                <a:ea typeface="HG丸ｺﾞｼｯｸM-PRO" panose="020F0600000000000000" pitchFamily="50" charset="-128"/>
              </a:rPr>
              <a:t>正規サイト検索結果</a:t>
            </a:r>
            <a:endParaRPr lang="en-US" altLang="ja-JP" b="1" dirty="0">
              <a:solidFill>
                <a:srgbClr val="FF0000"/>
              </a:solidFill>
              <a:highlight>
                <a:srgbClr val="F6FAFE"/>
              </a:highlight>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CB20074F-F0B5-4F5D-BF64-637C0CE4E9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766" y="3429000"/>
            <a:ext cx="5537698" cy="3333200"/>
          </a:xfrm>
          <a:prstGeom prst="rect">
            <a:avLst/>
          </a:prstGeom>
        </p:spPr>
      </p:pic>
      <p:sp>
        <p:nvSpPr>
          <p:cNvPr id="32" name="テキスト ボックス 31">
            <a:extLst>
              <a:ext uri="{FF2B5EF4-FFF2-40B4-BE49-F238E27FC236}">
                <a16:creationId xmlns:a16="http://schemas.microsoft.com/office/drawing/2014/main" id="{1591742F-0BF7-423E-9126-8A5060088DCD}"/>
              </a:ext>
            </a:extLst>
          </p:cNvPr>
          <p:cNvSpPr txBox="1"/>
          <p:nvPr/>
        </p:nvSpPr>
        <p:spPr>
          <a:xfrm>
            <a:off x="2440786" y="3203930"/>
            <a:ext cx="2047431" cy="369332"/>
          </a:xfrm>
          <a:prstGeom prst="rect">
            <a:avLst/>
          </a:prstGeom>
          <a:noFill/>
        </p:spPr>
        <p:txBody>
          <a:bodyPr wrap="square" rtlCol="0">
            <a:spAutoFit/>
          </a:bodyPr>
          <a:lstStyle/>
          <a:p>
            <a:r>
              <a:rPr lang="ja-JP" altLang="en-US" b="1" dirty="0">
                <a:solidFill>
                  <a:srgbClr val="FF0000"/>
                </a:solidFill>
                <a:latin typeface="HG丸ｺﾞｼｯｸM-PRO" panose="020F0600000000000000" pitchFamily="50" charset="-128"/>
                <a:ea typeface="HG丸ｺﾞｼｯｸM-PRO" panose="020F0600000000000000" pitchFamily="50" charset="-128"/>
              </a:rPr>
              <a:t>偽サイト検索結果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938434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7185" y="1772677"/>
            <a:ext cx="3899100" cy="3460928"/>
          </a:xfrm>
          <a:prstGeom prst="rect">
            <a:avLst/>
          </a:prstGeom>
        </p:spPr>
      </p:pic>
      <p:sp>
        <p:nvSpPr>
          <p:cNvPr id="8" name="テキスト ボックス 7"/>
          <p:cNvSpPr txBox="1"/>
          <p:nvPr/>
        </p:nvSpPr>
        <p:spPr>
          <a:xfrm>
            <a:off x="1705233" y="2775172"/>
            <a:ext cx="5313405" cy="1200329"/>
          </a:xfrm>
          <a:prstGeom prst="rect">
            <a:avLst/>
          </a:prstGeom>
          <a:noFill/>
        </p:spPr>
        <p:txBody>
          <a:bodyPr wrap="square" rtlCol="0">
            <a:spAutoFit/>
          </a:bodyPr>
          <a:lstStyle/>
          <a:p>
            <a:r>
              <a:rPr lang="ja-JP" altLang="en-US" sz="7200" b="1" dirty="0">
                <a:gradFill>
                  <a:gsLst>
                    <a:gs pos="0">
                      <a:srgbClr val="FF0066"/>
                    </a:gs>
                    <a:gs pos="100000">
                      <a:srgbClr val="FF0066"/>
                    </a:gs>
                  </a:gsLst>
                  <a:lin ang="5400000" scaled="1"/>
                </a:gradFill>
                <a:latin typeface="HG丸ｺﾞｼｯｸM-PRO" panose="020F0600000000000000" pitchFamily="50" charset="-128"/>
                <a:ea typeface="HG丸ｺﾞｼｯｸM-PRO" panose="020F0600000000000000" pitchFamily="50" charset="-128"/>
              </a:rPr>
              <a:t>おしまい！</a:t>
            </a:r>
            <a:endParaRPr kumimoji="1" lang="en-US" altLang="ja-JP" sz="7200" b="1" dirty="0">
              <a:gradFill>
                <a:gsLst>
                  <a:gs pos="0">
                    <a:srgbClr val="FF0066"/>
                  </a:gs>
                  <a:gs pos="100000">
                    <a:srgbClr val="FF0066"/>
                  </a:gs>
                </a:gsLst>
                <a:lin ang="5400000" scaled="1"/>
              </a:gradFill>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90EEE62D-E9DD-4CA3-B12D-2987EDCB4755}"/>
              </a:ext>
            </a:extLst>
          </p:cNvPr>
          <p:cNvSpPr txBox="1"/>
          <p:nvPr/>
        </p:nvSpPr>
        <p:spPr>
          <a:xfrm rot="20732115">
            <a:off x="12547" y="429176"/>
            <a:ext cx="4786570" cy="707886"/>
          </a:xfrm>
          <a:prstGeom prst="rect">
            <a:avLst/>
          </a:prstGeom>
          <a:noFill/>
        </p:spPr>
        <p:txBody>
          <a:bodyPr wrap="square" rtlCol="0">
            <a:spAutoFit/>
          </a:bodyPr>
          <a:lstStyle/>
          <a:p>
            <a:r>
              <a:rPr lang="ja-JP" altLang="en-US" sz="4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めざせ！被害ゼロ！</a:t>
            </a:r>
            <a:endParaRPr kumimoji="1" lang="ja-JP" altLang="en-US" sz="4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6F71EA5A-4C33-4F3A-A30F-62F887C17485}"/>
              </a:ext>
            </a:extLst>
          </p:cNvPr>
          <p:cNvCxnSpPr/>
          <p:nvPr/>
        </p:nvCxnSpPr>
        <p:spPr>
          <a:xfrm flipV="1">
            <a:off x="144707" y="518969"/>
            <a:ext cx="4302629" cy="1204679"/>
          </a:xfrm>
          <a:prstGeom prst="line">
            <a:avLst/>
          </a:prstGeom>
          <a:ln w="57150">
            <a:prstDash val="sysDash"/>
          </a:ln>
        </p:spPr>
        <p:style>
          <a:lnRef idx="1">
            <a:schemeClr val="accent4"/>
          </a:lnRef>
          <a:fillRef idx="0">
            <a:schemeClr val="accent4"/>
          </a:fillRef>
          <a:effectRef idx="0">
            <a:schemeClr val="accent4"/>
          </a:effectRef>
          <a:fontRef idx="minor">
            <a:schemeClr val="tx1"/>
          </a:fontRef>
        </p:style>
      </p:cxnSp>
      <p:sp>
        <p:nvSpPr>
          <p:cNvPr id="6" name="テキスト ボックス 5">
            <a:extLst>
              <a:ext uri="{FF2B5EF4-FFF2-40B4-BE49-F238E27FC236}">
                <a16:creationId xmlns:a16="http://schemas.microsoft.com/office/drawing/2014/main" id="{DC4398E3-D140-4BB0-BC45-1FD8F46830CB}"/>
              </a:ext>
            </a:extLst>
          </p:cNvPr>
          <p:cNvSpPr txBox="1"/>
          <p:nvPr/>
        </p:nvSpPr>
        <p:spPr>
          <a:xfrm>
            <a:off x="7077472" y="5233605"/>
            <a:ext cx="2798526" cy="707886"/>
          </a:xfrm>
          <a:prstGeom prst="rect">
            <a:avLst/>
          </a:prstGeom>
          <a:noFill/>
        </p:spPr>
        <p:txBody>
          <a:bodyPr wrap="square" rtlCol="0">
            <a:spAutoFit/>
          </a:bodyPr>
          <a:lstStyle/>
          <a:p>
            <a:r>
              <a:rPr kumimoji="1" lang="ja-JP" altLang="en-US" sz="40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静岡県警察</a:t>
            </a:r>
          </a:p>
        </p:txBody>
      </p:sp>
    </p:spTree>
    <p:extLst>
      <p:ext uri="{BB962C8B-B14F-4D97-AF65-F5344CB8AC3E}">
        <p14:creationId xmlns:p14="http://schemas.microsoft.com/office/powerpoint/2010/main" val="319838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67304" y="2124436"/>
            <a:ext cx="10206682" cy="3439602"/>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43505" y="2204756"/>
            <a:ext cx="10715625" cy="3243196"/>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SMS</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が届いた。</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この</a:t>
            </a: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SMS</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の</a:t>
            </a:r>
            <a:endPar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pPr>
              <a:lnSpc>
                <a:spcPct val="150000"/>
              </a:lnSpc>
            </a:pP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どこが不審だと思いますか？</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224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04874" y="1993041"/>
            <a:ext cx="10206682" cy="2368254"/>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533900" y="2401796"/>
            <a:ext cx="3438525" cy="1027204"/>
          </a:xfrm>
          <a:prstGeom prst="rect">
            <a:avLst/>
          </a:prstGeom>
          <a:noFill/>
        </p:spPr>
        <p:txBody>
          <a:bodyPr wrap="square" rtlCol="0">
            <a:spAutoFit/>
          </a:bodyPr>
          <a:lstStyle/>
          <a:p>
            <a:pPr>
              <a:lnSpc>
                <a:spcPct val="150000"/>
              </a:lnSpc>
            </a:pPr>
            <a:r>
              <a:rPr lang="en-US" altLang="ja-JP"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Lesson</a:t>
            </a:r>
            <a:r>
              <a:rPr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１</a:t>
            </a:r>
            <a:endParaRPr kumimoji="1" lang="ja-JP" altLang="en-US" sz="4800" b="1"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34362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702906" y="1035699"/>
            <a:ext cx="10786187" cy="4401205"/>
          </a:xfrm>
          <a:prstGeom prst="rect">
            <a:avLst/>
          </a:prstGeom>
          <a:noFill/>
        </p:spPr>
        <p:txBody>
          <a:bodyPr wrap="square" rtlCol="0">
            <a:spAutoFit/>
          </a:bodyPr>
          <a:lstStyle/>
          <a:p>
            <a:r>
              <a:rPr lang="en-US" altLang="ja-JP" sz="4000" dirty="0">
                <a:latin typeface="HG丸ｺﾞｼｯｸM-PRO" panose="020F0600000000000000" pitchFamily="50" charset="-128"/>
                <a:ea typeface="HG丸ｺﾞｼｯｸM-PRO" panose="020F0600000000000000" pitchFamily="50" charset="-128"/>
              </a:rPr>
              <a:t>From</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相手の電話番号</a:t>
            </a:r>
            <a:r>
              <a:rPr lang="en-US" altLang="ja-JP" sz="4000" dirty="0">
                <a:latin typeface="HG丸ｺﾞｼｯｸM-PRO" panose="020F0600000000000000" pitchFamily="50" charset="-128"/>
                <a:ea typeface="HG丸ｺﾞｼｯｸM-PRO" panose="020F0600000000000000" pitchFamily="50" charset="-128"/>
              </a:rPr>
              <a:t>】</a:t>
            </a:r>
          </a:p>
          <a:p>
            <a:r>
              <a:rPr lang="ja-JP" altLang="en-US" sz="4000" dirty="0">
                <a:latin typeface="HG丸ｺﾞｼｯｸM-PRO" panose="020F0600000000000000" pitchFamily="50" charset="-128"/>
                <a:ea typeface="HG丸ｺﾞｼｯｸM-PRO" panose="020F0600000000000000" pitchFamily="50" charset="-128"/>
              </a:rPr>
              <a:t>　 </a:t>
            </a:r>
            <a:r>
              <a:rPr lang="en-US" altLang="ja-JP" sz="4000" dirty="0">
                <a:latin typeface="HG丸ｺﾞｼｯｸM-PRO" panose="020F0600000000000000" pitchFamily="50" charset="-128"/>
                <a:ea typeface="HG丸ｺﾞｼｯｸM-PRO" panose="020F0600000000000000" pitchFamily="50" charset="-128"/>
              </a:rPr>
              <a:t>To</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自分の電話番号</a:t>
            </a:r>
            <a:r>
              <a:rPr lang="en-US" altLang="ja-JP" sz="4000" dirty="0">
                <a:latin typeface="HG丸ｺﾞｼｯｸM-PRO" panose="020F0600000000000000" pitchFamily="50" charset="-128"/>
                <a:ea typeface="HG丸ｺﾞｼｯｸM-PRO" panose="020F0600000000000000" pitchFamily="50" charset="-128"/>
              </a:rPr>
              <a:t>】</a:t>
            </a:r>
          </a:p>
          <a:p>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お荷物を発送しましたが、あて先不明です、</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4000" u="sng" dirty="0">
                <a:solidFill>
                  <a:srgbClr val="00B0F0"/>
                </a:solidFill>
                <a:latin typeface="HG丸ｺﾞｼｯｸM-PRO" panose="020F0600000000000000" pitchFamily="50" charset="-128"/>
                <a:ea typeface="HG丸ｺﾞｼｯｸM-PRO" panose="020F0600000000000000" pitchFamily="50" charset="-128"/>
              </a:rPr>
              <a:t>http://vrtssvqvxu.xyz</a:t>
            </a:r>
            <a:endParaRPr kumimoji="1" lang="ja-JP" altLang="en-US" sz="4000" u="sng" dirty="0">
              <a:solidFill>
                <a:srgbClr val="00B0F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00021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556F8FF-D45A-4438-9134-5AB57F751309}"/>
              </a:ext>
            </a:extLst>
          </p:cNvPr>
          <p:cNvSpPr txBox="1"/>
          <p:nvPr/>
        </p:nvSpPr>
        <p:spPr>
          <a:xfrm>
            <a:off x="702906" y="1035699"/>
            <a:ext cx="10786187" cy="4401205"/>
          </a:xfrm>
          <a:prstGeom prst="rect">
            <a:avLst/>
          </a:prstGeom>
          <a:noFill/>
        </p:spPr>
        <p:txBody>
          <a:bodyPr wrap="square" rtlCol="0">
            <a:spAutoFit/>
          </a:bodyPr>
          <a:lstStyle/>
          <a:p>
            <a:r>
              <a:rPr lang="en-US" altLang="ja-JP" sz="4000" dirty="0">
                <a:latin typeface="HG丸ｺﾞｼｯｸM-PRO" panose="020F0600000000000000" pitchFamily="50" charset="-128"/>
                <a:ea typeface="HG丸ｺﾞｼｯｸM-PRO" panose="020F0600000000000000" pitchFamily="50" charset="-128"/>
              </a:rPr>
              <a:t>From</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相手の電話番号</a:t>
            </a:r>
            <a:r>
              <a:rPr lang="en-US" altLang="ja-JP" sz="4000" dirty="0">
                <a:latin typeface="HG丸ｺﾞｼｯｸM-PRO" panose="020F0600000000000000" pitchFamily="50" charset="-128"/>
                <a:ea typeface="HG丸ｺﾞｼｯｸM-PRO" panose="020F0600000000000000" pitchFamily="50" charset="-128"/>
              </a:rPr>
              <a:t>】</a:t>
            </a:r>
          </a:p>
          <a:p>
            <a:r>
              <a:rPr lang="ja-JP" altLang="en-US" sz="4000" dirty="0">
                <a:latin typeface="HG丸ｺﾞｼｯｸM-PRO" panose="020F0600000000000000" pitchFamily="50" charset="-128"/>
                <a:ea typeface="HG丸ｺﾞｼｯｸM-PRO" panose="020F0600000000000000" pitchFamily="50" charset="-128"/>
              </a:rPr>
              <a:t> 　</a:t>
            </a:r>
            <a:r>
              <a:rPr lang="en-US" altLang="ja-JP" sz="4000" dirty="0">
                <a:latin typeface="HG丸ｺﾞｼｯｸM-PRO" panose="020F0600000000000000" pitchFamily="50" charset="-128"/>
                <a:ea typeface="HG丸ｺﾞｼｯｸM-PRO" panose="020F0600000000000000" pitchFamily="50" charset="-128"/>
              </a:rPr>
              <a:t>To</a:t>
            </a:r>
            <a:r>
              <a:rPr lang="ja-JP" altLang="en-US" sz="4000" dirty="0">
                <a:latin typeface="HG丸ｺﾞｼｯｸM-PRO" panose="020F0600000000000000" pitchFamily="50" charset="-128"/>
                <a:ea typeface="HG丸ｺﾞｼｯｸM-PRO" panose="020F0600000000000000" pitchFamily="50" charset="-128"/>
              </a:rPr>
              <a:t>：</a:t>
            </a:r>
            <a:r>
              <a:rPr lang="en-US" altLang="ja-JP" sz="4000" dirty="0">
                <a:latin typeface="HG丸ｺﾞｼｯｸM-PRO" panose="020F0600000000000000" pitchFamily="50" charset="-128"/>
                <a:ea typeface="HG丸ｺﾞｼｯｸM-PRO" panose="020F0600000000000000" pitchFamily="50" charset="-128"/>
              </a:rPr>
              <a:t>【</a:t>
            </a:r>
            <a:r>
              <a:rPr lang="ja-JP" altLang="en-US" sz="4000" dirty="0">
                <a:latin typeface="HG丸ｺﾞｼｯｸM-PRO" panose="020F0600000000000000" pitchFamily="50" charset="-128"/>
                <a:ea typeface="HG丸ｺﾞｼｯｸM-PRO" panose="020F0600000000000000" pitchFamily="50" charset="-128"/>
              </a:rPr>
              <a:t>自分の電話番号</a:t>
            </a:r>
            <a:r>
              <a:rPr lang="en-US" altLang="ja-JP" sz="4000" dirty="0">
                <a:latin typeface="HG丸ｺﾞｼｯｸM-PRO" panose="020F0600000000000000" pitchFamily="50" charset="-128"/>
                <a:ea typeface="HG丸ｺﾞｼｯｸM-PRO" panose="020F0600000000000000" pitchFamily="50" charset="-128"/>
              </a:rPr>
              <a:t>】</a:t>
            </a:r>
          </a:p>
          <a:p>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○○運輸です、</a:t>
            </a:r>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お荷物を発送しましたが、あて先不明です、</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kumimoji="1"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下記よりご確認ください。</a:t>
            </a:r>
            <a:endParaRPr kumimoji="1" lang="en-US" altLang="ja-JP"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endParaRPr>
          </a:p>
          <a:p>
            <a:r>
              <a:rPr lang="ja-JP" altLang="en-US" sz="4000" dirty="0">
                <a:gradFill>
                  <a:gsLst>
                    <a:gs pos="0">
                      <a:schemeClr val="tx1"/>
                    </a:gs>
                    <a:gs pos="100000">
                      <a:schemeClr val="tx1"/>
                    </a:gs>
                  </a:gsLst>
                  <a:lin ang="5400000" scaled="1"/>
                </a:gradFill>
                <a:latin typeface="HG丸ｺﾞｼｯｸM-PRO" panose="020F0600000000000000" pitchFamily="50" charset="-128"/>
                <a:ea typeface="HG丸ｺﾞｼｯｸM-PRO" panose="020F0600000000000000" pitchFamily="50" charset="-128"/>
              </a:rPr>
              <a:t>　</a:t>
            </a:r>
            <a:r>
              <a:rPr lang="en-US" altLang="ja-JP" sz="4000" u="sng" dirty="0">
                <a:solidFill>
                  <a:srgbClr val="00B0F0"/>
                </a:solidFill>
                <a:latin typeface="HG丸ｺﾞｼｯｸM-PRO" panose="020F0600000000000000" pitchFamily="50" charset="-128"/>
                <a:ea typeface="HG丸ｺﾞｼｯｸM-PRO" panose="020F0600000000000000" pitchFamily="50" charset="-128"/>
              </a:rPr>
              <a:t>http://vrtssvqvxu.xyz</a:t>
            </a:r>
            <a:endParaRPr kumimoji="1" lang="ja-JP" altLang="en-US" sz="4000" u="sng" dirty="0">
              <a:solidFill>
                <a:srgbClr val="00B0F0"/>
              </a:solidFill>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A62DFD43-7E89-4008-9B5A-235680D024FF}"/>
              </a:ext>
            </a:extLst>
          </p:cNvPr>
          <p:cNvSpPr txBox="1"/>
          <p:nvPr/>
        </p:nvSpPr>
        <p:spPr>
          <a:xfrm>
            <a:off x="6895323" y="3634913"/>
            <a:ext cx="5161472" cy="3046988"/>
          </a:xfrm>
          <a:prstGeom prst="rect">
            <a:avLst/>
          </a:prstGeom>
          <a:solidFill>
            <a:srgbClr val="FFFF00"/>
          </a:solidFill>
        </p:spPr>
        <p:txBody>
          <a:bodyPr wrap="square" rtlCol="0">
            <a:spAutoFit/>
          </a:bodyPr>
          <a:lstStyle/>
          <a:p>
            <a:r>
              <a:rPr kumimoji="1" lang="ja-JP" altLang="en-US" sz="2400" b="1" dirty="0">
                <a:solidFill>
                  <a:srgbClr val="FF0000"/>
                </a:solidFill>
                <a:latin typeface="HG丸ｺﾞｼｯｸM-PRO" panose="020F0600000000000000" pitchFamily="50" charset="-128"/>
                <a:ea typeface="HG丸ｺﾞｼｯｸM-PRO" panose="020F0600000000000000" pitchFamily="50" charset="-128"/>
              </a:rPr>
              <a:t>不審点：</a:t>
            </a:r>
            <a:endParaRPr kumimoji="1"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・日本語が不自然です。発送→配送</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2400" b="1" dirty="0">
                <a:solidFill>
                  <a:srgbClr val="FF0000"/>
                </a:solidFill>
                <a:latin typeface="HG丸ｺﾞｼｯｸM-PRO" panose="020F0600000000000000" pitchFamily="50" charset="-128"/>
                <a:ea typeface="HG丸ｺﾞｼｯｸM-PRO" panose="020F0600000000000000" pitchFamily="50" charset="-128"/>
              </a:rPr>
              <a:t>あて先不明です→ご不在でした</a:t>
            </a:r>
            <a:endParaRPr kumimoji="1"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kumimoji="1" lang="en-US" altLang="ja-JP" sz="2400" b="1" dirty="0">
                <a:solidFill>
                  <a:srgbClr val="FF0000"/>
                </a:solidFill>
                <a:latin typeface="HG丸ｺﾞｼｯｸM-PRO" panose="020F0600000000000000" pitchFamily="50" charset="-128"/>
                <a:ea typeface="HG丸ｺﾞｼｯｸM-PRO" panose="020F0600000000000000" pitchFamily="50" charset="-128"/>
              </a:rPr>
              <a:t>URL</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に</a:t>
            </a:r>
            <a:r>
              <a:rPr lang="en-US" altLang="ja-JP" sz="2400" b="1" dirty="0" err="1">
                <a:solidFill>
                  <a:srgbClr val="FF0000"/>
                </a:solidFill>
                <a:latin typeface="HG丸ｺﾞｼｯｸM-PRO" panose="020F0600000000000000" pitchFamily="50" charset="-128"/>
                <a:ea typeface="HG丸ｺﾞｼｯｸM-PRO" panose="020F0600000000000000" pitchFamily="50" charset="-128"/>
              </a:rPr>
              <a:t>xyz</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と書いてあり、公式に使用されているものではありません。</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URL</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の最後が今回は</a:t>
            </a:r>
            <a:r>
              <a:rPr lang="en-US" altLang="ja-JP" sz="2400" b="1" dirty="0" err="1">
                <a:solidFill>
                  <a:srgbClr val="FF0000"/>
                </a:solidFill>
                <a:latin typeface="HG丸ｺﾞｼｯｸM-PRO" panose="020F0600000000000000" pitchFamily="50" charset="-128"/>
                <a:ea typeface="HG丸ｺﾞｼｯｸM-PRO" panose="020F0600000000000000" pitchFamily="50" charset="-128"/>
              </a:rPr>
              <a:t>xyz</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となっているが、</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online</a:t>
            </a:r>
            <a:r>
              <a:rPr lang="ja-JP" altLang="en-US" sz="2400" b="1" dirty="0" err="1">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shop</a:t>
            </a:r>
            <a:r>
              <a:rPr lang="ja-JP" altLang="en-US" sz="2400" b="1" dirty="0" err="1">
                <a:solidFill>
                  <a:srgbClr val="FF0000"/>
                </a:solidFill>
                <a:latin typeface="HG丸ｺﾞｼｯｸM-PRO" panose="020F0600000000000000" pitchFamily="50" charset="-128"/>
                <a:ea typeface="HG丸ｺﾞｼｯｸM-PRO" panose="020F0600000000000000" pitchFamily="50" charset="-128"/>
              </a:rPr>
              <a:t>、</a:t>
            </a:r>
            <a:r>
              <a:rPr lang="en-US" altLang="ja-JP" sz="2400" b="1" dirty="0">
                <a:solidFill>
                  <a:srgbClr val="FF0000"/>
                </a:solidFill>
                <a:latin typeface="HG丸ｺﾞｼｯｸM-PRO" panose="020F0600000000000000" pitchFamily="50" charset="-128"/>
                <a:ea typeface="HG丸ｺﾞｼｯｸM-PRO" panose="020F0600000000000000" pitchFamily="50" charset="-128"/>
              </a:rPr>
              <a:t>top</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などもあります。</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EDDF7D10-69DA-46A8-8011-A909C6B0FAD6}"/>
              </a:ext>
            </a:extLst>
          </p:cNvPr>
          <p:cNvSpPr/>
          <p:nvPr/>
        </p:nvSpPr>
        <p:spPr>
          <a:xfrm>
            <a:off x="5887617" y="4879911"/>
            <a:ext cx="1007706" cy="55699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14CC95A2-F730-445D-8C60-0D09D23B1FE3}"/>
              </a:ext>
            </a:extLst>
          </p:cNvPr>
          <p:cNvSpPr/>
          <p:nvPr/>
        </p:nvSpPr>
        <p:spPr>
          <a:xfrm>
            <a:off x="6895323" y="2983628"/>
            <a:ext cx="1007706" cy="55699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735B33FB-F564-4AF4-AC50-8F21E48A6109}"/>
              </a:ext>
            </a:extLst>
          </p:cNvPr>
          <p:cNvSpPr/>
          <p:nvPr/>
        </p:nvSpPr>
        <p:spPr>
          <a:xfrm>
            <a:off x="793571" y="3540621"/>
            <a:ext cx="3588647" cy="556993"/>
          </a:xfrm>
          <a:prstGeom prst="rect">
            <a:avLst/>
          </a:prstGeom>
          <a:noFill/>
          <a:ln w="38100">
            <a:solidFill>
              <a:srgbClr val="FF0000"/>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3419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2" presetClass="entr" presetSubtype="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1+#ppt_w/2"/>
                                          </p:val>
                                        </p:tav>
                                        <p:tav tm="100000">
                                          <p:val>
                                            <p:strVal val="#ppt_x"/>
                                          </p:val>
                                        </p:tav>
                                      </p:tavLst>
                                    </p:anim>
                                    <p:anim calcmode="lin" valueType="num">
                                      <p:cBhvr additive="base">
                                        <p:cTn id="11" dur="500" fill="hold"/>
                                        <p:tgtEl>
                                          <p:spTgt spid="7"/>
                                        </p:tgtEl>
                                        <p:attrNameLst>
                                          <p:attrName>ppt_y</p:attrName>
                                        </p:attrNameLst>
                                      </p:cBhvr>
                                      <p:tavLst>
                                        <p:tav tm="0">
                                          <p:val>
                                            <p:strVal val="#ppt_y"/>
                                          </p:val>
                                        </p:tav>
                                        <p:tav tm="100000">
                                          <p:val>
                                            <p:strVal val="#ppt_y"/>
                                          </p:val>
                                        </p:tav>
                                      </p:tavLst>
                                    </p:anim>
                                  </p:childTnLst>
                                </p:cTn>
                              </p:par>
                              <p:par>
                                <p:cTn id="12" presetID="2" presetClass="entr" presetSubtype="2"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1+#ppt_w/2"/>
                                          </p:val>
                                        </p:tav>
                                        <p:tav tm="100000">
                                          <p:val>
                                            <p:strVal val="#ppt_x"/>
                                          </p:val>
                                        </p:tav>
                                      </p:tavLst>
                                    </p:anim>
                                    <p:anim calcmode="lin" valueType="num">
                                      <p:cBhvr additive="base">
                                        <p:cTn id="15" dur="500" fill="hold"/>
                                        <p:tgtEl>
                                          <p:spTgt spid="5"/>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1+#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7" grpId="0" animBg="1"/>
      <p:bldP spid="5" grpId="0" animBg="1"/>
      <p:bldP spid="6"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4698</Words>
  <Application>Microsoft Office PowerPoint</Application>
  <PresentationFormat>ワイド画面</PresentationFormat>
  <Paragraphs>545</Paragraphs>
  <Slides>55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55</vt:i4>
      </vt:variant>
    </vt:vector>
  </HeadingPairs>
  <TitlesOfParts>
    <vt:vector size="63" baseType="lpstr">
      <vt:lpstr>HG丸ｺﾞｼｯｸM-PRO</vt:lpstr>
      <vt:lpstr>ＭＳ Ｐゴシック</vt:lpstr>
      <vt:lpstr>ＭＳ 明朝</vt:lpstr>
      <vt:lpstr>Arial</vt:lpstr>
      <vt:lpstr>Calibri</vt:lpstr>
      <vt:lpstr>Calibri Light</vt:lpstr>
      <vt:lpstr>Consolas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2023-02-01T00:53:36Z</dcterms:created>
  <dcterms:modified xsi:type="dcterms:W3CDTF">2023-02-01T00:53:36Z</dcterms:modified>
</cp:coreProperties>
</file>